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59"/>
  </p:normalViewPr>
  <p:slideViewPr>
    <p:cSldViewPr snapToGrid="0" snapToObjects="1">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36ACD30-851D-3940-967A-5A4820C3A5AA}"/>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0360B82E-319B-9748-97B5-9D3ADFF96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83A962D4-CECA-0C4F-B643-6A1C996EB575}"/>
              </a:ext>
            </a:extLst>
          </p:cNvPr>
          <p:cNvSpPr>
            <a:spLocks noGrp="1"/>
          </p:cNvSpPr>
          <p:nvPr>
            <p:ph type="dt" sz="half" idx="10"/>
          </p:nvPr>
        </p:nvSpPr>
        <p:spPr/>
        <p:txBody>
          <a:bodyPr/>
          <a:lstStyle/>
          <a:p>
            <a:fld id="{0410A1D4-8A34-AB4D-83C3-23338EC24679}" type="datetimeFigureOut">
              <a:rPr lang="el-GR" smtClean="0"/>
              <a:t>19/9/2021</a:t>
            </a:fld>
            <a:endParaRPr lang="el-GR"/>
          </a:p>
        </p:txBody>
      </p:sp>
      <p:sp>
        <p:nvSpPr>
          <p:cNvPr id="5" name="Θέση υποσέλιδου 4">
            <a:extLst>
              <a:ext uri="{FF2B5EF4-FFF2-40B4-BE49-F238E27FC236}">
                <a16:creationId xmlns:a16="http://schemas.microsoft.com/office/drawing/2014/main" id="{490DBE05-217E-8C44-A822-F5CEEFA4CBDF}"/>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9B9064AF-AB0C-9247-B308-C70EEA7EFBC3}"/>
              </a:ext>
            </a:extLst>
          </p:cNvPr>
          <p:cNvSpPr>
            <a:spLocks noGrp="1"/>
          </p:cNvSpPr>
          <p:nvPr>
            <p:ph type="sldNum" sz="quarter" idx="12"/>
          </p:nvPr>
        </p:nvSpPr>
        <p:spPr/>
        <p:txBody>
          <a:bodyPr/>
          <a:lstStyle/>
          <a:p>
            <a:fld id="{A0C15DD7-9DED-7640-AA0A-526E78097345}" type="slidenum">
              <a:rPr lang="el-GR" smtClean="0"/>
              <a:t>‹#›</a:t>
            </a:fld>
            <a:endParaRPr lang="el-GR"/>
          </a:p>
        </p:txBody>
      </p:sp>
    </p:spTree>
    <p:extLst>
      <p:ext uri="{BB962C8B-B14F-4D97-AF65-F5344CB8AC3E}">
        <p14:creationId xmlns:p14="http://schemas.microsoft.com/office/powerpoint/2010/main" val="175884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2785D62-D40F-C346-AF75-FDED2E49857E}"/>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DE9456E4-6755-BD48-9089-BD0730EF047D}"/>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A112461D-96DC-184E-8CCB-7629C9B3C595}"/>
              </a:ext>
            </a:extLst>
          </p:cNvPr>
          <p:cNvSpPr>
            <a:spLocks noGrp="1"/>
          </p:cNvSpPr>
          <p:nvPr>
            <p:ph type="dt" sz="half" idx="10"/>
          </p:nvPr>
        </p:nvSpPr>
        <p:spPr/>
        <p:txBody>
          <a:bodyPr/>
          <a:lstStyle/>
          <a:p>
            <a:fld id="{0410A1D4-8A34-AB4D-83C3-23338EC24679}" type="datetimeFigureOut">
              <a:rPr lang="el-GR" smtClean="0"/>
              <a:t>19/9/2021</a:t>
            </a:fld>
            <a:endParaRPr lang="el-GR"/>
          </a:p>
        </p:txBody>
      </p:sp>
      <p:sp>
        <p:nvSpPr>
          <p:cNvPr id="5" name="Θέση υποσέλιδου 4">
            <a:extLst>
              <a:ext uri="{FF2B5EF4-FFF2-40B4-BE49-F238E27FC236}">
                <a16:creationId xmlns:a16="http://schemas.microsoft.com/office/drawing/2014/main" id="{2FE0CDD8-67BE-324F-96A7-AFA0482881E0}"/>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23405624-F334-AD40-8173-E9ABD3FD7C66}"/>
              </a:ext>
            </a:extLst>
          </p:cNvPr>
          <p:cNvSpPr>
            <a:spLocks noGrp="1"/>
          </p:cNvSpPr>
          <p:nvPr>
            <p:ph type="sldNum" sz="quarter" idx="12"/>
          </p:nvPr>
        </p:nvSpPr>
        <p:spPr/>
        <p:txBody>
          <a:bodyPr/>
          <a:lstStyle/>
          <a:p>
            <a:fld id="{A0C15DD7-9DED-7640-AA0A-526E78097345}" type="slidenum">
              <a:rPr lang="el-GR" smtClean="0"/>
              <a:t>‹#›</a:t>
            </a:fld>
            <a:endParaRPr lang="el-GR"/>
          </a:p>
        </p:txBody>
      </p:sp>
    </p:spTree>
    <p:extLst>
      <p:ext uri="{BB962C8B-B14F-4D97-AF65-F5344CB8AC3E}">
        <p14:creationId xmlns:p14="http://schemas.microsoft.com/office/powerpoint/2010/main" val="382875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5A0A30F5-B543-4D4D-A0FE-3EAD3F679F20}"/>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D6713734-8C59-DF4C-B4A7-0CE3A7A52F2F}"/>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2391499B-0C12-4B4D-B8E4-088D6321EEAE}"/>
              </a:ext>
            </a:extLst>
          </p:cNvPr>
          <p:cNvSpPr>
            <a:spLocks noGrp="1"/>
          </p:cNvSpPr>
          <p:nvPr>
            <p:ph type="dt" sz="half" idx="10"/>
          </p:nvPr>
        </p:nvSpPr>
        <p:spPr/>
        <p:txBody>
          <a:bodyPr/>
          <a:lstStyle/>
          <a:p>
            <a:fld id="{0410A1D4-8A34-AB4D-83C3-23338EC24679}" type="datetimeFigureOut">
              <a:rPr lang="el-GR" smtClean="0"/>
              <a:t>19/9/2021</a:t>
            </a:fld>
            <a:endParaRPr lang="el-GR"/>
          </a:p>
        </p:txBody>
      </p:sp>
      <p:sp>
        <p:nvSpPr>
          <p:cNvPr id="5" name="Θέση υποσέλιδου 4">
            <a:extLst>
              <a:ext uri="{FF2B5EF4-FFF2-40B4-BE49-F238E27FC236}">
                <a16:creationId xmlns:a16="http://schemas.microsoft.com/office/drawing/2014/main" id="{488BD250-EDF8-3448-A898-E13091288420}"/>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3728DDBA-A71E-4048-82AA-5562FD3903E7}"/>
              </a:ext>
            </a:extLst>
          </p:cNvPr>
          <p:cNvSpPr>
            <a:spLocks noGrp="1"/>
          </p:cNvSpPr>
          <p:nvPr>
            <p:ph type="sldNum" sz="quarter" idx="12"/>
          </p:nvPr>
        </p:nvSpPr>
        <p:spPr/>
        <p:txBody>
          <a:bodyPr/>
          <a:lstStyle/>
          <a:p>
            <a:fld id="{A0C15DD7-9DED-7640-AA0A-526E78097345}" type="slidenum">
              <a:rPr lang="el-GR" smtClean="0"/>
              <a:t>‹#›</a:t>
            </a:fld>
            <a:endParaRPr lang="el-GR"/>
          </a:p>
        </p:txBody>
      </p:sp>
    </p:spTree>
    <p:extLst>
      <p:ext uri="{BB962C8B-B14F-4D97-AF65-F5344CB8AC3E}">
        <p14:creationId xmlns:p14="http://schemas.microsoft.com/office/powerpoint/2010/main" val="3978688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D002DBD-4BAF-294F-914F-CC0FB4BE0073}"/>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967FC1F9-09A2-0542-9B4D-BEDEF6C421E5}"/>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2621F1D2-D82E-5B48-A734-8AE780C4865C}"/>
              </a:ext>
            </a:extLst>
          </p:cNvPr>
          <p:cNvSpPr>
            <a:spLocks noGrp="1"/>
          </p:cNvSpPr>
          <p:nvPr>
            <p:ph type="dt" sz="half" idx="10"/>
          </p:nvPr>
        </p:nvSpPr>
        <p:spPr/>
        <p:txBody>
          <a:bodyPr/>
          <a:lstStyle/>
          <a:p>
            <a:fld id="{0410A1D4-8A34-AB4D-83C3-23338EC24679}" type="datetimeFigureOut">
              <a:rPr lang="el-GR" smtClean="0"/>
              <a:t>19/9/2021</a:t>
            </a:fld>
            <a:endParaRPr lang="el-GR"/>
          </a:p>
        </p:txBody>
      </p:sp>
      <p:sp>
        <p:nvSpPr>
          <p:cNvPr id="5" name="Θέση υποσέλιδου 4">
            <a:extLst>
              <a:ext uri="{FF2B5EF4-FFF2-40B4-BE49-F238E27FC236}">
                <a16:creationId xmlns:a16="http://schemas.microsoft.com/office/drawing/2014/main" id="{9911BDA5-80BE-B340-8D54-101322D5E95D}"/>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DA31E480-C718-7645-BD9A-554864A29A71}"/>
              </a:ext>
            </a:extLst>
          </p:cNvPr>
          <p:cNvSpPr>
            <a:spLocks noGrp="1"/>
          </p:cNvSpPr>
          <p:nvPr>
            <p:ph type="sldNum" sz="quarter" idx="12"/>
          </p:nvPr>
        </p:nvSpPr>
        <p:spPr/>
        <p:txBody>
          <a:bodyPr/>
          <a:lstStyle/>
          <a:p>
            <a:fld id="{A0C15DD7-9DED-7640-AA0A-526E78097345}" type="slidenum">
              <a:rPr lang="el-GR" smtClean="0"/>
              <a:t>‹#›</a:t>
            </a:fld>
            <a:endParaRPr lang="el-GR"/>
          </a:p>
        </p:txBody>
      </p:sp>
    </p:spTree>
    <p:extLst>
      <p:ext uri="{BB962C8B-B14F-4D97-AF65-F5344CB8AC3E}">
        <p14:creationId xmlns:p14="http://schemas.microsoft.com/office/powerpoint/2010/main" val="48516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B45C90B-5432-F140-A945-D93D59D5BEA5}"/>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1CF22549-502E-4247-AD8E-011A75834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9CAAAD82-4901-854A-AD90-5E57F7AF2988}"/>
              </a:ext>
            </a:extLst>
          </p:cNvPr>
          <p:cNvSpPr>
            <a:spLocks noGrp="1"/>
          </p:cNvSpPr>
          <p:nvPr>
            <p:ph type="dt" sz="half" idx="10"/>
          </p:nvPr>
        </p:nvSpPr>
        <p:spPr/>
        <p:txBody>
          <a:bodyPr/>
          <a:lstStyle/>
          <a:p>
            <a:fld id="{0410A1D4-8A34-AB4D-83C3-23338EC24679}" type="datetimeFigureOut">
              <a:rPr lang="el-GR" smtClean="0"/>
              <a:t>19/9/2021</a:t>
            </a:fld>
            <a:endParaRPr lang="el-GR"/>
          </a:p>
        </p:txBody>
      </p:sp>
      <p:sp>
        <p:nvSpPr>
          <p:cNvPr id="5" name="Θέση υποσέλιδου 4">
            <a:extLst>
              <a:ext uri="{FF2B5EF4-FFF2-40B4-BE49-F238E27FC236}">
                <a16:creationId xmlns:a16="http://schemas.microsoft.com/office/drawing/2014/main" id="{262841B9-A8FE-4842-A4E9-A8787890ED47}"/>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DF44B60-3409-EB4B-A9C0-D4691F85A7F1}"/>
              </a:ext>
            </a:extLst>
          </p:cNvPr>
          <p:cNvSpPr>
            <a:spLocks noGrp="1"/>
          </p:cNvSpPr>
          <p:nvPr>
            <p:ph type="sldNum" sz="quarter" idx="12"/>
          </p:nvPr>
        </p:nvSpPr>
        <p:spPr/>
        <p:txBody>
          <a:bodyPr/>
          <a:lstStyle/>
          <a:p>
            <a:fld id="{A0C15DD7-9DED-7640-AA0A-526E78097345}" type="slidenum">
              <a:rPr lang="el-GR" smtClean="0"/>
              <a:t>‹#›</a:t>
            </a:fld>
            <a:endParaRPr lang="el-GR"/>
          </a:p>
        </p:txBody>
      </p:sp>
    </p:spTree>
    <p:extLst>
      <p:ext uri="{BB962C8B-B14F-4D97-AF65-F5344CB8AC3E}">
        <p14:creationId xmlns:p14="http://schemas.microsoft.com/office/powerpoint/2010/main" val="184185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1DE8BED-C967-C94E-9F30-13A321565E0F}"/>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8AEDAED-7ECB-A444-8743-3452CB8966FF}"/>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6CEA4788-410C-404A-8384-64F9D47B62B2}"/>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E2796879-0255-D745-ACEF-4645439EEAEA}"/>
              </a:ext>
            </a:extLst>
          </p:cNvPr>
          <p:cNvSpPr>
            <a:spLocks noGrp="1"/>
          </p:cNvSpPr>
          <p:nvPr>
            <p:ph type="dt" sz="half" idx="10"/>
          </p:nvPr>
        </p:nvSpPr>
        <p:spPr/>
        <p:txBody>
          <a:bodyPr/>
          <a:lstStyle/>
          <a:p>
            <a:fld id="{0410A1D4-8A34-AB4D-83C3-23338EC24679}" type="datetimeFigureOut">
              <a:rPr lang="el-GR" smtClean="0"/>
              <a:t>19/9/2021</a:t>
            </a:fld>
            <a:endParaRPr lang="el-GR"/>
          </a:p>
        </p:txBody>
      </p:sp>
      <p:sp>
        <p:nvSpPr>
          <p:cNvPr id="6" name="Θέση υποσέλιδου 5">
            <a:extLst>
              <a:ext uri="{FF2B5EF4-FFF2-40B4-BE49-F238E27FC236}">
                <a16:creationId xmlns:a16="http://schemas.microsoft.com/office/drawing/2014/main" id="{7D184944-F1FC-A243-8E65-738C2A9B440E}"/>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8B96A915-2762-2F43-8C6B-903BF0567013}"/>
              </a:ext>
            </a:extLst>
          </p:cNvPr>
          <p:cNvSpPr>
            <a:spLocks noGrp="1"/>
          </p:cNvSpPr>
          <p:nvPr>
            <p:ph type="sldNum" sz="quarter" idx="12"/>
          </p:nvPr>
        </p:nvSpPr>
        <p:spPr/>
        <p:txBody>
          <a:bodyPr/>
          <a:lstStyle/>
          <a:p>
            <a:fld id="{A0C15DD7-9DED-7640-AA0A-526E78097345}" type="slidenum">
              <a:rPr lang="el-GR" smtClean="0"/>
              <a:t>‹#›</a:t>
            </a:fld>
            <a:endParaRPr lang="el-GR"/>
          </a:p>
        </p:txBody>
      </p:sp>
    </p:spTree>
    <p:extLst>
      <p:ext uri="{BB962C8B-B14F-4D97-AF65-F5344CB8AC3E}">
        <p14:creationId xmlns:p14="http://schemas.microsoft.com/office/powerpoint/2010/main" val="212278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C7BDEA4-90F9-2049-B753-F37D5D96D8CA}"/>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5CA64C0-DC1B-B045-8930-8A8370BBE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1275CA9F-C9E4-5A46-B165-C714D60F3151}"/>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EA6E11A9-2FD6-A340-814B-279AEDFC6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307F349D-502D-A049-8FFB-AD870D217114}"/>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53D3ADA9-A15C-FF48-ADE6-6CC5D60767C8}"/>
              </a:ext>
            </a:extLst>
          </p:cNvPr>
          <p:cNvSpPr>
            <a:spLocks noGrp="1"/>
          </p:cNvSpPr>
          <p:nvPr>
            <p:ph type="dt" sz="half" idx="10"/>
          </p:nvPr>
        </p:nvSpPr>
        <p:spPr/>
        <p:txBody>
          <a:bodyPr/>
          <a:lstStyle/>
          <a:p>
            <a:fld id="{0410A1D4-8A34-AB4D-83C3-23338EC24679}" type="datetimeFigureOut">
              <a:rPr lang="el-GR" smtClean="0"/>
              <a:t>19/9/2021</a:t>
            </a:fld>
            <a:endParaRPr lang="el-GR"/>
          </a:p>
        </p:txBody>
      </p:sp>
      <p:sp>
        <p:nvSpPr>
          <p:cNvPr id="8" name="Θέση υποσέλιδου 7">
            <a:extLst>
              <a:ext uri="{FF2B5EF4-FFF2-40B4-BE49-F238E27FC236}">
                <a16:creationId xmlns:a16="http://schemas.microsoft.com/office/drawing/2014/main" id="{64557E6E-4CE3-E74C-A681-11CD643B031D}"/>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E020091C-2884-9940-B481-6B0B3BD9B2A8}"/>
              </a:ext>
            </a:extLst>
          </p:cNvPr>
          <p:cNvSpPr>
            <a:spLocks noGrp="1"/>
          </p:cNvSpPr>
          <p:nvPr>
            <p:ph type="sldNum" sz="quarter" idx="12"/>
          </p:nvPr>
        </p:nvSpPr>
        <p:spPr/>
        <p:txBody>
          <a:bodyPr/>
          <a:lstStyle/>
          <a:p>
            <a:fld id="{A0C15DD7-9DED-7640-AA0A-526E78097345}" type="slidenum">
              <a:rPr lang="el-GR" smtClean="0"/>
              <a:t>‹#›</a:t>
            </a:fld>
            <a:endParaRPr lang="el-GR"/>
          </a:p>
        </p:txBody>
      </p:sp>
    </p:spTree>
    <p:extLst>
      <p:ext uri="{BB962C8B-B14F-4D97-AF65-F5344CB8AC3E}">
        <p14:creationId xmlns:p14="http://schemas.microsoft.com/office/powerpoint/2010/main" val="167782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1B2B4E7-B7C3-BF43-B3A7-BCB462F21AD8}"/>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CC41E908-F062-3242-9A25-1B65CB19F059}"/>
              </a:ext>
            </a:extLst>
          </p:cNvPr>
          <p:cNvSpPr>
            <a:spLocks noGrp="1"/>
          </p:cNvSpPr>
          <p:nvPr>
            <p:ph type="dt" sz="half" idx="10"/>
          </p:nvPr>
        </p:nvSpPr>
        <p:spPr/>
        <p:txBody>
          <a:bodyPr/>
          <a:lstStyle/>
          <a:p>
            <a:fld id="{0410A1D4-8A34-AB4D-83C3-23338EC24679}" type="datetimeFigureOut">
              <a:rPr lang="el-GR" smtClean="0"/>
              <a:t>19/9/2021</a:t>
            </a:fld>
            <a:endParaRPr lang="el-GR"/>
          </a:p>
        </p:txBody>
      </p:sp>
      <p:sp>
        <p:nvSpPr>
          <p:cNvPr id="4" name="Θέση υποσέλιδου 3">
            <a:extLst>
              <a:ext uri="{FF2B5EF4-FFF2-40B4-BE49-F238E27FC236}">
                <a16:creationId xmlns:a16="http://schemas.microsoft.com/office/drawing/2014/main" id="{FA0213E0-2696-9747-B3F6-241A3440C548}"/>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668E158F-5CEE-0B4F-AD37-7899AE2D2158}"/>
              </a:ext>
            </a:extLst>
          </p:cNvPr>
          <p:cNvSpPr>
            <a:spLocks noGrp="1"/>
          </p:cNvSpPr>
          <p:nvPr>
            <p:ph type="sldNum" sz="quarter" idx="12"/>
          </p:nvPr>
        </p:nvSpPr>
        <p:spPr/>
        <p:txBody>
          <a:bodyPr/>
          <a:lstStyle/>
          <a:p>
            <a:fld id="{A0C15DD7-9DED-7640-AA0A-526E78097345}" type="slidenum">
              <a:rPr lang="el-GR" smtClean="0"/>
              <a:t>‹#›</a:t>
            </a:fld>
            <a:endParaRPr lang="el-GR"/>
          </a:p>
        </p:txBody>
      </p:sp>
    </p:spTree>
    <p:extLst>
      <p:ext uri="{BB962C8B-B14F-4D97-AF65-F5344CB8AC3E}">
        <p14:creationId xmlns:p14="http://schemas.microsoft.com/office/powerpoint/2010/main" val="345935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B854EA21-2DAF-134C-990D-F897BA218889}"/>
              </a:ext>
            </a:extLst>
          </p:cNvPr>
          <p:cNvSpPr>
            <a:spLocks noGrp="1"/>
          </p:cNvSpPr>
          <p:nvPr>
            <p:ph type="dt" sz="half" idx="10"/>
          </p:nvPr>
        </p:nvSpPr>
        <p:spPr/>
        <p:txBody>
          <a:bodyPr/>
          <a:lstStyle/>
          <a:p>
            <a:fld id="{0410A1D4-8A34-AB4D-83C3-23338EC24679}" type="datetimeFigureOut">
              <a:rPr lang="el-GR" smtClean="0"/>
              <a:t>19/9/2021</a:t>
            </a:fld>
            <a:endParaRPr lang="el-GR"/>
          </a:p>
        </p:txBody>
      </p:sp>
      <p:sp>
        <p:nvSpPr>
          <p:cNvPr id="3" name="Θέση υποσέλιδου 2">
            <a:extLst>
              <a:ext uri="{FF2B5EF4-FFF2-40B4-BE49-F238E27FC236}">
                <a16:creationId xmlns:a16="http://schemas.microsoft.com/office/drawing/2014/main" id="{984B1F91-7AD3-7F47-8A8D-647BC996C054}"/>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7C264F28-195F-9344-A4BA-354FE78E13F1}"/>
              </a:ext>
            </a:extLst>
          </p:cNvPr>
          <p:cNvSpPr>
            <a:spLocks noGrp="1"/>
          </p:cNvSpPr>
          <p:nvPr>
            <p:ph type="sldNum" sz="quarter" idx="12"/>
          </p:nvPr>
        </p:nvSpPr>
        <p:spPr/>
        <p:txBody>
          <a:bodyPr/>
          <a:lstStyle/>
          <a:p>
            <a:fld id="{A0C15DD7-9DED-7640-AA0A-526E78097345}" type="slidenum">
              <a:rPr lang="el-GR" smtClean="0"/>
              <a:t>‹#›</a:t>
            </a:fld>
            <a:endParaRPr lang="el-GR"/>
          </a:p>
        </p:txBody>
      </p:sp>
    </p:spTree>
    <p:extLst>
      <p:ext uri="{BB962C8B-B14F-4D97-AF65-F5344CB8AC3E}">
        <p14:creationId xmlns:p14="http://schemas.microsoft.com/office/powerpoint/2010/main" val="367227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0E874F-3C20-9845-B872-5DEC9FEE4F0A}"/>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F1C7FDE9-C6AC-0541-8D02-39F1252C33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67EC71A6-C23A-614A-B45A-DD265869B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1EEFAF51-6324-9449-8590-467BC587B21B}"/>
              </a:ext>
            </a:extLst>
          </p:cNvPr>
          <p:cNvSpPr>
            <a:spLocks noGrp="1"/>
          </p:cNvSpPr>
          <p:nvPr>
            <p:ph type="dt" sz="half" idx="10"/>
          </p:nvPr>
        </p:nvSpPr>
        <p:spPr/>
        <p:txBody>
          <a:bodyPr/>
          <a:lstStyle/>
          <a:p>
            <a:fld id="{0410A1D4-8A34-AB4D-83C3-23338EC24679}" type="datetimeFigureOut">
              <a:rPr lang="el-GR" smtClean="0"/>
              <a:t>19/9/2021</a:t>
            </a:fld>
            <a:endParaRPr lang="el-GR"/>
          </a:p>
        </p:txBody>
      </p:sp>
      <p:sp>
        <p:nvSpPr>
          <p:cNvPr id="6" name="Θέση υποσέλιδου 5">
            <a:extLst>
              <a:ext uri="{FF2B5EF4-FFF2-40B4-BE49-F238E27FC236}">
                <a16:creationId xmlns:a16="http://schemas.microsoft.com/office/drawing/2014/main" id="{4E28A716-54E2-4344-9929-B283CF85065E}"/>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D05D5105-B13A-D44A-A34B-5B68D8487F4F}"/>
              </a:ext>
            </a:extLst>
          </p:cNvPr>
          <p:cNvSpPr>
            <a:spLocks noGrp="1"/>
          </p:cNvSpPr>
          <p:nvPr>
            <p:ph type="sldNum" sz="quarter" idx="12"/>
          </p:nvPr>
        </p:nvSpPr>
        <p:spPr/>
        <p:txBody>
          <a:bodyPr/>
          <a:lstStyle/>
          <a:p>
            <a:fld id="{A0C15DD7-9DED-7640-AA0A-526E78097345}" type="slidenum">
              <a:rPr lang="el-GR" smtClean="0"/>
              <a:t>‹#›</a:t>
            </a:fld>
            <a:endParaRPr lang="el-GR"/>
          </a:p>
        </p:txBody>
      </p:sp>
    </p:spTree>
    <p:extLst>
      <p:ext uri="{BB962C8B-B14F-4D97-AF65-F5344CB8AC3E}">
        <p14:creationId xmlns:p14="http://schemas.microsoft.com/office/powerpoint/2010/main" val="3102842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8F77E7F-0E43-EB45-A2AD-8C97F179B86B}"/>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D40CD23A-BFB3-EB46-90AE-DE3B8296E8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8BA86A36-79B2-F947-B6A8-EB79F0AB3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B48B49C0-8C22-C348-926E-AD3991E8FAFC}"/>
              </a:ext>
            </a:extLst>
          </p:cNvPr>
          <p:cNvSpPr>
            <a:spLocks noGrp="1"/>
          </p:cNvSpPr>
          <p:nvPr>
            <p:ph type="dt" sz="half" idx="10"/>
          </p:nvPr>
        </p:nvSpPr>
        <p:spPr/>
        <p:txBody>
          <a:bodyPr/>
          <a:lstStyle/>
          <a:p>
            <a:fld id="{0410A1D4-8A34-AB4D-83C3-23338EC24679}" type="datetimeFigureOut">
              <a:rPr lang="el-GR" smtClean="0"/>
              <a:t>19/9/2021</a:t>
            </a:fld>
            <a:endParaRPr lang="el-GR"/>
          </a:p>
        </p:txBody>
      </p:sp>
      <p:sp>
        <p:nvSpPr>
          <p:cNvPr id="6" name="Θέση υποσέλιδου 5">
            <a:extLst>
              <a:ext uri="{FF2B5EF4-FFF2-40B4-BE49-F238E27FC236}">
                <a16:creationId xmlns:a16="http://schemas.microsoft.com/office/drawing/2014/main" id="{44600512-9D44-164A-8EF2-D0F0C1E9DB2C}"/>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C10009A7-F390-C747-95D7-9F4AF0EDE5DA}"/>
              </a:ext>
            </a:extLst>
          </p:cNvPr>
          <p:cNvSpPr>
            <a:spLocks noGrp="1"/>
          </p:cNvSpPr>
          <p:nvPr>
            <p:ph type="sldNum" sz="quarter" idx="12"/>
          </p:nvPr>
        </p:nvSpPr>
        <p:spPr/>
        <p:txBody>
          <a:bodyPr/>
          <a:lstStyle/>
          <a:p>
            <a:fld id="{A0C15DD7-9DED-7640-AA0A-526E78097345}" type="slidenum">
              <a:rPr lang="el-GR" smtClean="0"/>
              <a:t>‹#›</a:t>
            </a:fld>
            <a:endParaRPr lang="el-GR"/>
          </a:p>
        </p:txBody>
      </p:sp>
    </p:spTree>
    <p:extLst>
      <p:ext uri="{BB962C8B-B14F-4D97-AF65-F5344CB8AC3E}">
        <p14:creationId xmlns:p14="http://schemas.microsoft.com/office/powerpoint/2010/main" val="386029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8109C752-8682-F64B-93B8-ED003D967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D77E60DB-F96F-5045-877A-1C73D73574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54AB975E-4A84-824E-9BF4-8F28C39BD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0A1D4-8A34-AB4D-83C3-23338EC24679}" type="datetimeFigureOut">
              <a:rPr lang="el-GR" smtClean="0"/>
              <a:t>19/9/2021</a:t>
            </a:fld>
            <a:endParaRPr lang="el-GR"/>
          </a:p>
        </p:txBody>
      </p:sp>
      <p:sp>
        <p:nvSpPr>
          <p:cNvPr id="5" name="Θέση υποσέλιδου 4">
            <a:extLst>
              <a:ext uri="{FF2B5EF4-FFF2-40B4-BE49-F238E27FC236}">
                <a16:creationId xmlns:a16="http://schemas.microsoft.com/office/drawing/2014/main" id="{1D32FECF-3740-444A-88E1-C82D1B48C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FE37409B-DBC3-9844-AF36-0EFCA4B8B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15DD7-9DED-7640-AA0A-526E78097345}" type="slidenum">
              <a:rPr lang="el-GR" smtClean="0"/>
              <a:t>‹#›</a:t>
            </a:fld>
            <a:endParaRPr lang="el-GR"/>
          </a:p>
        </p:txBody>
      </p:sp>
    </p:spTree>
    <p:extLst>
      <p:ext uri="{BB962C8B-B14F-4D97-AF65-F5344CB8AC3E}">
        <p14:creationId xmlns:p14="http://schemas.microsoft.com/office/powerpoint/2010/main" val="218086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2AF2E212-4972-814B-92D3-947D8187CEC3}"/>
              </a:ext>
            </a:extLst>
          </p:cNvPr>
          <p:cNvSpPr/>
          <p:nvPr/>
        </p:nvSpPr>
        <p:spPr>
          <a:xfrm>
            <a:off x="1320800" y="1467556"/>
            <a:ext cx="9539111" cy="388337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2" name="Τίτλος 1">
            <a:extLst>
              <a:ext uri="{FF2B5EF4-FFF2-40B4-BE49-F238E27FC236}">
                <a16:creationId xmlns:a16="http://schemas.microsoft.com/office/drawing/2014/main" id="{78D8CBE9-5D6A-754F-A3E6-32A80E78165B}"/>
              </a:ext>
            </a:extLst>
          </p:cNvPr>
          <p:cNvSpPr>
            <a:spLocks noGrp="1"/>
          </p:cNvSpPr>
          <p:nvPr>
            <p:ph type="ctrTitle"/>
          </p:nvPr>
        </p:nvSpPr>
        <p:spPr/>
        <p:txBody>
          <a:bodyPr>
            <a:normAutofit/>
          </a:bodyPr>
          <a:lstStyle/>
          <a:p>
            <a:r>
              <a:rPr lang="en-US" dirty="0">
                <a:solidFill>
                  <a:schemeClr val="bg1"/>
                </a:solidFill>
                <a:latin typeface="Lato" panose="020F0502020204030203" pitchFamily="34" charset="0"/>
                <a:ea typeface="Lato" panose="020F0502020204030203" pitchFamily="34" charset="0"/>
                <a:cs typeface="Lato" panose="020F0502020204030203" pitchFamily="34" charset="0"/>
              </a:rPr>
              <a:t>Classification Analysis for Cancer Detection</a:t>
            </a:r>
            <a:endParaRPr lang="el-GR"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 name="Υπότιτλος 2">
            <a:extLst>
              <a:ext uri="{FF2B5EF4-FFF2-40B4-BE49-F238E27FC236}">
                <a16:creationId xmlns:a16="http://schemas.microsoft.com/office/drawing/2014/main" id="{39C6E58B-4FE2-1249-93D2-098F9DB06409}"/>
              </a:ext>
            </a:extLst>
          </p:cNvPr>
          <p:cNvSpPr>
            <a:spLocks noGrp="1"/>
          </p:cNvSpPr>
          <p:nvPr>
            <p:ph type="subTitle" idx="1"/>
          </p:nvPr>
        </p:nvSpPr>
        <p:spPr/>
        <p:txBody>
          <a:bodyPr>
            <a:normAutofit fontScale="92500" lnSpcReduction="10000"/>
          </a:bodyPr>
          <a:lstStyle/>
          <a:p>
            <a:r>
              <a:rPr lang="en-US" sz="2600" dirty="0">
                <a:solidFill>
                  <a:schemeClr val="bg1"/>
                </a:solidFill>
                <a:latin typeface="Lato" panose="020F0502020204030203" pitchFamily="34" charset="0"/>
                <a:ea typeface="Lato" panose="020F0502020204030203" pitchFamily="34" charset="0"/>
                <a:cs typeface="Lato" panose="020F0502020204030203" pitchFamily="34" charset="0"/>
              </a:rPr>
              <a:t>In Machine Learning and Content Analytics </a:t>
            </a:r>
          </a:p>
          <a:p>
            <a:r>
              <a:rPr lang="en-US" sz="2600" dirty="0">
                <a:solidFill>
                  <a:schemeClr val="bg1"/>
                </a:solidFill>
                <a:latin typeface="Lato" panose="020F0502020204030203" pitchFamily="34" charset="0"/>
                <a:ea typeface="Lato" panose="020F0502020204030203" pitchFamily="34" charset="0"/>
                <a:cs typeface="Lato" panose="020F0502020204030203" pitchFamily="34" charset="0"/>
              </a:rPr>
              <a:t>From the MSc in Business Analytics Full time students:</a:t>
            </a:r>
          </a:p>
          <a:p>
            <a:r>
              <a:rPr lang="en-US" sz="2600" dirty="0">
                <a:solidFill>
                  <a:schemeClr val="bg1"/>
                </a:solidFill>
                <a:latin typeface="Lato" panose="020F0502020204030203" pitchFamily="34" charset="0"/>
                <a:ea typeface="Lato" panose="020F0502020204030203" pitchFamily="34" charset="0"/>
                <a:cs typeface="Lato" panose="020F0502020204030203" pitchFamily="34" charset="0"/>
              </a:rPr>
              <a:t>Chalioris Stefanos-Anthimos (F2821916) &amp; Melekos Panagiotis-Chrysovalantis (F2822008)</a:t>
            </a:r>
            <a:endParaRPr lang="el-GR" sz="26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l-GR" dirty="0"/>
          </a:p>
        </p:txBody>
      </p:sp>
    </p:spTree>
    <p:extLst>
      <p:ext uri="{BB962C8B-B14F-4D97-AF65-F5344CB8AC3E}">
        <p14:creationId xmlns:p14="http://schemas.microsoft.com/office/powerpoint/2010/main" val="72490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112888"/>
            <a:ext cx="9623779" cy="145626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Lato" panose="020F0502020204030203" pitchFamily="34" charset="0"/>
                <a:ea typeface="Lato" panose="020F0502020204030203" pitchFamily="34" charset="0"/>
                <a:cs typeface="Lato" panose="020F0502020204030203" pitchFamily="34" charset="0"/>
              </a:rPr>
              <a:t>Results of Multi-Layer Perceptrons (MLPs) with augmentation</a:t>
            </a:r>
          </a:p>
        </p:txBody>
      </p:sp>
      <p:pic>
        <p:nvPicPr>
          <p:cNvPr id="7" name="Picture 15">
            <a:extLst>
              <a:ext uri="{FF2B5EF4-FFF2-40B4-BE49-F238E27FC236}">
                <a16:creationId xmlns:a16="http://schemas.microsoft.com/office/drawing/2014/main" id="{4F858BDA-5B3E-754E-92E3-AC51E2AEA4E5}"/>
              </a:ext>
            </a:extLst>
          </p:cNvPr>
          <p:cNvPicPr/>
          <p:nvPr/>
        </p:nvPicPr>
        <p:blipFill>
          <a:blip r:embed="rId2">
            <a:extLst>
              <a:ext uri="{28A0092B-C50C-407E-A947-70E740481C1C}">
                <a14:useLocalDpi xmlns:a14="http://schemas.microsoft.com/office/drawing/2010/main" val="0"/>
              </a:ext>
            </a:extLst>
          </a:blip>
          <a:stretch>
            <a:fillRect/>
          </a:stretch>
        </p:blipFill>
        <p:spPr>
          <a:xfrm>
            <a:off x="1326443" y="2049780"/>
            <a:ext cx="4329289" cy="3391464"/>
          </a:xfrm>
          <a:prstGeom prst="rect">
            <a:avLst/>
          </a:prstGeom>
        </p:spPr>
      </p:pic>
      <p:pic>
        <p:nvPicPr>
          <p:cNvPr id="8" name="Picture 17">
            <a:extLst>
              <a:ext uri="{FF2B5EF4-FFF2-40B4-BE49-F238E27FC236}">
                <a16:creationId xmlns:a16="http://schemas.microsoft.com/office/drawing/2014/main" id="{54164550-868B-BC4C-B6BB-5F17A70AD7D3}"/>
              </a:ext>
            </a:extLst>
          </p:cNvPr>
          <p:cNvPicPr/>
          <p:nvPr/>
        </p:nvPicPr>
        <p:blipFill>
          <a:blip r:embed="rId3">
            <a:extLst>
              <a:ext uri="{28A0092B-C50C-407E-A947-70E740481C1C}">
                <a14:useLocalDpi xmlns:a14="http://schemas.microsoft.com/office/drawing/2010/main" val="0"/>
              </a:ext>
            </a:extLst>
          </a:blip>
          <a:stretch>
            <a:fillRect/>
          </a:stretch>
        </p:blipFill>
        <p:spPr>
          <a:xfrm>
            <a:off x="6705600" y="2049781"/>
            <a:ext cx="4244623" cy="3391464"/>
          </a:xfrm>
          <a:prstGeom prst="rect">
            <a:avLst/>
          </a:prstGeom>
        </p:spPr>
      </p:pic>
    </p:spTree>
    <p:extLst>
      <p:ext uri="{BB962C8B-B14F-4D97-AF65-F5344CB8AC3E}">
        <p14:creationId xmlns:p14="http://schemas.microsoft.com/office/powerpoint/2010/main" val="275138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290689"/>
            <a:ext cx="9539111" cy="1018822"/>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Lato" panose="020F0502020204030203" pitchFamily="34" charset="0"/>
                <a:ea typeface="Lato" panose="020F0502020204030203" pitchFamily="34" charset="0"/>
                <a:cs typeface="Lato" panose="020F0502020204030203" pitchFamily="34" charset="0"/>
              </a:rPr>
              <a:t>Convolutional Neural Networks (CNNs)</a:t>
            </a:r>
          </a:p>
        </p:txBody>
      </p:sp>
      <p:sp>
        <p:nvSpPr>
          <p:cNvPr id="3" name="Ορθογώνιο 2">
            <a:extLst>
              <a:ext uri="{FF2B5EF4-FFF2-40B4-BE49-F238E27FC236}">
                <a16:creationId xmlns:a16="http://schemas.microsoft.com/office/drawing/2014/main" id="{F85258B4-196C-1347-85D7-E155C22B83EA}"/>
              </a:ext>
            </a:extLst>
          </p:cNvPr>
          <p:cNvSpPr/>
          <p:nvPr/>
        </p:nvSpPr>
        <p:spPr>
          <a:xfrm>
            <a:off x="1320800" y="1467556"/>
            <a:ext cx="9539111" cy="388337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dirty="0">
                <a:latin typeface="Lato" panose="020F0502020204030203" pitchFamily="34" charset="0"/>
                <a:ea typeface="Lato" panose="020F0502020204030203" pitchFamily="34" charset="0"/>
                <a:cs typeface="Lato" panose="020F0502020204030203" pitchFamily="34" charset="0"/>
              </a:rPr>
              <a:t>A Convolutional Neural Network (CNN) is a Deep Learning algorithm which can take in an input image, assign importance (learnable weights and biases) to various aspects/objects in the image and be able to differentiate one from the other.</a:t>
            </a:r>
            <a:endParaRPr lang="el-GR" sz="3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5064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290689"/>
            <a:ext cx="9533467" cy="1165578"/>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Lato" panose="020F0502020204030203" pitchFamily="34" charset="0"/>
                <a:ea typeface="Lato" panose="020F0502020204030203" pitchFamily="34" charset="0"/>
                <a:cs typeface="Lato" panose="020F0502020204030203" pitchFamily="34" charset="0"/>
              </a:rPr>
              <a:t>Characteristics of Convolutional Neural Networks (CNNs)</a:t>
            </a:r>
          </a:p>
        </p:txBody>
      </p:sp>
      <p:sp>
        <p:nvSpPr>
          <p:cNvPr id="3" name="Ορθογώνιο 2">
            <a:extLst>
              <a:ext uri="{FF2B5EF4-FFF2-40B4-BE49-F238E27FC236}">
                <a16:creationId xmlns:a16="http://schemas.microsoft.com/office/drawing/2014/main" id="{F85258B4-196C-1347-85D7-E155C22B83EA}"/>
              </a:ext>
            </a:extLst>
          </p:cNvPr>
          <p:cNvSpPr/>
          <p:nvPr/>
        </p:nvSpPr>
        <p:spPr>
          <a:xfrm>
            <a:off x="1320800" y="1715912"/>
            <a:ext cx="9539111" cy="4064000"/>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Lato" panose="020F0502020204030203" pitchFamily="34" charset="0"/>
                <a:ea typeface="Lato" panose="020F0502020204030203" pitchFamily="34" charset="0"/>
                <a:cs typeface="Lato" panose="020F0502020204030203" pitchFamily="34" charset="0"/>
              </a:rPr>
              <a:t>The first layer is Convolution layer with 32 filters (output space), kernel size 3x3 (height x width), an activation function and the input shape of the previous models. </a:t>
            </a:r>
            <a:endParaRPr lang="el-GR" sz="2400" dirty="0">
              <a:latin typeface="Lato" panose="020F0502020204030203" pitchFamily="34" charset="0"/>
              <a:ea typeface="Lato" panose="020F0502020204030203" pitchFamily="34" charset="0"/>
              <a:cs typeface="Lato" panose="020F0502020204030203" pitchFamily="34" charset="0"/>
            </a:endParaRPr>
          </a:p>
          <a:p>
            <a:r>
              <a:rPr lang="en-US" sz="2400" dirty="0">
                <a:latin typeface="Lato" panose="020F0502020204030203" pitchFamily="34" charset="0"/>
                <a:ea typeface="Lato" panose="020F0502020204030203" pitchFamily="34" charset="0"/>
                <a:cs typeface="Lato" panose="020F0502020204030203" pitchFamily="34" charset="0"/>
              </a:rPr>
              <a:t> </a:t>
            </a:r>
            <a:endParaRPr lang="el-GR" sz="2400" dirty="0">
              <a:latin typeface="Lato" panose="020F0502020204030203" pitchFamily="34" charset="0"/>
              <a:ea typeface="Lato" panose="020F0502020204030203" pitchFamily="34" charset="0"/>
              <a:cs typeface="Lato" panose="020F0502020204030203" pitchFamily="34" charset="0"/>
            </a:endParaRPr>
          </a:p>
          <a:p>
            <a:r>
              <a:rPr lang="en-US" sz="2400" dirty="0">
                <a:latin typeface="Lato" panose="020F0502020204030203" pitchFamily="34" charset="0"/>
                <a:ea typeface="Lato" panose="020F0502020204030203" pitchFamily="34" charset="0"/>
                <a:cs typeface="Lato" panose="020F0502020204030203" pitchFamily="34" charset="0"/>
              </a:rPr>
              <a:t>Adding a second pooling layer of max pooling with a kernel size of 2x2.</a:t>
            </a:r>
            <a:endParaRPr lang="el-GR" sz="2400" dirty="0">
              <a:latin typeface="Lato" panose="020F0502020204030203" pitchFamily="34" charset="0"/>
              <a:ea typeface="Lato" panose="020F0502020204030203" pitchFamily="34" charset="0"/>
              <a:cs typeface="Lato" panose="020F0502020204030203" pitchFamily="34" charset="0"/>
            </a:endParaRPr>
          </a:p>
          <a:p>
            <a:r>
              <a:rPr lang="en-US" sz="2400" dirty="0">
                <a:latin typeface="Lato" panose="020F0502020204030203" pitchFamily="34" charset="0"/>
                <a:ea typeface="Lato" panose="020F0502020204030203" pitchFamily="34" charset="0"/>
                <a:cs typeface="Lato" panose="020F0502020204030203" pitchFamily="34" charset="0"/>
              </a:rPr>
              <a:t> </a:t>
            </a:r>
            <a:endParaRPr lang="el-GR" sz="2400" dirty="0">
              <a:latin typeface="Lato" panose="020F0502020204030203" pitchFamily="34" charset="0"/>
              <a:ea typeface="Lato" panose="020F0502020204030203" pitchFamily="34" charset="0"/>
              <a:cs typeface="Lato" panose="020F0502020204030203" pitchFamily="34" charset="0"/>
            </a:endParaRPr>
          </a:p>
          <a:p>
            <a:r>
              <a:rPr lang="en-US" sz="2400" dirty="0">
                <a:latin typeface="Lato" panose="020F0502020204030203" pitchFamily="34" charset="0"/>
                <a:ea typeface="Lato" panose="020F0502020204030203" pitchFamily="34" charset="0"/>
                <a:cs typeface="Lato" panose="020F0502020204030203" pitchFamily="34" charset="0"/>
              </a:rPr>
              <a:t>A third convolutional layer is added with 64 filters, kernel size of 3x3 and activation function </a:t>
            </a:r>
            <a:r>
              <a:rPr lang="en-US" sz="2400" dirty="0" err="1">
                <a:latin typeface="Lato" panose="020F0502020204030203" pitchFamily="34" charset="0"/>
                <a:ea typeface="Lato" panose="020F0502020204030203" pitchFamily="34" charset="0"/>
                <a:cs typeface="Lato" panose="020F0502020204030203" pitchFamily="34" charset="0"/>
              </a:rPr>
              <a:t>relu</a:t>
            </a:r>
            <a:r>
              <a:rPr lang="en-US" sz="2400" dirty="0">
                <a:latin typeface="Lato" panose="020F0502020204030203" pitchFamily="34" charset="0"/>
                <a:ea typeface="Lato" panose="020F0502020204030203" pitchFamily="34" charset="0"/>
                <a:cs typeface="Lato" panose="020F0502020204030203" pitchFamily="34" charset="0"/>
              </a:rPr>
              <a:t>.</a:t>
            </a:r>
            <a:endParaRPr lang="el-GR" sz="2400" dirty="0">
              <a:latin typeface="Lato" panose="020F0502020204030203" pitchFamily="34" charset="0"/>
              <a:ea typeface="Lato" panose="020F0502020204030203" pitchFamily="34" charset="0"/>
              <a:cs typeface="Lato" panose="020F0502020204030203" pitchFamily="34" charset="0"/>
            </a:endParaRPr>
          </a:p>
          <a:p>
            <a:r>
              <a:rPr lang="en-US" sz="2400" dirty="0">
                <a:latin typeface="Lato" panose="020F0502020204030203" pitchFamily="34" charset="0"/>
                <a:ea typeface="Lato" panose="020F0502020204030203" pitchFamily="34" charset="0"/>
                <a:cs typeface="Lato" panose="020F0502020204030203" pitchFamily="34" charset="0"/>
              </a:rPr>
              <a:t> </a:t>
            </a:r>
            <a:endParaRPr lang="el-GR" sz="2400" dirty="0">
              <a:latin typeface="Lato" panose="020F0502020204030203" pitchFamily="34" charset="0"/>
              <a:ea typeface="Lato" panose="020F0502020204030203" pitchFamily="34" charset="0"/>
              <a:cs typeface="Lato" panose="020F0502020204030203" pitchFamily="34" charset="0"/>
            </a:endParaRPr>
          </a:p>
          <a:p>
            <a:pPr algn="just"/>
            <a:r>
              <a:rPr lang="en-US" sz="2400" dirty="0">
                <a:latin typeface="Lato" panose="020F0502020204030203" pitchFamily="34" charset="0"/>
                <a:ea typeface="Lato" panose="020F0502020204030203" pitchFamily="34" charset="0"/>
                <a:cs typeface="Lato" panose="020F0502020204030203" pitchFamily="34" charset="0"/>
              </a:rPr>
              <a:t>Adding a dropout layer, with a 25% of dropout.</a:t>
            </a:r>
          </a:p>
        </p:txBody>
      </p:sp>
    </p:spTree>
    <p:extLst>
      <p:ext uri="{BB962C8B-B14F-4D97-AF65-F5344CB8AC3E}">
        <p14:creationId xmlns:p14="http://schemas.microsoft.com/office/powerpoint/2010/main" val="1663596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112888"/>
            <a:ext cx="9623779" cy="145626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Lato" panose="020F0502020204030203" pitchFamily="34" charset="0"/>
                <a:ea typeface="Lato" panose="020F0502020204030203" pitchFamily="34" charset="0"/>
                <a:cs typeface="Lato" panose="020F0502020204030203" pitchFamily="34" charset="0"/>
              </a:rPr>
              <a:t>Results of Convolutional Neural Networks (CNNs) without augmentation</a:t>
            </a:r>
          </a:p>
        </p:txBody>
      </p:sp>
      <p:pic>
        <p:nvPicPr>
          <p:cNvPr id="7" name="Picture 19">
            <a:extLst>
              <a:ext uri="{FF2B5EF4-FFF2-40B4-BE49-F238E27FC236}">
                <a16:creationId xmlns:a16="http://schemas.microsoft.com/office/drawing/2014/main" id="{D58FDA4B-9803-CF41-BE06-276B07A6E304}"/>
              </a:ext>
            </a:extLst>
          </p:cNvPr>
          <p:cNvPicPr/>
          <p:nvPr/>
        </p:nvPicPr>
        <p:blipFill>
          <a:blip r:embed="rId2">
            <a:extLst>
              <a:ext uri="{28A0092B-C50C-407E-A947-70E740481C1C}">
                <a14:useLocalDpi xmlns:a14="http://schemas.microsoft.com/office/drawing/2010/main" val="0"/>
              </a:ext>
            </a:extLst>
          </a:blip>
          <a:stretch>
            <a:fillRect/>
          </a:stretch>
        </p:blipFill>
        <p:spPr>
          <a:xfrm>
            <a:off x="1326444" y="1824002"/>
            <a:ext cx="4611512" cy="3526932"/>
          </a:xfrm>
          <a:prstGeom prst="rect">
            <a:avLst/>
          </a:prstGeom>
        </p:spPr>
      </p:pic>
      <p:pic>
        <p:nvPicPr>
          <p:cNvPr id="8" name="Picture 21">
            <a:extLst>
              <a:ext uri="{FF2B5EF4-FFF2-40B4-BE49-F238E27FC236}">
                <a16:creationId xmlns:a16="http://schemas.microsoft.com/office/drawing/2014/main" id="{5840BE7C-918D-9B4B-B21D-829567231407}"/>
              </a:ext>
            </a:extLst>
          </p:cNvPr>
          <p:cNvPicPr/>
          <p:nvPr/>
        </p:nvPicPr>
        <p:blipFill>
          <a:blip r:embed="rId3">
            <a:extLst>
              <a:ext uri="{28A0092B-C50C-407E-A947-70E740481C1C}">
                <a14:useLocalDpi xmlns:a14="http://schemas.microsoft.com/office/drawing/2010/main" val="0"/>
              </a:ext>
            </a:extLst>
          </a:blip>
          <a:stretch>
            <a:fillRect/>
          </a:stretch>
        </p:blipFill>
        <p:spPr>
          <a:xfrm>
            <a:off x="6354232" y="1824002"/>
            <a:ext cx="4611513" cy="3526932"/>
          </a:xfrm>
          <a:prstGeom prst="rect">
            <a:avLst/>
          </a:prstGeom>
        </p:spPr>
      </p:pic>
    </p:spTree>
    <p:extLst>
      <p:ext uri="{BB962C8B-B14F-4D97-AF65-F5344CB8AC3E}">
        <p14:creationId xmlns:p14="http://schemas.microsoft.com/office/powerpoint/2010/main" val="273675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112888"/>
            <a:ext cx="9623779" cy="145626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Lato" panose="020F0502020204030203" pitchFamily="34" charset="0"/>
                <a:ea typeface="Lato" panose="020F0502020204030203" pitchFamily="34" charset="0"/>
                <a:cs typeface="Lato" panose="020F0502020204030203" pitchFamily="34" charset="0"/>
              </a:rPr>
              <a:t>Results of Convolutional Neural Networks (CNNs) with augmentation</a:t>
            </a:r>
          </a:p>
        </p:txBody>
      </p:sp>
      <p:pic>
        <p:nvPicPr>
          <p:cNvPr id="5" name="Picture 23">
            <a:extLst>
              <a:ext uri="{FF2B5EF4-FFF2-40B4-BE49-F238E27FC236}">
                <a16:creationId xmlns:a16="http://schemas.microsoft.com/office/drawing/2014/main" id="{B3D8BEB4-BFC7-D44F-B6DC-D413096FE9DD}"/>
              </a:ext>
            </a:extLst>
          </p:cNvPr>
          <p:cNvPicPr/>
          <p:nvPr/>
        </p:nvPicPr>
        <p:blipFill>
          <a:blip r:embed="rId2">
            <a:extLst>
              <a:ext uri="{28A0092B-C50C-407E-A947-70E740481C1C}">
                <a14:useLocalDpi xmlns:a14="http://schemas.microsoft.com/office/drawing/2010/main" val="0"/>
              </a:ext>
            </a:extLst>
          </a:blip>
          <a:stretch>
            <a:fillRect/>
          </a:stretch>
        </p:blipFill>
        <p:spPr>
          <a:xfrm>
            <a:off x="1326444" y="1913010"/>
            <a:ext cx="4227690" cy="3336324"/>
          </a:xfrm>
          <a:prstGeom prst="rect">
            <a:avLst/>
          </a:prstGeom>
        </p:spPr>
      </p:pic>
      <p:pic>
        <p:nvPicPr>
          <p:cNvPr id="6" name="Picture 27">
            <a:extLst>
              <a:ext uri="{FF2B5EF4-FFF2-40B4-BE49-F238E27FC236}">
                <a16:creationId xmlns:a16="http://schemas.microsoft.com/office/drawing/2014/main" id="{A021E04C-50D8-5E4A-B4AB-49082521C713}"/>
              </a:ext>
            </a:extLst>
          </p:cNvPr>
          <p:cNvPicPr/>
          <p:nvPr/>
        </p:nvPicPr>
        <p:blipFill>
          <a:blip r:embed="rId3">
            <a:extLst>
              <a:ext uri="{28A0092B-C50C-407E-A947-70E740481C1C}">
                <a14:useLocalDpi xmlns:a14="http://schemas.microsoft.com/office/drawing/2010/main" val="0"/>
              </a:ext>
            </a:extLst>
          </a:blip>
          <a:stretch>
            <a:fillRect/>
          </a:stretch>
        </p:blipFill>
        <p:spPr>
          <a:xfrm>
            <a:off x="6242756" y="1913010"/>
            <a:ext cx="4707467" cy="3336324"/>
          </a:xfrm>
          <a:prstGeom prst="rect">
            <a:avLst/>
          </a:prstGeom>
        </p:spPr>
      </p:pic>
    </p:spTree>
    <p:extLst>
      <p:ext uri="{BB962C8B-B14F-4D97-AF65-F5344CB8AC3E}">
        <p14:creationId xmlns:p14="http://schemas.microsoft.com/office/powerpoint/2010/main" val="1421051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290689"/>
            <a:ext cx="9539111" cy="1018822"/>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Lato" panose="020F0502020204030203" pitchFamily="34" charset="0"/>
                <a:ea typeface="Lato" panose="020F0502020204030203" pitchFamily="34" charset="0"/>
                <a:cs typeface="Lato" panose="020F0502020204030203" pitchFamily="34" charset="0"/>
              </a:rPr>
              <a:t>Inceptionv3</a:t>
            </a:r>
          </a:p>
        </p:txBody>
      </p:sp>
      <p:sp>
        <p:nvSpPr>
          <p:cNvPr id="3" name="Ορθογώνιο 2">
            <a:extLst>
              <a:ext uri="{FF2B5EF4-FFF2-40B4-BE49-F238E27FC236}">
                <a16:creationId xmlns:a16="http://schemas.microsoft.com/office/drawing/2014/main" id="{F85258B4-196C-1347-85D7-E155C22B83EA}"/>
              </a:ext>
            </a:extLst>
          </p:cNvPr>
          <p:cNvSpPr/>
          <p:nvPr/>
        </p:nvSpPr>
        <p:spPr>
          <a:xfrm>
            <a:off x="1320800" y="1467556"/>
            <a:ext cx="9539111" cy="388337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dirty="0">
                <a:latin typeface="Lato" panose="020F0502020204030203" pitchFamily="34" charset="0"/>
                <a:ea typeface="Lato" panose="020F0502020204030203" pitchFamily="34" charset="0"/>
                <a:cs typeface="Lato" panose="020F0502020204030203" pitchFamily="34" charset="0"/>
              </a:rPr>
              <a:t>Inceptionv3 mainly focuses on burning less computational power by modifying the previous Inception architectures, both in terms of the number of parameters generated by the network and the economical cost incurred.</a:t>
            </a:r>
            <a:endParaRPr lang="el-GR" sz="48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247437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112888"/>
            <a:ext cx="9623779" cy="145626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Lato" panose="020F0502020204030203" pitchFamily="34" charset="0"/>
                <a:ea typeface="Lato" panose="020F0502020204030203" pitchFamily="34" charset="0"/>
                <a:cs typeface="Lato" panose="020F0502020204030203" pitchFamily="34" charset="0"/>
              </a:rPr>
              <a:t>Results of Inceptionv3 without augmentation</a:t>
            </a:r>
          </a:p>
        </p:txBody>
      </p:sp>
      <p:pic>
        <p:nvPicPr>
          <p:cNvPr id="5" name="Picture 29">
            <a:extLst>
              <a:ext uri="{FF2B5EF4-FFF2-40B4-BE49-F238E27FC236}">
                <a16:creationId xmlns:a16="http://schemas.microsoft.com/office/drawing/2014/main" id="{E43F5FA4-BBDF-A94A-BDA6-112DBAECA2D5}"/>
              </a:ext>
            </a:extLst>
          </p:cNvPr>
          <p:cNvPicPr/>
          <p:nvPr/>
        </p:nvPicPr>
        <p:blipFill>
          <a:blip r:embed="rId2">
            <a:extLst>
              <a:ext uri="{28A0092B-C50C-407E-A947-70E740481C1C}">
                <a14:useLocalDpi xmlns:a14="http://schemas.microsoft.com/office/drawing/2010/main" val="0"/>
              </a:ext>
            </a:extLst>
          </a:blip>
          <a:stretch>
            <a:fillRect/>
          </a:stretch>
        </p:blipFill>
        <p:spPr>
          <a:xfrm>
            <a:off x="1326444" y="2012915"/>
            <a:ext cx="4667956" cy="3642818"/>
          </a:xfrm>
          <a:prstGeom prst="rect">
            <a:avLst/>
          </a:prstGeom>
        </p:spPr>
      </p:pic>
      <p:pic>
        <p:nvPicPr>
          <p:cNvPr id="6" name="Picture 32">
            <a:extLst>
              <a:ext uri="{FF2B5EF4-FFF2-40B4-BE49-F238E27FC236}">
                <a16:creationId xmlns:a16="http://schemas.microsoft.com/office/drawing/2014/main" id="{28B736FA-9F1B-624B-8A92-E4B967F3DD5F}"/>
              </a:ext>
            </a:extLst>
          </p:cNvPr>
          <p:cNvPicPr/>
          <p:nvPr/>
        </p:nvPicPr>
        <p:blipFill>
          <a:blip r:embed="rId3">
            <a:extLst>
              <a:ext uri="{28A0092B-C50C-407E-A947-70E740481C1C}">
                <a14:useLocalDpi xmlns:a14="http://schemas.microsoft.com/office/drawing/2010/main" val="0"/>
              </a:ext>
            </a:extLst>
          </a:blip>
          <a:stretch>
            <a:fillRect/>
          </a:stretch>
        </p:blipFill>
        <p:spPr>
          <a:xfrm>
            <a:off x="6558844" y="2012915"/>
            <a:ext cx="4306712" cy="3642818"/>
          </a:xfrm>
          <a:prstGeom prst="rect">
            <a:avLst/>
          </a:prstGeom>
        </p:spPr>
      </p:pic>
    </p:spTree>
    <p:extLst>
      <p:ext uri="{BB962C8B-B14F-4D97-AF65-F5344CB8AC3E}">
        <p14:creationId xmlns:p14="http://schemas.microsoft.com/office/powerpoint/2010/main" val="5917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112888"/>
            <a:ext cx="9623779" cy="145626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Lato" panose="020F0502020204030203" pitchFamily="34" charset="0"/>
                <a:ea typeface="Lato" panose="020F0502020204030203" pitchFamily="34" charset="0"/>
                <a:cs typeface="Lato" panose="020F0502020204030203" pitchFamily="34" charset="0"/>
              </a:rPr>
              <a:t>Results of Inceptionv3 with augmentation</a:t>
            </a:r>
          </a:p>
        </p:txBody>
      </p:sp>
      <p:pic>
        <p:nvPicPr>
          <p:cNvPr id="7" name="Picture 39">
            <a:extLst>
              <a:ext uri="{FF2B5EF4-FFF2-40B4-BE49-F238E27FC236}">
                <a16:creationId xmlns:a16="http://schemas.microsoft.com/office/drawing/2014/main" id="{09AA120F-3C46-3E4C-AD0E-43F1797A686D}"/>
              </a:ext>
            </a:extLst>
          </p:cNvPr>
          <p:cNvPicPr/>
          <p:nvPr/>
        </p:nvPicPr>
        <p:blipFill>
          <a:blip r:embed="rId2">
            <a:extLst>
              <a:ext uri="{28A0092B-C50C-407E-A947-70E740481C1C}">
                <a14:useLocalDpi xmlns:a14="http://schemas.microsoft.com/office/drawing/2010/main" val="0"/>
              </a:ext>
            </a:extLst>
          </a:blip>
          <a:stretch>
            <a:fillRect/>
          </a:stretch>
        </p:blipFill>
        <p:spPr>
          <a:xfrm>
            <a:off x="1326444" y="2156529"/>
            <a:ext cx="4645378" cy="3465337"/>
          </a:xfrm>
          <a:prstGeom prst="rect">
            <a:avLst/>
          </a:prstGeom>
        </p:spPr>
      </p:pic>
      <p:pic>
        <p:nvPicPr>
          <p:cNvPr id="8" name="Picture 41">
            <a:extLst>
              <a:ext uri="{FF2B5EF4-FFF2-40B4-BE49-F238E27FC236}">
                <a16:creationId xmlns:a16="http://schemas.microsoft.com/office/drawing/2014/main" id="{F577183B-2EA7-6845-8F63-DC58299CC736}"/>
              </a:ext>
            </a:extLst>
          </p:cNvPr>
          <p:cNvPicPr/>
          <p:nvPr/>
        </p:nvPicPr>
        <p:blipFill>
          <a:blip r:embed="rId3">
            <a:extLst>
              <a:ext uri="{28A0092B-C50C-407E-A947-70E740481C1C}">
                <a14:useLocalDpi xmlns:a14="http://schemas.microsoft.com/office/drawing/2010/main" val="0"/>
              </a:ext>
            </a:extLst>
          </a:blip>
          <a:stretch>
            <a:fillRect/>
          </a:stretch>
        </p:blipFill>
        <p:spPr>
          <a:xfrm>
            <a:off x="6773333" y="2156529"/>
            <a:ext cx="4176890" cy="3465337"/>
          </a:xfrm>
          <a:prstGeom prst="rect">
            <a:avLst/>
          </a:prstGeom>
        </p:spPr>
      </p:pic>
    </p:spTree>
    <p:extLst>
      <p:ext uri="{BB962C8B-B14F-4D97-AF65-F5344CB8AC3E}">
        <p14:creationId xmlns:p14="http://schemas.microsoft.com/office/powerpoint/2010/main" val="3018610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411112" y="112889"/>
            <a:ext cx="9539111" cy="1061155"/>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Lato" panose="020F0502020204030203" pitchFamily="34" charset="0"/>
                <a:ea typeface="Lato" panose="020F0502020204030203" pitchFamily="34" charset="0"/>
                <a:cs typeface="Lato" panose="020F0502020204030203" pitchFamily="34" charset="0"/>
              </a:rPr>
              <a:t>Conclusions</a:t>
            </a:r>
          </a:p>
        </p:txBody>
      </p:sp>
      <p:sp>
        <p:nvSpPr>
          <p:cNvPr id="5" name="Ορθογώνιο 4">
            <a:extLst>
              <a:ext uri="{FF2B5EF4-FFF2-40B4-BE49-F238E27FC236}">
                <a16:creationId xmlns:a16="http://schemas.microsoft.com/office/drawing/2014/main" id="{BF6CB140-D7C6-9D4E-A0B3-7DE572A6C228}"/>
              </a:ext>
            </a:extLst>
          </p:cNvPr>
          <p:cNvSpPr/>
          <p:nvPr/>
        </p:nvSpPr>
        <p:spPr>
          <a:xfrm>
            <a:off x="1326444" y="1715912"/>
            <a:ext cx="9539111" cy="388337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dirty="0">
                <a:latin typeface="Lato" panose="020F0502020204030203" pitchFamily="34" charset="0"/>
                <a:ea typeface="Lato" panose="020F0502020204030203" pitchFamily="34" charset="0"/>
                <a:cs typeface="Lato" panose="020F0502020204030203" pitchFamily="34" charset="0"/>
              </a:rPr>
              <a:t>CNN and Inceptionv3 performed worse with augmentation.</a:t>
            </a:r>
          </a:p>
          <a:p>
            <a:pPr algn="just"/>
            <a:endParaRPr lang="en-US" sz="3200" dirty="0">
              <a:latin typeface="Lato" panose="020F0502020204030203" pitchFamily="34" charset="0"/>
              <a:ea typeface="Lato" panose="020F0502020204030203" pitchFamily="34" charset="0"/>
              <a:cs typeface="Lato" panose="020F0502020204030203" pitchFamily="34" charset="0"/>
            </a:endParaRPr>
          </a:p>
          <a:p>
            <a:pPr algn="just"/>
            <a:r>
              <a:rPr lang="en-US" sz="3200" dirty="0">
                <a:latin typeface="Lato" panose="020F0502020204030203" pitchFamily="34" charset="0"/>
                <a:ea typeface="Lato" panose="020F0502020204030203" pitchFamily="34" charset="0"/>
                <a:cs typeface="Lato" panose="020F0502020204030203" pitchFamily="34" charset="0"/>
              </a:rPr>
              <a:t>The best model is the Inceptionv3 without augmentation with an accuracy of 93%.</a:t>
            </a:r>
          </a:p>
        </p:txBody>
      </p:sp>
    </p:spTree>
    <p:extLst>
      <p:ext uri="{BB962C8B-B14F-4D97-AF65-F5344CB8AC3E}">
        <p14:creationId xmlns:p14="http://schemas.microsoft.com/office/powerpoint/2010/main" val="69060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4">
            <a:extLst>
              <a:ext uri="{FF2B5EF4-FFF2-40B4-BE49-F238E27FC236}">
                <a16:creationId xmlns:a16="http://schemas.microsoft.com/office/drawing/2014/main" id="{BF6CB140-D7C6-9D4E-A0B3-7DE572A6C228}"/>
              </a:ext>
            </a:extLst>
          </p:cNvPr>
          <p:cNvSpPr/>
          <p:nvPr/>
        </p:nvSpPr>
        <p:spPr>
          <a:xfrm>
            <a:off x="1326444" y="1095023"/>
            <a:ext cx="9539111" cy="388337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Lato" panose="020F0502020204030203" pitchFamily="34" charset="0"/>
                <a:ea typeface="Lato" panose="020F0502020204030203" pitchFamily="34" charset="0"/>
                <a:cs typeface="Lato" panose="020F0502020204030203" pitchFamily="34" charset="0"/>
              </a:rPr>
              <a:t>Thank you </a:t>
            </a:r>
            <a:r>
              <a:rPr lang="en-US" sz="6000" dirty="0">
                <a:latin typeface="Lato" panose="020F0502020204030203" pitchFamily="34" charset="0"/>
                <a:ea typeface="Lato" panose="020F0502020204030203" pitchFamily="34" charset="0"/>
                <a:cs typeface="Lato" panose="020F0502020204030203" pitchFamily="34" charset="0"/>
                <a:sym typeface="Wingdings" pitchFamily="2" charset="2"/>
              </a:rPr>
              <a:t></a:t>
            </a:r>
            <a:endParaRPr lang="en-US" sz="3200" dirty="0">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643CDF4E-728E-434C-AFBE-536315B3BC01}"/>
              </a:ext>
            </a:extLst>
          </p:cNvPr>
          <p:cNvSpPr txBox="1"/>
          <p:nvPr/>
        </p:nvSpPr>
        <p:spPr>
          <a:xfrm>
            <a:off x="3002844" y="-869244"/>
            <a:ext cx="184731" cy="369332"/>
          </a:xfrm>
          <a:prstGeom prst="rect">
            <a:avLst/>
          </a:prstGeom>
          <a:noFill/>
        </p:spPr>
        <p:txBody>
          <a:bodyPr wrap="none" rtlCol="0">
            <a:spAutoFit/>
          </a:bodyPr>
          <a:lstStyle/>
          <a:p>
            <a:endParaRPr lang="el-GR" dirty="0"/>
          </a:p>
        </p:txBody>
      </p:sp>
    </p:spTree>
    <p:extLst>
      <p:ext uri="{BB962C8B-B14F-4D97-AF65-F5344CB8AC3E}">
        <p14:creationId xmlns:p14="http://schemas.microsoft.com/office/powerpoint/2010/main" val="292538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519289"/>
            <a:ext cx="9539111" cy="756355"/>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Lato" panose="020F0502020204030203" pitchFamily="34" charset="0"/>
                <a:ea typeface="Lato" panose="020F0502020204030203" pitchFamily="34" charset="0"/>
                <a:cs typeface="Lato" panose="020F0502020204030203" pitchFamily="34" charset="0"/>
              </a:rPr>
              <a:t>Our Goal</a:t>
            </a:r>
            <a:endParaRPr lang="el-GR" sz="5400" dirty="0">
              <a:latin typeface="Lato" panose="020F0502020204030203" pitchFamily="34" charset="0"/>
              <a:ea typeface="Lato" panose="020F0502020204030203" pitchFamily="34" charset="0"/>
              <a:cs typeface="Lato" panose="020F0502020204030203" pitchFamily="34" charset="0"/>
            </a:endParaRPr>
          </a:p>
        </p:txBody>
      </p:sp>
      <p:sp>
        <p:nvSpPr>
          <p:cNvPr id="5" name="Ορθογώνιο 4">
            <a:extLst>
              <a:ext uri="{FF2B5EF4-FFF2-40B4-BE49-F238E27FC236}">
                <a16:creationId xmlns:a16="http://schemas.microsoft.com/office/drawing/2014/main" id="{02B1898D-C7BF-104C-907D-2D2CAF44CEBB}"/>
              </a:ext>
            </a:extLst>
          </p:cNvPr>
          <p:cNvSpPr/>
          <p:nvPr/>
        </p:nvSpPr>
        <p:spPr>
          <a:xfrm>
            <a:off x="1320800" y="1467556"/>
            <a:ext cx="9539111" cy="388337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latin typeface="Lato" panose="020F0502020204030203" pitchFamily="34" charset="0"/>
                <a:ea typeface="Lato" panose="020F0502020204030203" pitchFamily="34" charset="0"/>
                <a:cs typeface="Lato" panose="020F0502020204030203" pitchFamily="34" charset="0"/>
              </a:rPr>
              <a:t>The purpose of this assignment is to create a model that will be able to classify successfully batches of images in 5 classes. This will be used by doctors worldwide in order to assist them in cancer detection on two different organs. </a:t>
            </a:r>
            <a:endParaRPr lang="el-GR" sz="28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5510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225319"/>
            <a:ext cx="9539111" cy="756355"/>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Lato" panose="020F0502020204030203" pitchFamily="34" charset="0"/>
                <a:ea typeface="Lato" panose="020F0502020204030203" pitchFamily="34" charset="0"/>
                <a:cs typeface="Lato" panose="020F0502020204030203" pitchFamily="34" charset="0"/>
              </a:rPr>
              <a:t>Dataset Overview</a:t>
            </a:r>
            <a:endParaRPr lang="el-GR" sz="5400" dirty="0">
              <a:latin typeface="Lato" panose="020F0502020204030203" pitchFamily="34" charset="0"/>
              <a:ea typeface="Lato" panose="020F0502020204030203" pitchFamily="34" charset="0"/>
              <a:cs typeface="Lato" panose="020F0502020204030203" pitchFamily="34" charset="0"/>
            </a:endParaRPr>
          </a:p>
        </p:txBody>
      </p:sp>
      <p:sp>
        <p:nvSpPr>
          <p:cNvPr id="5" name="Ορθογώνιο 4">
            <a:extLst>
              <a:ext uri="{FF2B5EF4-FFF2-40B4-BE49-F238E27FC236}">
                <a16:creationId xmlns:a16="http://schemas.microsoft.com/office/drawing/2014/main" id="{02B1898D-C7BF-104C-907D-2D2CAF44CEBB}"/>
              </a:ext>
            </a:extLst>
          </p:cNvPr>
          <p:cNvSpPr/>
          <p:nvPr/>
        </p:nvSpPr>
        <p:spPr>
          <a:xfrm>
            <a:off x="784579" y="3429000"/>
            <a:ext cx="2302933" cy="575733"/>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err="1"/>
              <a:t>Lung</a:t>
            </a:r>
            <a:r>
              <a:rPr lang="el-GR" dirty="0"/>
              <a:t> </a:t>
            </a:r>
            <a:r>
              <a:rPr lang="el-GR" dirty="0" err="1"/>
              <a:t>adenocarcinoma</a:t>
            </a:r>
            <a:r>
              <a:rPr lang="el-GR" sz="2800" dirty="0">
                <a:effectLst/>
              </a:rPr>
              <a:t> </a:t>
            </a:r>
            <a:endParaRPr lang="el-GR" sz="2800" dirty="0">
              <a:latin typeface="Lato" panose="020F0502020204030203" pitchFamily="34" charset="0"/>
              <a:ea typeface="Lato" panose="020F0502020204030203" pitchFamily="34" charset="0"/>
              <a:cs typeface="Lato" panose="020F0502020204030203" pitchFamily="34" charset="0"/>
            </a:endParaRPr>
          </a:p>
        </p:txBody>
      </p:sp>
      <p:pic>
        <p:nvPicPr>
          <p:cNvPr id="6" name="Picture 6">
            <a:extLst>
              <a:ext uri="{FF2B5EF4-FFF2-40B4-BE49-F238E27FC236}">
                <a16:creationId xmlns:a16="http://schemas.microsoft.com/office/drawing/2014/main" id="{E91A1ACD-4BCD-3A48-B23F-D84E78C2CD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4495" y="1271752"/>
            <a:ext cx="1943100" cy="1920240"/>
          </a:xfrm>
          <a:prstGeom prst="rect">
            <a:avLst/>
          </a:prstGeom>
          <a:noFill/>
          <a:ln>
            <a:noFill/>
          </a:ln>
        </p:spPr>
      </p:pic>
      <p:sp>
        <p:nvSpPr>
          <p:cNvPr id="7" name="Ορθογώνιο 6">
            <a:extLst>
              <a:ext uri="{FF2B5EF4-FFF2-40B4-BE49-F238E27FC236}">
                <a16:creationId xmlns:a16="http://schemas.microsoft.com/office/drawing/2014/main" id="{50038292-A946-5641-AA31-8978D6463485}"/>
              </a:ext>
            </a:extLst>
          </p:cNvPr>
          <p:cNvSpPr/>
          <p:nvPr/>
        </p:nvSpPr>
        <p:spPr>
          <a:xfrm>
            <a:off x="4944532" y="3429000"/>
            <a:ext cx="2302933" cy="575733"/>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err="1"/>
              <a:t>Lung</a:t>
            </a:r>
            <a:r>
              <a:rPr lang="el-GR" dirty="0"/>
              <a:t> </a:t>
            </a:r>
            <a:r>
              <a:rPr lang="el-GR" dirty="0" err="1"/>
              <a:t>benign</a:t>
            </a:r>
            <a:r>
              <a:rPr lang="el-GR" dirty="0"/>
              <a:t> </a:t>
            </a:r>
            <a:r>
              <a:rPr lang="el-GR" dirty="0" err="1"/>
              <a:t>tissue</a:t>
            </a:r>
            <a:r>
              <a:rPr lang="el-GR" dirty="0">
                <a:effectLst/>
              </a:rPr>
              <a:t> </a:t>
            </a:r>
            <a:endParaRPr lang="el-GR" sz="2800" dirty="0">
              <a:latin typeface="Lato" panose="020F0502020204030203" pitchFamily="34" charset="0"/>
              <a:ea typeface="Lato" panose="020F0502020204030203" pitchFamily="34" charset="0"/>
              <a:cs typeface="Lato" panose="020F0502020204030203" pitchFamily="34" charset="0"/>
            </a:endParaRPr>
          </a:p>
        </p:txBody>
      </p:sp>
      <p:sp>
        <p:nvSpPr>
          <p:cNvPr id="8" name="Ορθογώνιο 7">
            <a:extLst>
              <a:ext uri="{FF2B5EF4-FFF2-40B4-BE49-F238E27FC236}">
                <a16:creationId xmlns:a16="http://schemas.microsoft.com/office/drawing/2014/main" id="{63D5FDD0-05D3-C74B-82DC-7EB21A7E93B1}"/>
              </a:ext>
            </a:extLst>
          </p:cNvPr>
          <p:cNvSpPr/>
          <p:nvPr/>
        </p:nvSpPr>
        <p:spPr>
          <a:xfrm>
            <a:off x="8997244" y="3416572"/>
            <a:ext cx="2709334" cy="575733"/>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dirty="0" err="1"/>
              <a:t>Lung</a:t>
            </a:r>
            <a:r>
              <a:rPr lang="el-GR" sz="1600" dirty="0"/>
              <a:t> </a:t>
            </a:r>
            <a:r>
              <a:rPr lang="el-GR" sz="1600" dirty="0" err="1"/>
              <a:t>squamous</a:t>
            </a:r>
            <a:r>
              <a:rPr lang="el-GR" sz="1600" dirty="0"/>
              <a:t> </a:t>
            </a:r>
            <a:r>
              <a:rPr lang="el-GR" sz="1600" dirty="0" err="1"/>
              <a:t>cell</a:t>
            </a:r>
            <a:r>
              <a:rPr lang="el-GR" sz="1600" dirty="0"/>
              <a:t> </a:t>
            </a:r>
            <a:r>
              <a:rPr lang="el-GR" sz="1600" dirty="0" err="1"/>
              <a:t>carcinoma</a:t>
            </a:r>
            <a:r>
              <a:rPr lang="el-GR" sz="2400" dirty="0">
                <a:effectLst/>
              </a:rPr>
              <a:t> </a:t>
            </a:r>
            <a:endParaRPr lang="el-GR" sz="2400" dirty="0">
              <a:latin typeface="Lato" panose="020F0502020204030203" pitchFamily="34" charset="0"/>
              <a:ea typeface="Lato" panose="020F0502020204030203" pitchFamily="34" charset="0"/>
              <a:cs typeface="Lato" panose="020F0502020204030203" pitchFamily="34" charset="0"/>
            </a:endParaRPr>
          </a:p>
        </p:txBody>
      </p:sp>
      <p:sp>
        <p:nvSpPr>
          <p:cNvPr id="9" name="Ορθογώνιο 8">
            <a:extLst>
              <a:ext uri="{FF2B5EF4-FFF2-40B4-BE49-F238E27FC236}">
                <a16:creationId xmlns:a16="http://schemas.microsoft.com/office/drawing/2014/main" id="{D7192A8E-2BD4-1E40-A916-18458D9DA052}"/>
              </a:ext>
            </a:extLst>
          </p:cNvPr>
          <p:cNvSpPr/>
          <p:nvPr/>
        </p:nvSpPr>
        <p:spPr>
          <a:xfrm>
            <a:off x="2940823" y="6056947"/>
            <a:ext cx="2302933" cy="575733"/>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Colon adenocarcinoma</a:t>
            </a:r>
            <a:r>
              <a:rPr lang="el-GR" sz="2400" dirty="0">
                <a:effectLst/>
              </a:rPr>
              <a:t> </a:t>
            </a:r>
            <a:endParaRPr lang="el-GR" sz="2400" dirty="0">
              <a:latin typeface="Lato" panose="020F0502020204030203" pitchFamily="34" charset="0"/>
              <a:ea typeface="Lato" panose="020F0502020204030203" pitchFamily="34" charset="0"/>
              <a:cs typeface="Lato" panose="020F0502020204030203" pitchFamily="34" charset="0"/>
            </a:endParaRPr>
          </a:p>
        </p:txBody>
      </p:sp>
      <p:sp>
        <p:nvSpPr>
          <p:cNvPr id="10" name="Ορθογώνιο 9">
            <a:extLst>
              <a:ext uri="{FF2B5EF4-FFF2-40B4-BE49-F238E27FC236}">
                <a16:creationId xmlns:a16="http://schemas.microsoft.com/office/drawing/2014/main" id="{06A4F016-7258-E34E-A81B-272F7ECF41B2}"/>
              </a:ext>
            </a:extLst>
          </p:cNvPr>
          <p:cNvSpPr/>
          <p:nvPr/>
        </p:nvSpPr>
        <p:spPr>
          <a:xfrm>
            <a:off x="7397044" y="6056948"/>
            <a:ext cx="2302933" cy="575733"/>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Colon benign tissue</a:t>
            </a:r>
            <a:r>
              <a:rPr lang="el-GR" sz="2800" dirty="0">
                <a:effectLst/>
              </a:rPr>
              <a:t> </a:t>
            </a:r>
            <a:endParaRPr lang="el-GR" sz="2800" dirty="0">
              <a:latin typeface="Lato" panose="020F0502020204030203" pitchFamily="34" charset="0"/>
              <a:ea typeface="Lato" panose="020F0502020204030203" pitchFamily="34" charset="0"/>
              <a:cs typeface="Lato" panose="020F0502020204030203" pitchFamily="34" charset="0"/>
            </a:endParaRPr>
          </a:p>
        </p:txBody>
      </p:sp>
      <p:pic>
        <p:nvPicPr>
          <p:cNvPr id="11" name="Picture 7">
            <a:extLst>
              <a:ext uri="{FF2B5EF4-FFF2-40B4-BE49-F238E27FC236}">
                <a16:creationId xmlns:a16="http://schemas.microsoft.com/office/drawing/2014/main" id="{9E0E1645-E02F-E741-8F9F-F78759A7A16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449" y="1252469"/>
            <a:ext cx="1943100" cy="1943100"/>
          </a:xfrm>
          <a:prstGeom prst="rect">
            <a:avLst/>
          </a:prstGeom>
          <a:noFill/>
          <a:ln>
            <a:noFill/>
          </a:ln>
        </p:spPr>
      </p:pic>
      <p:pic>
        <p:nvPicPr>
          <p:cNvPr id="12" name="Picture 8">
            <a:extLst>
              <a:ext uri="{FF2B5EF4-FFF2-40B4-BE49-F238E27FC236}">
                <a16:creationId xmlns:a16="http://schemas.microsoft.com/office/drawing/2014/main" id="{B21169E6-DE57-D640-83E8-EC06F544815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1790" y="1248892"/>
            <a:ext cx="1943099" cy="1943100"/>
          </a:xfrm>
          <a:prstGeom prst="rect">
            <a:avLst/>
          </a:prstGeom>
          <a:noFill/>
          <a:ln>
            <a:noFill/>
          </a:ln>
        </p:spPr>
      </p:pic>
      <p:pic>
        <p:nvPicPr>
          <p:cNvPr id="13" name="Picture 9">
            <a:extLst>
              <a:ext uri="{FF2B5EF4-FFF2-40B4-BE49-F238E27FC236}">
                <a16:creationId xmlns:a16="http://schemas.microsoft.com/office/drawing/2014/main" id="{07C1153D-0418-FD4D-8E11-62A5D81978AC}"/>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17143" y="4185894"/>
            <a:ext cx="1950295" cy="1689894"/>
          </a:xfrm>
          <a:prstGeom prst="rect">
            <a:avLst/>
          </a:prstGeom>
          <a:noFill/>
          <a:ln>
            <a:noFill/>
          </a:ln>
        </p:spPr>
      </p:pic>
      <p:pic>
        <p:nvPicPr>
          <p:cNvPr id="14" name="Picture 10">
            <a:extLst>
              <a:ext uri="{FF2B5EF4-FFF2-40B4-BE49-F238E27FC236}">
                <a16:creationId xmlns:a16="http://schemas.microsoft.com/office/drawing/2014/main" id="{4C70ACE4-2C86-6A48-99F3-A54F71361A32}"/>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73362" y="4210671"/>
            <a:ext cx="1950296" cy="1627910"/>
          </a:xfrm>
          <a:prstGeom prst="rect">
            <a:avLst/>
          </a:prstGeom>
          <a:noFill/>
          <a:ln>
            <a:noFill/>
          </a:ln>
        </p:spPr>
      </p:pic>
    </p:spTree>
    <p:extLst>
      <p:ext uri="{BB962C8B-B14F-4D97-AF65-F5344CB8AC3E}">
        <p14:creationId xmlns:p14="http://schemas.microsoft.com/office/powerpoint/2010/main" val="244227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225319"/>
            <a:ext cx="9539111" cy="756355"/>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Lato" panose="020F0502020204030203" pitchFamily="34" charset="0"/>
                <a:ea typeface="Lato" panose="020F0502020204030203" pitchFamily="34" charset="0"/>
                <a:cs typeface="Lato" panose="020F0502020204030203" pitchFamily="34" charset="0"/>
              </a:rPr>
              <a:t>Dataset Overview</a:t>
            </a:r>
            <a:endParaRPr lang="el-GR" sz="5400" dirty="0">
              <a:latin typeface="Lato" panose="020F0502020204030203" pitchFamily="34" charset="0"/>
              <a:ea typeface="Lato" panose="020F0502020204030203" pitchFamily="34" charset="0"/>
              <a:cs typeface="Lato" panose="020F0502020204030203" pitchFamily="34" charset="0"/>
            </a:endParaRPr>
          </a:p>
        </p:txBody>
      </p:sp>
      <p:sp>
        <p:nvSpPr>
          <p:cNvPr id="15" name="Ορθογώνιο 14">
            <a:extLst>
              <a:ext uri="{FF2B5EF4-FFF2-40B4-BE49-F238E27FC236}">
                <a16:creationId xmlns:a16="http://schemas.microsoft.com/office/drawing/2014/main" id="{2EF77851-8BE6-5449-B554-656AB7D3C835}"/>
              </a:ext>
            </a:extLst>
          </p:cNvPr>
          <p:cNvSpPr/>
          <p:nvPr/>
        </p:nvSpPr>
        <p:spPr>
          <a:xfrm>
            <a:off x="1320800" y="1467556"/>
            <a:ext cx="9539111" cy="388337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latin typeface="Lato" panose="020F0502020204030203" pitchFamily="34" charset="0"/>
                <a:ea typeface="Lato" panose="020F0502020204030203" pitchFamily="34" charset="0"/>
                <a:cs typeface="Lato" panose="020F0502020204030203" pitchFamily="34" charset="0"/>
              </a:rPr>
              <a:t>The dataset contains 25.000 images for 5 classes of cancer-benign tissue for 2 different organs. More specifically, 5000 images with lung benign tissue, 5000 images with lung adenocarcinoma, 5000 images with Lung squamous cell carcinoma, 5000 images with Colon adenocarcinoma and 5000 images with Colon benign tissue.</a:t>
            </a:r>
            <a:endParaRPr lang="el-GR" sz="36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44787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225319"/>
            <a:ext cx="9539111" cy="756355"/>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Lato" panose="020F0502020204030203" pitchFamily="34" charset="0"/>
                <a:ea typeface="Lato" panose="020F0502020204030203" pitchFamily="34" charset="0"/>
                <a:cs typeface="Lato" panose="020F0502020204030203" pitchFamily="34" charset="0"/>
              </a:rPr>
              <a:t>Pre-modeling activities</a:t>
            </a:r>
            <a:endParaRPr lang="el-GR" sz="5400" dirty="0">
              <a:latin typeface="Lato" panose="020F0502020204030203" pitchFamily="34" charset="0"/>
              <a:ea typeface="Lato" panose="020F0502020204030203" pitchFamily="34" charset="0"/>
              <a:cs typeface="Lato" panose="020F0502020204030203" pitchFamily="34" charset="0"/>
            </a:endParaRPr>
          </a:p>
        </p:txBody>
      </p:sp>
      <p:sp>
        <p:nvSpPr>
          <p:cNvPr id="15" name="Ορθογώνιο 14">
            <a:extLst>
              <a:ext uri="{FF2B5EF4-FFF2-40B4-BE49-F238E27FC236}">
                <a16:creationId xmlns:a16="http://schemas.microsoft.com/office/drawing/2014/main" id="{2EF77851-8BE6-5449-B554-656AB7D3C835}"/>
              </a:ext>
            </a:extLst>
          </p:cNvPr>
          <p:cNvSpPr/>
          <p:nvPr/>
        </p:nvSpPr>
        <p:spPr>
          <a:xfrm>
            <a:off x="1320800" y="1467556"/>
            <a:ext cx="9539111" cy="388337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dirty="0">
                <a:latin typeface="Lato" panose="020F0502020204030203" pitchFamily="34" charset="0"/>
                <a:ea typeface="Lato" panose="020F0502020204030203" pitchFamily="34" charset="0"/>
                <a:cs typeface="Lato" panose="020F0502020204030203" pitchFamily="34" charset="0"/>
              </a:rPr>
              <a:t>We split our data into 3 different folders: train, validation and test. Training folder contained 70% of the total images, validation folder contained 20% of total images and test folder contained 10% of the total images. </a:t>
            </a:r>
            <a:endParaRPr lang="el-GR" sz="5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56634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1001889"/>
            <a:ext cx="9539111" cy="4854222"/>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Lato" panose="020F0502020204030203" pitchFamily="34" charset="0"/>
                <a:ea typeface="Lato" panose="020F0502020204030203" pitchFamily="34" charset="0"/>
                <a:cs typeface="Lato" panose="020F0502020204030203" pitchFamily="34" charset="0"/>
              </a:rPr>
              <a:t>The Algorithms</a:t>
            </a:r>
            <a:endParaRPr lang="el-GR" sz="5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5731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290689"/>
            <a:ext cx="9539111" cy="1018822"/>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Lato" panose="020F0502020204030203" pitchFamily="34" charset="0"/>
                <a:ea typeface="Lato" panose="020F0502020204030203" pitchFamily="34" charset="0"/>
                <a:cs typeface="Lato" panose="020F0502020204030203" pitchFamily="34" charset="0"/>
              </a:rPr>
              <a:t>Multi-Layer Perceptrons (MLPs)</a:t>
            </a:r>
          </a:p>
        </p:txBody>
      </p:sp>
      <p:sp>
        <p:nvSpPr>
          <p:cNvPr id="3" name="Ορθογώνιο 2">
            <a:extLst>
              <a:ext uri="{FF2B5EF4-FFF2-40B4-BE49-F238E27FC236}">
                <a16:creationId xmlns:a16="http://schemas.microsoft.com/office/drawing/2014/main" id="{F85258B4-196C-1347-85D7-E155C22B83EA}"/>
              </a:ext>
            </a:extLst>
          </p:cNvPr>
          <p:cNvSpPr/>
          <p:nvPr/>
        </p:nvSpPr>
        <p:spPr>
          <a:xfrm>
            <a:off x="1320800" y="1467556"/>
            <a:ext cx="9539111" cy="388337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dirty="0">
                <a:latin typeface="Lato" panose="020F0502020204030203" pitchFamily="34" charset="0"/>
                <a:ea typeface="Lato" panose="020F0502020204030203" pitchFamily="34" charset="0"/>
                <a:cs typeface="Lato" panose="020F0502020204030203" pitchFamily="34" charset="0"/>
              </a:rPr>
              <a:t>A vast category of artificial neural networks are multi-layer </a:t>
            </a:r>
            <a:r>
              <a:rPr lang="en-US" sz="3200" dirty="0" err="1">
                <a:latin typeface="Lato" panose="020F0502020204030203" pitchFamily="34" charset="0"/>
                <a:ea typeface="Lato" panose="020F0502020204030203" pitchFamily="34" charset="0"/>
                <a:cs typeface="Lato" panose="020F0502020204030203" pitchFamily="34" charset="0"/>
              </a:rPr>
              <a:t>perceptrons</a:t>
            </a:r>
            <a:r>
              <a:rPr lang="en-US" sz="3200" dirty="0">
                <a:latin typeface="Lato" panose="020F0502020204030203" pitchFamily="34" charset="0"/>
                <a:ea typeface="Lato" panose="020F0502020204030203" pitchFamily="34" charset="0"/>
                <a:cs typeface="Lato" panose="020F0502020204030203" pitchFamily="34" charset="0"/>
              </a:rPr>
              <a:t> (MLPs). A multilayer perceptron (MLP) is a feedforward artificial neural network that generates a set of outputs from a set of inputs. An MLP is characterized by several layers of input nodes connected as a directed graph between the input and output layers.</a:t>
            </a:r>
            <a:endParaRPr lang="el-GR" sz="80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64888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112888"/>
            <a:ext cx="9623779" cy="145626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Lato" panose="020F0502020204030203" pitchFamily="34" charset="0"/>
                <a:ea typeface="Lato" panose="020F0502020204030203" pitchFamily="34" charset="0"/>
                <a:cs typeface="Lato" panose="020F0502020204030203" pitchFamily="34" charset="0"/>
              </a:rPr>
              <a:t>Characteristics of Multi-Layer Perceptrons (MLPs)</a:t>
            </a:r>
          </a:p>
        </p:txBody>
      </p:sp>
      <p:sp>
        <p:nvSpPr>
          <p:cNvPr id="3" name="Ορθογώνιο 2">
            <a:extLst>
              <a:ext uri="{FF2B5EF4-FFF2-40B4-BE49-F238E27FC236}">
                <a16:creationId xmlns:a16="http://schemas.microsoft.com/office/drawing/2014/main" id="{F85258B4-196C-1347-85D7-E155C22B83EA}"/>
              </a:ext>
            </a:extLst>
          </p:cNvPr>
          <p:cNvSpPr/>
          <p:nvPr/>
        </p:nvSpPr>
        <p:spPr>
          <a:xfrm>
            <a:off x="1326444" y="1885245"/>
            <a:ext cx="9539111" cy="388337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latin typeface="Lato" panose="020F0502020204030203" pitchFamily="34" charset="0"/>
                <a:ea typeface="Lato" panose="020F0502020204030203" pitchFamily="34" charset="0"/>
                <a:cs typeface="Lato" panose="020F0502020204030203" pitchFamily="34" charset="0"/>
              </a:rPr>
              <a:t>The first layer consists of the input parameters of the images and a flatten function. The input parameters are: 224 x 224 x 3. </a:t>
            </a:r>
          </a:p>
          <a:p>
            <a:pPr algn="just"/>
            <a:endParaRPr lang="en-US" sz="2400" dirty="0">
              <a:latin typeface="Lato" panose="020F0502020204030203" pitchFamily="34" charset="0"/>
              <a:ea typeface="Lato" panose="020F0502020204030203" pitchFamily="34" charset="0"/>
              <a:cs typeface="Lato" panose="020F0502020204030203" pitchFamily="34" charset="0"/>
            </a:endParaRPr>
          </a:p>
          <a:p>
            <a:pPr algn="just"/>
            <a:r>
              <a:rPr lang="en-US" sz="2400" dirty="0">
                <a:latin typeface="Lato" panose="020F0502020204030203" pitchFamily="34" charset="0"/>
                <a:ea typeface="Lato" panose="020F0502020204030203" pitchFamily="34" charset="0"/>
                <a:cs typeface="Lato" panose="020F0502020204030203" pitchFamily="34" charset="0"/>
              </a:rPr>
              <a:t>We added a second hidden layer with a dense function of 1024 neurons and an activation function called “</a:t>
            </a:r>
            <a:r>
              <a:rPr lang="en-US" sz="2400" dirty="0" err="1">
                <a:latin typeface="Lato" panose="020F0502020204030203" pitchFamily="34" charset="0"/>
                <a:ea typeface="Lato" panose="020F0502020204030203" pitchFamily="34" charset="0"/>
                <a:cs typeface="Lato" panose="020F0502020204030203" pitchFamily="34" charset="0"/>
              </a:rPr>
              <a:t>relu</a:t>
            </a:r>
            <a:r>
              <a:rPr lang="en-US" sz="2400" dirty="0">
                <a:latin typeface="Lato" panose="020F0502020204030203" pitchFamily="34" charset="0"/>
                <a:ea typeface="Lato" panose="020F0502020204030203" pitchFamily="34" charset="0"/>
                <a:cs typeface="Lato" panose="020F0502020204030203" pitchFamily="34" charset="0"/>
              </a:rPr>
              <a:t>”. </a:t>
            </a:r>
          </a:p>
          <a:p>
            <a:pPr algn="just"/>
            <a:endParaRPr lang="en-US" sz="2400" dirty="0">
              <a:latin typeface="Lato" panose="020F0502020204030203" pitchFamily="34" charset="0"/>
              <a:ea typeface="Lato" panose="020F0502020204030203" pitchFamily="34" charset="0"/>
              <a:cs typeface="Lato" panose="020F0502020204030203" pitchFamily="34" charset="0"/>
            </a:endParaRPr>
          </a:p>
          <a:p>
            <a:pPr algn="just"/>
            <a:r>
              <a:rPr lang="en-US" sz="2400" dirty="0">
                <a:latin typeface="Lato" panose="020F0502020204030203" pitchFamily="34" charset="0"/>
                <a:ea typeface="Lato" panose="020F0502020204030203" pitchFamily="34" charset="0"/>
                <a:cs typeface="Lato" panose="020F0502020204030203" pitchFamily="34" charset="0"/>
              </a:rPr>
              <a:t>Adding a dropout layer, with a 25% of dropout.</a:t>
            </a:r>
          </a:p>
          <a:p>
            <a:pPr algn="just"/>
            <a:endParaRPr lang="en-US" sz="2400" dirty="0">
              <a:latin typeface="Lato" panose="020F0502020204030203" pitchFamily="34" charset="0"/>
              <a:ea typeface="Lato" panose="020F0502020204030203" pitchFamily="34" charset="0"/>
              <a:cs typeface="Lato" panose="020F0502020204030203" pitchFamily="34" charset="0"/>
            </a:endParaRPr>
          </a:p>
          <a:p>
            <a:pPr algn="just"/>
            <a:r>
              <a:rPr lang="en-US" sz="2400" dirty="0">
                <a:latin typeface="Lato" panose="020F0502020204030203" pitchFamily="34" charset="0"/>
                <a:ea typeface="Lato" panose="020F0502020204030203" pitchFamily="34" charset="0"/>
                <a:cs typeface="Lato" panose="020F0502020204030203" pitchFamily="34" charset="0"/>
              </a:rPr>
              <a:t>The output layer has 5 neurons, followed by a </a:t>
            </a:r>
            <a:r>
              <a:rPr lang="en-US" sz="2400" dirty="0" err="1">
                <a:latin typeface="Lato" panose="020F0502020204030203" pitchFamily="34" charset="0"/>
                <a:ea typeface="Lato" panose="020F0502020204030203" pitchFamily="34" charset="0"/>
                <a:cs typeface="Lato" panose="020F0502020204030203" pitchFamily="34" charset="0"/>
              </a:rPr>
              <a:t>softmax</a:t>
            </a:r>
            <a:r>
              <a:rPr lang="en-US" sz="2400" dirty="0">
                <a:latin typeface="Lato" panose="020F0502020204030203" pitchFamily="34" charset="0"/>
                <a:ea typeface="Lato" panose="020F0502020204030203" pitchFamily="34" charset="0"/>
                <a:cs typeface="Lato" panose="020F0502020204030203" pitchFamily="34" charset="0"/>
              </a:rPr>
              <a:t> activation function.</a:t>
            </a:r>
          </a:p>
        </p:txBody>
      </p:sp>
    </p:spTree>
    <p:extLst>
      <p:ext uri="{BB962C8B-B14F-4D97-AF65-F5344CB8AC3E}">
        <p14:creationId xmlns:p14="http://schemas.microsoft.com/office/powerpoint/2010/main" val="381172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F2BD34E8-A561-3947-AB1A-ED0547D1325E}"/>
              </a:ext>
            </a:extLst>
          </p:cNvPr>
          <p:cNvSpPr/>
          <p:nvPr/>
        </p:nvSpPr>
        <p:spPr>
          <a:xfrm>
            <a:off x="1326444" y="112888"/>
            <a:ext cx="9623779" cy="1456267"/>
          </a:xfrm>
          <a:prstGeom prst="rect">
            <a:avLst/>
          </a:prstGeom>
          <a:solidFill>
            <a:schemeClr val="accent1">
              <a:alpha val="301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Lato" panose="020F0502020204030203" pitchFamily="34" charset="0"/>
                <a:ea typeface="Lato" panose="020F0502020204030203" pitchFamily="34" charset="0"/>
                <a:cs typeface="Lato" panose="020F0502020204030203" pitchFamily="34" charset="0"/>
              </a:rPr>
              <a:t>Results of Multi-Layer Perceptrons (MLPs) without augmentation</a:t>
            </a:r>
          </a:p>
        </p:txBody>
      </p:sp>
      <p:pic>
        <p:nvPicPr>
          <p:cNvPr id="5" name="Picture 13">
            <a:extLst>
              <a:ext uri="{FF2B5EF4-FFF2-40B4-BE49-F238E27FC236}">
                <a16:creationId xmlns:a16="http://schemas.microsoft.com/office/drawing/2014/main" id="{E9FB2A2E-AEB7-1F4C-AC51-77B0CC38F29E}"/>
              </a:ext>
            </a:extLst>
          </p:cNvPr>
          <p:cNvPicPr/>
          <p:nvPr/>
        </p:nvPicPr>
        <p:blipFill>
          <a:blip r:embed="rId2">
            <a:extLst>
              <a:ext uri="{28A0092B-C50C-407E-A947-70E740481C1C}">
                <a14:useLocalDpi xmlns:a14="http://schemas.microsoft.com/office/drawing/2010/main" val="0"/>
              </a:ext>
            </a:extLst>
          </a:blip>
          <a:stretch>
            <a:fillRect/>
          </a:stretch>
        </p:blipFill>
        <p:spPr>
          <a:xfrm>
            <a:off x="6667783" y="2180871"/>
            <a:ext cx="4282440" cy="3587750"/>
          </a:xfrm>
          <a:prstGeom prst="rect">
            <a:avLst/>
          </a:prstGeom>
        </p:spPr>
      </p:pic>
      <p:pic>
        <p:nvPicPr>
          <p:cNvPr id="6" name="Picture 11">
            <a:extLst>
              <a:ext uri="{FF2B5EF4-FFF2-40B4-BE49-F238E27FC236}">
                <a16:creationId xmlns:a16="http://schemas.microsoft.com/office/drawing/2014/main" id="{D53850CD-7FE6-8447-83EF-CCD13DA60C69}"/>
              </a:ext>
            </a:extLst>
          </p:cNvPr>
          <p:cNvPicPr/>
          <p:nvPr/>
        </p:nvPicPr>
        <p:blipFill>
          <a:blip r:embed="rId3">
            <a:extLst>
              <a:ext uri="{28A0092B-C50C-407E-A947-70E740481C1C}">
                <a14:useLocalDpi xmlns:a14="http://schemas.microsoft.com/office/drawing/2010/main" val="0"/>
              </a:ext>
            </a:extLst>
          </a:blip>
          <a:stretch>
            <a:fillRect/>
          </a:stretch>
        </p:blipFill>
        <p:spPr>
          <a:xfrm>
            <a:off x="1326444" y="2180871"/>
            <a:ext cx="4197774" cy="3587750"/>
          </a:xfrm>
          <a:prstGeom prst="rect">
            <a:avLst/>
          </a:prstGeom>
        </p:spPr>
      </p:pic>
    </p:spTree>
    <p:extLst>
      <p:ext uri="{BB962C8B-B14F-4D97-AF65-F5344CB8AC3E}">
        <p14:creationId xmlns:p14="http://schemas.microsoft.com/office/powerpoint/2010/main" val="1921955052"/>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592</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Lato</vt:lpstr>
      <vt:lpstr>Θέμα του Office</vt:lpstr>
      <vt:lpstr>Classification Analysis for Cancer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Analysis for Cancer Detection</dc:title>
  <dc:creator>PANAGIOTIS-CHRYSOVALANTIS MELEKOS</dc:creator>
  <cp:lastModifiedBy>stef stef1</cp:lastModifiedBy>
  <cp:revision>2</cp:revision>
  <dcterms:created xsi:type="dcterms:W3CDTF">2021-09-14T17:41:46Z</dcterms:created>
  <dcterms:modified xsi:type="dcterms:W3CDTF">2021-09-19T19:20:04Z</dcterms:modified>
</cp:coreProperties>
</file>