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42" r:id="rId2"/>
  </p:sldMasterIdLst>
  <p:notesMasterIdLst>
    <p:notesMasterId r:id="rId17"/>
  </p:notesMasterIdLst>
  <p:sldIdLst>
    <p:sldId id="2700" r:id="rId3"/>
    <p:sldId id="2235" r:id="rId4"/>
    <p:sldId id="2707" r:id="rId5"/>
    <p:sldId id="2701" r:id="rId6"/>
    <p:sldId id="2702" r:id="rId7"/>
    <p:sldId id="2703" r:id="rId8"/>
    <p:sldId id="2704" r:id="rId9"/>
    <p:sldId id="2705" r:id="rId10"/>
    <p:sldId id="2706" r:id="rId11"/>
    <p:sldId id="2708" r:id="rId12"/>
    <p:sldId id="2709" r:id="rId13"/>
    <p:sldId id="2710" r:id="rId14"/>
    <p:sldId id="2711" r:id="rId15"/>
    <p:sldId id="2712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5B3"/>
    <a:srgbClr val="3694D0"/>
    <a:srgbClr val="3DD0F2"/>
    <a:srgbClr val="445469"/>
    <a:srgbClr val="000820"/>
    <a:srgbClr val="009FCF"/>
    <a:srgbClr val="5C718E"/>
    <a:srgbClr val="CF9600"/>
    <a:srgbClr val="000000"/>
    <a:srgbClr val="001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2" autoAdjust="0"/>
    <p:restoredTop sz="89316" autoAdjust="0"/>
  </p:normalViewPr>
  <p:slideViewPr>
    <p:cSldViewPr snapToGrid="0" snapToObjects="1">
      <p:cViewPr varScale="1">
        <p:scale>
          <a:sx n="57" d="100"/>
          <a:sy n="57" d="100"/>
        </p:scale>
        <p:origin x="725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6942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16819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5788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55183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20416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82609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6486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60115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48408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D35B7-DAF1-5B4D-94FA-36B61FD74AC4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8627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2" y="0"/>
            <a:ext cx="13297422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1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39" r:id="rId3"/>
    <p:sldLayoutId id="2147484041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68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28.jpe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εικόνας 4">
            <a:extLst>
              <a:ext uri="{FF2B5EF4-FFF2-40B4-BE49-F238E27FC236}">
                <a16:creationId xmlns:a16="http://schemas.microsoft.com/office/drawing/2014/main" id="{3F869D17-F078-4534-88E1-16E2CFC36FB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974263" y="6171277"/>
            <a:ext cx="18439201" cy="2163344"/>
            <a:chOff x="8759692" y="5383486"/>
            <a:chExt cx="6858260" cy="21633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685826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ΔΙΑΔΙΚΤΥΑΚΗ ΕΦΑΡΜΟΓΗ ΠΑΡΑΚΟΛΟΥΘΗΣΗΣ &amp; ΔΙΑΧΕΙΡΙΣΗΣ ΕΞΥΠΝΩΝ ΣΥΣΚΕΥΩΝ ΜΕ ΣΚΟΠΟ ΤΗΝ ΜΕΤΑΤΡΟΠΗ ΕΝ</a:t>
              </a: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</a:t>
              </a:r>
              <a:r>
                <a:rPr lang="el-G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Σ ΣΥΜΒΑΤΙΚΟΥ ΣΠΙΤΙΟΥ ΣΕ ΕΞΥΠΝΟ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Επιβλέπων: Κατσαβούνης Στέφανος, Αναπληρωτής Καθηγητής</a:t>
              </a:r>
            </a:p>
          </p:txBody>
        </p:sp>
      </p:grpSp>
      <p:sp>
        <p:nvSpPr>
          <p:cNvPr id="7" name="Διαγώνια ρίγα 6">
            <a:extLst>
              <a:ext uri="{FF2B5EF4-FFF2-40B4-BE49-F238E27FC236}">
                <a16:creationId xmlns:a16="http://schemas.microsoft.com/office/drawing/2014/main" id="{BCB73A5E-3735-43C7-A9CE-9E1FB112F325}"/>
              </a:ext>
            </a:extLst>
          </p:cNvPr>
          <p:cNvSpPr/>
          <p:nvPr/>
        </p:nvSpPr>
        <p:spPr>
          <a:xfrm>
            <a:off x="-59762" y="-4742427"/>
            <a:ext cx="36515039" cy="9330715"/>
          </a:xfrm>
          <a:prstGeom prst="diagStripe">
            <a:avLst>
              <a:gd name="adj" fmla="val 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C5C6E8D7-75AA-4798-9608-F5C5EBCD0CC3}"/>
              </a:ext>
            </a:extLst>
          </p:cNvPr>
          <p:cNvSpPr/>
          <p:nvPr/>
        </p:nvSpPr>
        <p:spPr>
          <a:xfrm>
            <a:off x="2204559" y="687135"/>
            <a:ext cx="11169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000" dirty="0">
                <a:solidFill>
                  <a:schemeClr val="bg1"/>
                </a:solidFill>
                <a:latin typeface="+mj-lt"/>
              </a:rPr>
              <a:t>Τμήμα Μηχανικών Παραγωγής και Διοίκησης</a:t>
            </a:r>
          </a:p>
          <a:p>
            <a:r>
              <a:rPr lang="el-GR" sz="4000" b="1" dirty="0">
                <a:solidFill>
                  <a:schemeClr val="bg1"/>
                </a:solidFill>
              </a:rPr>
              <a:t>Δημοκρίτειο Πανεπιστήμιο Θράκης</a:t>
            </a:r>
            <a:endParaRPr lang="en-US" sz="4000" b="1" dirty="0">
              <a:solidFill>
                <a:schemeClr val="bg1"/>
              </a:solidFill>
              <a:latin typeface="Montserrat"/>
            </a:endParaRPr>
          </a:p>
          <a:p>
            <a:endParaRPr lang="en-US" sz="40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5" name="Διαγώνια ρίγα 14">
            <a:extLst>
              <a:ext uri="{FF2B5EF4-FFF2-40B4-BE49-F238E27FC236}">
                <a16:creationId xmlns:a16="http://schemas.microsoft.com/office/drawing/2014/main" id="{118CD309-5620-4F58-82A6-EE7045F1D053}"/>
              </a:ext>
            </a:extLst>
          </p:cNvPr>
          <p:cNvSpPr/>
          <p:nvPr/>
        </p:nvSpPr>
        <p:spPr>
          <a:xfrm rot="20985641">
            <a:off x="15421259" y="6708441"/>
            <a:ext cx="20859012" cy="11795683"/>
          </a:xfrm>
          <a:prstGeom prst="diagStripe">
            <a:avLst>
              <a:gd name="adj" fmla="val 50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043E1-C948-4011-B55F-8B4A7E3A2254}"/>
              </a:ext>
            </a:extLst>
          </p:cNvPr>
          <p:cNvSpPr txBox="1"/>
          <p:nvPr/>
        </p:nvSpPr>
        <p:spPr>
          <a:xfrm>
            <a:off x="18089348" y="11714368"/>
            <a:ext cx="5298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4000" dirty="0">
                <a:solidFill>
                  <a:schemeClr val="bg1"/>
                </a:solidFill>
              </a:rPr>
              <a:t>Μησσήν Στέφανος</a:t>
            </a:r>
            <a:endParaRPr lang="el-GR" sz="4000" i="1" dirty="0">
              <a:solidFill>
                <a:schemeClr val="bg1"/>
              </a:solidFill>
            </a:endParaRPr>
          </a:p>
          <a:p>
            <a:pPr algn="r"/>
            <a:r>
              <a:rPr lang="el-GR" sz="4000" i="1" dirty="0">
                <a:solidFill>
                  <a:schemeClr val="bg1"/>
                </a:solidFill>
              </a:rPr>
              <a:t>Α</a:t>
            </a:r>
            <a:r>
              <a:rPr lang="en-US" sz="4000" i="1" dirty="0">
                <a:solidFill>
                  <a:schemeClr val="bg1"/>
                </a:solidFill>
              </a:rPr>
              <a:t>.</a:t>
            </a:r>
            <a:r>
              <a:rPr lang="el-GR" sz="4000" i="1" dirty="0">
                <a:solidFill>
                  <a:schemeClr val="bg1"/>
                </a:solidFill>
              </a:rPr>
              <a:t>Μ</a:t>
            </a:r>
            <a:r>
              <a:rPr lang="en-US" sz="4000" i="1" dirty="0">
                <a:solidFill>
                  <a:schemeClr val="bg1"/>
                </a:solidFill>
              </a:rPr>
              <a:t>.: 91432</a:t>
            </a:r>
            <a:endParaRPr lang="el-GR" sz="4000" i="1" dirty="0">
              <a:solidFill>
                <a:schemeClr val="bg1"/>
              </a:solidFill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61ECE31A-DE94-40A6-8338-686AF20F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r="18660"/>
          <a:stretch>
            <a:fillRect/>
          </a:stretch>
        </p:blipFill>
        <p:spPr bwMode="auto">
          <a:xfrm>
            <a:off x="-256759" y="257613"/>
            <a:ext cx="2461318" cy="25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10719448" cy="2594231"/>
            <a:chOff x="8759692" y="5383486"/>
            <a:chExt cx="10719448" cy="25942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68582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Ενότητα 2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107194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l-GR" sz="2800" spc="600" dirty="0">
                  <a:solidFill>
                    <a:srgbClr val="FEFEF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ΘΕΩΡΗΤΙΚΩΝ ΥΠΟΒΑΘΡΟ ΕΝΝΟΙΩΝ &amp; ΕΞΟΠΛΙΣΜΟΥ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rgbClr val="17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6291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65650" y="1414546"/>
            <a:ext cx="48426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3200" dirty="0">
                <a:solidFill>
                  <a:srgbClr val="FFFFFF">
                    <a:lumMod val="65000"/>
                  </a:srgbClr>
                </a:solidFill>
                <a:latin typeface="Montserrat Light" charset="0"/>
                <a:ea typeface="Montserrat Light" charset="0"/>
                <a:cs typeface="Montserrat Light" charset="0"/>
              </a:rPr>
              <a:t>Γλώσσες Προγραμματισμού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dirty="0">
                  <a:solidFill>
                    <a:srgbClr val="737572"/>
                  </a:solidFill>
                  <a:latin typeface="Calibri" panose="020F0502020204030204"/>
                </a:rPr>
                <a:t>2</a:t>
              </a:r>
              <a:endPara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737572"/>
                </a:solidFill>
                <a:latin typeface="Calibri" panose="020F0502020204030204"/>
              </a:rPr>
              <a:t>11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829F5-7F7E-4C1F-91F0-DFD4F64DFAFC}"/>
              </a:ext>
            </a:extLst>
          </p:cNvPr>
          <p:cNvSpPr txBox="1"/>
          <p:nvPr/>
        </p:nvSpPr>
        <p:spPr>
          <a:xfrm>
            <a:off x="6035944" y="2437713"/>
            <a:ext cx="1177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445469"/>
                </a:solidFill>
                <a:latin typeface="Montserrat Bold"/>
              </a:rPr>
              <a:t>Γλώσσες Προγραμματισμού που χρησιμοποιήθηκαν</a:t>
            </a:r>
            <a:r>
              <a:rPr lang="en-US" sz="4000" b="1" dirty="0">
                <a:solidFill>
                  <a:srgbClr val="445469"/>
                </a:solidFill>
                <a:latin typeface="Montserrat Bold"/>
              </a:rPr>
              <a:t>:</a:t>
            </a:r>
            <a:endParaRPr lang="el-GR" sz="4000" b="1" dirty="0">
              <a:solidFill>
                <a:srgbClr val="445469"/>
              </a:solidFill>
              <a:latin typeface="Montserrat Bo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77AE7-2D6D-4411-A2C0-18EB04A271F9}"/>
              </a:ext>
            </a:extLst>
          </p:cNvPr>
          <p:cNvSpPr txBox="1"/>
          <p:nvPr/>
        </p:nvSpPr>
        <p:spPr>
          <a:xfrm>
            <a:off x="2610983" y="3794927"/>
            <a:ext cx="53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Διαδικτυακή Εφαρμογή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D1E166-AA1A-4856-A1E3-676E8173CF42}"/>
              </a:ext>
            </a:extLst>
          </p:cNvPr>
          <p:cNvSpPr txBox="1"/>
          <p:nvPr/>
        </p:nvSpPr>
        <p:spPr>
          <a:xfrm>
            <a:off x="2489273" y="5129244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HTML 5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900FD21-7784-43D0-BBCC-7CBAA10EBD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44" y="4831266"/>
            <a:ext cx="1242289" cy="1242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5DEC943-D7D5-466E-81B9-E43BFD0815A8}"/>
              </a:ext>
            </a:extLst>
          </p:cNvPr>
          <p:cNvSpPr txBox="1"/>
          <p:nvPr/>
        </p:nvSpPr>
        <p:spPr>
          <a:xfrm>
            <a:off x="2489273" y="6858000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CSS 3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4" name="Εικόνα 43">
            <a:extLst>
              <a:ext uri="{FF2B5EF4-FFF2-40B4-BE49-F238E27FC236}">
                <a16:creationId xmlns:a16="http://schemas.microsoft.com/office/drawing/2014/main" id="{0CE3B0B5-5342-4715-9AA6-8875092534C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44" y="6560022"/>
            <a:ext cx="1242289" cy="12422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61F867-DF3F-4B6C-99A6-7308C30897C5}"/>
              </a:ext>
            </a:extLst>
          </p:cNvPr>
          <p:cNvSpPr txBox="1"/>
          <p:nvPr/>
        </p:nvSpPr>
        <p:spPr>
          <a:xfrm>
            <a:off x="2489272" y="8586756"/>
            <a:ext cx="27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JavaScript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52" name="Εικόνα 51">
            <a:extLst>
              <a:ext uri="{FF2B5EF4-FFF2-40B4-BE49-F238E27FC236}">
                <a16:creationId xmlns:a16="http://schemas.microsoft.com/office/drawing/2014/main" id="{30A4E7C1-078C-475A-97E8-F5DDA46CC05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89" y="8288778"/>
            <a:ext cx="2498456" cy="140458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3F303B-A153-43A0-AEC3-9611C0998498}"/>
              </a:ext>
            </a:extLst>
          </p:cNvPr>
          <p:cNvSpPr txBox="1"/>
          <p:nvPr/>
        </p:nvSpPr>
        <p:spPr>
          <a:xfrm>
            <a:off x="9765650" y="3794927"/>
            <a:ext cx="53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Τοπικός Διακομιστής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149872-6D9A-4448-9C20-30F09D54AD14}"/>
              </a:ext>
            </a:extLst>
          </p:cNvPr>
          <p:cNvSpPr txBox="1"/>
          <p:nvPr/>
        </p:nvSpPr>
        <p:spPr>
          <a:xfrm>
            <a:off x="9643940" y="5129244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PHP 7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58" name="Εικόνα 57">
            <a:extLst>
              <a:ext uri="{FF2B5EF4-FFF2-40B4-BE49-F238E27FC236}">
                <a16:creationId xmlns:a16="http://schemas.microsoft.com/office/drawing/2014/main" id="{EF072341-0CA8-44F8-B8EF-79F4F64430D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611" y="4622259"/>
            <a:ext cx="1637909" cy="16379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082FD0-75A1-48FF-92FF-11E07FC7188E}"/>
              </a:ext>
            </a:extLst>
          </p:cNvPr>
          <p:cNvSpPr txBox="1"/>
          <p:nvPr/>
        </p:nvSpPr>
        <p:spPr>
          <a:xfrm>
            <a:off x="9641510" y="6862752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MySQL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65" name="Εικόνα 64">
            <a:extLst>
              <a:ext uri="{FF2B5EF4-FFF2-40B4-BE49-F238E27FC236}">
                <a16:creationId xmlns:a16="http://schemas.microsoft.com/office/drawing/2014/main" id="{FDE7C4BB-1D92-4D8E-A1D2-4B54CEA167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941" y="6355767"/>
            <a:ext cx="1637909" cy="163790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38F64D9-F85D-4695-956C-371A4D481744}"/>
              </a:ext>
            </a:extLst>
          </p:cNvPr>
          <p:cNvSpPr txBox="1"/>
          <p:nvPr/>
        </p:nvSpPr>
        <p:spPr>
          <a:xfrm>
            <a:off x="17226860" y="3795094"/>
            <a:ext cx="53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Μικροελεγκτές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E1993E-07E9-493B-8512-A6410FBE91CA}"/>
              </a:ext>
            </a:extLst>
          </p:cNvPr>
          <p:cNvSpPr txBox="1"/>
          <p:nvPr/>
        </p:nvSpPr>
        <p:spPr>
          <a:xfrm>
            <a:off x="17105150" y="5129411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C++ *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68" name="Εικόνα 67">
            <a:extLst>
              <a:ext uri="{FF2B5EF4-FFF2-40B4-BE49-F238E27FC236}">
                <a16:creationId xmlns:a16="http://schemas.microsoft.com/office/drawing/2014/main" id="{B35CF739-DFC1-4027-99E6-C2595CF2FCA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821" y="4622426"/>
            <a:ext cx="1637909" cy="163790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476C37A-AD70-4BEC-AFEA-8F1D847FD4CA}"/>
              </a:ext>
            </a:extLst>
          </p:cNvPr>
          <p:cNvSpPr txBox="1"/>
          <p:nvPr/>
        </p:nvSpPr>
        <p:spPr>
          <a:xfrm>
            <a:off x="17105150" y="6886766"/>
            <a:ext cx="279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Processing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70" name="Εικόνα 69">
            <a:extLst>
              <a:ext uri="{FF2B5EF4-FFF2-40B4-BE49-F238E27FC236}">
                <a16:creationId xmlns:a16="http://schemas.microsoft.com/office/drawing/2014/main" id="{F3D00237-8CA2-480F-BAD6-B527F11DA78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072" y="6477519"/>
            <a:ext cx="1457668" cy="145766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7EE85BD-B23F-468C-85AB-2686B2340CB5}"/>
              </a:ext>
            </a:extLst>
          </p:cNvPr>
          <p:cNvSpPr txBox="1"/>
          <p:nvPr/>
        </p:nvSpPr>
        <p:spPr>
          <a:xfrm>
            <a:off x="17105150" y="8616927"/>
            <a:ext cx="229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Wiring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72" name="Εικόνα 71">
            <a:extLst>
              <a:ext uri="{FF2B5EF4-FFF2-40B4-BE49-F238E27FC236}">
                <a16:creationId xmlns:a16="http://schemas.microsoft.com/office/drawing/2014/main" id="{7D149E0B-F280-4C4A-9702-C61F76AA941D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072" y="8235692"/>
            <a:ext cx="1457668" cy="14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3" grpId="0"/>
      <p:bldP spid="45" grpId="0"/>
      <p:bldP spid="54" grpId="0"/>
      <p:bldP spid="55" grpId="0"/>
      <p:bldP spid="64" grpId="0"/>
      <p:bldP spid="66" grpId="0"/>
      <p:bldP spid="67" grpId="0"/>
      <p:bldP spid="69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65650" y="1414546"/>
            <a:ext cx="48426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Γλώσσες Προγραμματισμού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737572"/>
                </a:solidFill>
                <a:latin typeface="Calibri" panose="020F0502020204030204"/>
              </a:rPr>
              <a:t>12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829F5-7F7E-4C1F-91F0-DFD4F64DFAFC}"/>
              </a:ext>
            </a:extLst>
          </p:cNvPr>
          <p:cNvSpPr txBox="1"/>
          <p:nvPr/>
        </p:nvSpPr>
        <p:spPr>
          <a:xfrm>
            <a:off x="8120519" y="2692140"/>
            <a:ext cx="825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4000" b="1" noProof="0" dirty="0">
                <a:solidFill>
                  <a:srgbClr val="445469"/>
                </a:solidFill>
                <a:latin typeface="Montserrat Bold"/>
              </a:rPr>
              <a:t>Βιβλιοθήκες</a:t>
            </a: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 που χρησιμοποιήθηκαν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:</a:t>
            </a:r>
            <a:endParaRPr kumimoji="0" lang="el-GR" sz="40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42B31-FC28-4992-A4F8-E2A1591E3968}"/>
              </a:ext>
            </a:extLst>
          </p:cNvPr>
          <p:cNvSpPr txBox="1"/>
          <p:nvPr/>
        </p:nvSpPr>
        <p:spPr>
          <a:xfrm>
            <a:off x="1994867" y="4855691"/>
            <a:ext cx="327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 err="1">
                <a:solidFill>
                  <a:srgbClr val="445469"/>
                </a:solidFill>
                <a:latin typeface="Montserrat Bold"/>
              </a:rPr>
              <a:t>BootStrap</a:t>
            </a:r>
            <a:r>
              <a:rPr lang="en-US" dirty="0">
                <a:solidFill>
                  <a:srgbClr val="445469"/>
                </a:solidFill>
                <a:latin typeface="Montserrat Bold"/>
              </a:rPr>
              <a:t> 4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F0E2EB9E-F7D3-4D49-9117-73B568F6A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07" y="6444745"/>
            <a:ext cx="4353451" cy="30275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E2DBAA7-31FA-4456-8CD4-A20CBB318115}"/>
              </a:ext>
            </a:extLst>
          </p:cNvPr>
          <p:cNvSpPr txBox="1"/>
          <p:nvPr/>
        </p:nvSpPr>
        <p:spPr>
          <a:xfrm>
            <a:off x="10903889" y="4855691"/>
            <a:ext cx="27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Charts.JS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1" name="Εικόνα 40">
            <a:extLst>
              <a:ext uri="{FF2B5EF4-FFF2-40B4-BE49-F238E27FC236}">
                <a16:creationId xmlns:a16="http://schemas.microsoft.com/office/drawing/2014/main" id="{D91EE2B9-8A91-40E8-B29D-93E189F840E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23" y="5836475"/>
            <a:ext cx="7563852" cy="39642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B3F2B7D-D2A6-4C79-A7DC-FD74B45C1D2C}"/>
              </a:ext>
            </a:extLst>
          </p:cNvPr>
          <p:cNvSpPr txBox="1"/>
          <p:nvPr/>
        </p:nvSpPr>
        <p:spPr>
          <a:xfrm>
            <a:off x="19302317" y="4855690"/>
            <a:ext cx="27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dirty="0" err="1">
                <a:solidFill>
                  <a:srgbClr val="445469"/>
                </a:solidFill>
                <a:latin typeface="Montserrat Bold"/>
              </a:rPr>
              <a:t>JQuery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46" name="Εικόνα 45">
            <a:extLst>
              <a:ext uri="{FF2B5EF4-FFF2-40B4-BE49-F238E27FC236}">
                <a16:creationId xmlns:a16="http://schemas.microsoft.com/office/drawing/2014/main" id="{5972450C-F694-4320-B8A5-0E0B486986C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002" y="6391330"/>
            <a:ext cx="3080938" cy="3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587436" y="1414546"/>
            <a:ext cx="51990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Υλικός</a:t>
            </a:r>
            <a:r>
              <a:rPr kumimoji="0" lang="el-GR" sz="3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 Εξοπλισμός -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Hardware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F8B9066-C4B8-49A3-A044-88DFC88D329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73" y="3626271"/>
            <a:ext cx="4690014" cy="34073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3DE23E-3CF4-4C0E-95DD-730226F119E4}"/>
              </a:ext>
            </a:extLst>
          </p:cNvPr>
          <p:cNvSpPr txBox="1"/>
          <p:nvPr/>
        </p:nvSpPr>
        <p:spPr>
          <a:xfrm>
            <a:off x="2871036" y="2681717"/>
            <a:ext cx="426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8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Arduino Uno Rev3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63244FA-58EA-4363-B5EF-121893D3D61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93" y="3336702"/>
            <a:ext cx="3796938" cy="35212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130A2F-0C58-43E8-913C-970A0ECF4D4A}"/>
              </a:ext>
            </a:extLst>
          </p:cNvPr>
          <p:cNvSpPr txBox="1"/>
          <p:nvPr/>
        </p:nvSpPr>
        <p:spPr>
          <a:xfrm>
            <a:off x="10115431" y="2620892"/>
            <a:ext cx="426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8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WeMos D1 R2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E560A-6EE4-4839-89EC-1B012B178833}"/>
              </a:ext>
            </a:extLst>
          </p:cNvPr>
          <p:cNvSpPr txBox="1"/>
          <p:nvPr/>
        </p:nvSpPr>
        <p:spPr>
          <a:xfrm>
            <a:off x="18587916" y="2620891"/>
            <a:ext cx="426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8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DHT 22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E9775377-995C-425D-ABD6-3D3972263FC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728" y="3267222"/>
            <a:ext cx="3586284" cy="3586284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0F34FBB-CC65-4596-9456-722199759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10" y="8300835"/>
            <a:ext cx="4062803" cy="2918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D1DAC0-882F-4498-9AD8-8BF2DD323D50}"/>
              </a:ext>
            </a:extLst>
          </p:cNvPr>
          <p:cNvSpPr txBox="1"/>
          <p:nvPr/>
        </p:nvSpPr>
        <p:spPr>
          <a:xfrm>
            <a:off x="2353324" y="7344042"/>
            <a:ext cx="530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8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Arduino Ethernet Shield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D962D135-6B5A-41E4-AB27-142ECC74185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9" y="7819028"/>
            <a:ext cx="4062803" cy="4062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635797-BE92-454E-AE0B-1DB86E080093}"/>
              </a:ext>
            </a:extLst>
          </p:cNvPr>
          <p:cNvSpPr txBox="1"/>
          <p:nvPr/>
        </p:nvSpPr>
        <p:spPr>
          <a:xfrm>
            <a:off x="9572521" y="7399861"/>
            <a:ext cx="530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8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Breadboard 400 pins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35" name="Εικόνα 34">
            <a:extLst>
              <a:ext uri="{FF2B5EF4-FFF2-40B4-BE49-F238E27FC236}">
                <a16:creationId xmlns:a16="http://schemas.microsoft.com/office/drawing/2014/main" id="{DF2A0A30-199C-4356-8AF2-8463681CCC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789" y="8001333"/>
            <a:ext cx="3535108" cy="32178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2285E1-6B7F-4AE9-B273-BE3949C85F9F}"/>
              </a:ext>
            </a:extLst>
          </p:cNvPr>
          <p:cNvSpPr txBox="1"/>
          <p:nvPr/>
        </p:nvSpPr>
        <p:spPr>
          <a:xfrm>
            <a:off x="16520720" y="7399861"/>
            <a:ext cx="530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8"/>
              </a:buBlip>
            </a:pPr>
            <a:r>
              <a:rPr lang="en-US" dirty="0">
                <a:solidFill>
                  <a:srgbClr val="445469"/>
                </a:solidFill>
                <a:latin typeface="Montserrat Bold"/>
              </a:rPr>
              <a:t>Router TG585 v7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22891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8" grpId="0"/>
      <p:bldP spid="30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856938" y="225155"/>
            <a:ext cx="8663782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ΘΕΩΡΗΤΙΚΟ ΥΠΟΒΑΘΡΟ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587436" y="1414546"/>
            <a:ext cx="51990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Υλικός Εξοπλισμός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Hardware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F8B9066-C4B8-49A3-A044-88DFC88D329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66" y="5449401"/>
            <a:ext cx="3973717" cy="39737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3DE23E-3CF4-4C0E-95DD-730226F119E4}"/>
              </a:ext>
            </a:extLst>
          </p:cNvPr>
          <p:cNvSpPr txBox="1"/>
          <p:nvPr/>
        </p:nvSpPr>
        <p:spPr>
          <a:xfrm>
            <a:off x="2091966" y="3815485"/>
            <a:ext cx="426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Καλώδια </a:t>
            </a:r>
            <a:r>
              <a:rPr lang="en-US" dirty="0">
                <a:solidFill>
                  <a:srgbClr val="445469"/>
                </a:solidFill>
                <a:latin typeface="Montserrat Bold"/>
              </a:rPr>
              <a:t>Jumper</a:t>
            </a:r>
            <a:endParaRPr kumimoji="0" lang="el-GR" sz="36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63244FA-58EA-4363-B5EF-121893D3D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522" y="4993689"/>
            <a:ext cx="4814575" cy="4814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130A2F-0C58-43E8-913C-970A0ECF4D4A}"/>
              </a:ext>
            </a:extLst>
          </p:cNvPr>
          <p:cNvSpPr txBox="1"/>
          <p:nvPr/>
        </p:nvSpPr>
        <p:spPr>
          <a:xfrm>
            <a:off x="17108761" y="3815485"/>
            <a:ext cx="529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l-G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Καλ</a:t>
            </a:r>
            <a:r>
              <a:rPr lang="el-GR" dirty="0" err="1">
                <a:solidFill>
                  <a:srgbClr val="445469"/>
                </a:solidFill>
                <a:latin typeface="Montserrat Bold"/>
              </a:rPr>
              <a:t>ώδια</a:t>
            </a:r>
            <a:r>
              <a:rPr lang="el-GR" dirty="0">
                <a:solidFill>
                  <a:srgbClr val="445469"/>
                </a:solidFill>
                <a:latin typeface="Montserrat Bold"/>
              </a:rPr>
              <a:t> Τροφοδοσίας</a:t>
            </a:r>
            <a:endParaRPr kumimoji="0" lang="el-GR" sz="36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6BA02-CF7B-4031-9B66-793C2C5A633D}"/>
              </a:ext>
            </a:extLst>
          </p:cNvPr>
          <p:cNvSpPr txBox="1"/>
          <p:nvPr/>
        </p:nvSpPr>
        <p:spPr>
          <a:xfrm>
            <a:off x="9488761" y="3815484"/>
            <a:ext cx="529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l-G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Καλ</a:t>
            </a:r>
            <a:r>
              <a:rPr lang="el-GR" dirty="0" err="1">
                <a:solidFill>
                  <a:srgbClr val="445469"/>
                </a:solidFill>
                <a:latin typeface="Montserrat Bold"/>
              </a:rPr>
              <a:t>ώδιο</a:t>
            </a:r>
            <a:r>
              <a:rPr lang="el-GR" dirty="0">
                <a:solidFill>
                  <a:srgbClr val="445469"/>
                </a:solidFill>
                <a:latin typeface="Montserrat Bold"/>
              </a:rPr>
              <a:t> </a:t>
            </a:r>
            <a:r>
              <a:rPr lang="en-US" dirty="0">
                <a:solidFill>
                  <a:srgbClr val="445469"/>
                </a:solidFill>
                <a:latin typeface="Montserrat Bold"/>
              </a:rPr>
              <a:t>RJ45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Ethernet</a:t>
            </a:r>
            <a:endParaRPr kumimoji="0" lang="el-GR" sz="36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/>
              <a:ea typeface="+mn-ea"/>
              <a:cs typeface="+mn-cs"/>
            </a:endParaRPr>
          </a:p>
        </p:txBody>
      </p:sp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15DDA1AC-60A0-4AC4-9906-32FD4032197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055" y="4993689"/>
            <a:ext cx="4798308" cy="48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5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9463046" y="225155"/>
            <a:ext cx="5451557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ΠΕΡΙΕΧΟΜΕΝΑ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18097" y="5712464"/>
            <a:ext cx="830855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Σχεδίαση και υλοποίηση διαδικτυακής εφαρμογής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4107550" y="6317262"/>
            <a:ext cx="8308557" cy="262815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Απαιτήσεις Συστήματος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Προστασία Προσωπικών Δεδομένων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Περιγραφή Βάσης Δεδομένων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Παρουσίαση Λειτουργίας Διαδικτυακής Εφαρμογής</a:t>
            </a:r>
            <a:endParaRPr lang="en-US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62558" y="10267920"/>
            <a:ext cx="65215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2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Συμπεράσματα &amp; Περαιτέρω Έρευνα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33236" y="9483007"/>
            <a:ext cx="1027845" cy="2035044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68777" y="5493136"/>
            <a:ext cx="931665" cy="2043636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107550" y="2550894"/>
            <a:ext cx="734463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Υλικό μέρος και συνδεσμολογία συστήματος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13997003" y="3155692"/>
            <a:ext cx="7631693" cy="19936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Συνδεσμολογία Συστημάτων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Συλλογή Δεδομένων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Υπολογισμός κόστους</a:t>
            </a:r>
            <a:endParaRPr lang="en-US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46796" y="2503272"/>
            <a:ext cx="175996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Εισαγωγή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436250" y="3108070"/>
            <a:ext cx="4130742" cy="19043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</a:p>
          <a:p>
            <a:pPr marL="457200" indent="-457200" algn="l">
              <a:lnSpc>
                <a:spcPts val="43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Η ανάγκη</a:t>
            </a:r>
          </a:p>
          <a:p>
            <a:pPr marL="457200" indent="-457200" algn="l">
              <a:lnSpc>
                <a:spcPts val="43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Στόχοι Διπλωματικής</a:t>
            </a:r>
            <a:endParaRPr lang="en-US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91304" y="5712291"/>
            <a:ext cx="745216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l-GR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Θεωρητικό Υπόβαθρο εννοιών &amp; εξοπλισμού</a:t>
            </a:r>
            <a:endParaRPr lang="en-US" sz="3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280757" y="6317089"/>
            <a:ext cx="7631693" cy="19936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Γλώσσες Προγραμματισμού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Υλικός Εξοπλισμός – </a:t>
            </a:r>
            <a:r>
              <a:rPr lang="en-US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Hardware</a:t>
            </a:r>
          </a:p>
          <a:p>
            <a:pPr marL="457200" indent="-457200" algn="l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l-GR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Πλατφόρμες Ανάπτυξης Λογισμικού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97228" y="5560541"/>
            <a:ext cx="1042273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468777" y="2328600"/>
            <a:ext cx="931665" cy="2043636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08212" y="2328600"/>
            <a:ext cx="731289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15593817-5FD2-42FD-B26E-D38D33EEFC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8BE49E5-48F7-49FE-92F3-BC18E1B6E335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63" grpId="0"/>
      <p:bldP spid="65" grpId="0"/>
      <p:bldP spid="66" grpId="0"/>
      <p:bldP spid="67" grpId="0"/>
      <p:bldP spid="68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6858260" cy="2163344"/>
            <a:chOff x="8759692" y="5383486"/>
            <a:chExt cx="6858260" cy="21633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68582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8000" b="1" dirty="0">
                  <a:solidFill>
                    <a:srgbClr val="FEFEF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Ενότητα 1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0" i="0" u="none" strike="noStrike" kern="1200" cap="none" spc="600" normalizeH="0" baseline="0" noProof="0" dirty="0">
                  <a:ln>
                    <a:noFill/>
                  </a:ln>
                  <a:solidFill>
                    <a:srgbClr val="FEFEFE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ΕΙΣΑΓΩΓΗ</a:t>
              </a:r>
              <a:endParaRPr kumimoji="0" 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rgbClr val="17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52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74696" y="1414546"/>
            <a:ext cx="2424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el-GR" sz="2800" dirty="0"/>
          </a:p>
        </p:txBody>
      </p:sp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13C8E7FD-AEE9-4447-B16D-208CDEF5DA27}"/>
              </a:ext>
            </a:extLst>
          </p:cNvPr>
          <p:cNvGrpSpPr/>
          <p:nvPr/>
        </p:nvGrpSpPr>
        <p:grpSpPr>
          <a:xfrm>
            <a:off x="1735976" y="2902299"/>
            <a:ext cx="4868423" cy="6206373"/>
            <a:chOff x="1065371" y="2585023"/>
            <a:chExt cx="4868423" cy="6206373"/>
          </a:xfrm>
        </p:grpSpPr>
        <p:grpSp>
          <p:nvGrpSpPr>
            <p:cNvPr id="14" name="Ομάδα 13">
              <a:extLst>
                <a:ext uri="{FF2B5EF4-FFF2-40B4-BE49-F238E27FC236}">
                  <a16:creationId xmlns:a16="http://schemas.microsoft.com/office/drawing/2014/main" id="{FFB98A14-D4B7-42C0-BAB9-A10870DDD1F2}"/>
                </a:ext>
              </a:extLst>
            </p:cNvPr>
            <p:cNvGrpSpPr/>
            <p:nvPr/>
          </p:nvGrpSpPr>
          <p:grpSpPr>
            <a:xfrm>
              <a:off x="1065371" y="4037278"/>
              <a:ext cx="4868423" cy="4754118"/>
              <a:chOff x="1255286" y="2508355"/>
              <a:chExt cx="4868423" cy="4754118"/>
            </a:xfrm>
          </p:grpSpPr>
          <p:sp>
            <p:nvSpPr>
              <p:cNvPr id="13" name="Οβάλ 12">
                <a:extLst>
                  <a:ext uri="{FF2B5EF4-FFF2-40B4-BE49-F238E27FC236}">
                    <a16:creationId xmlns:a16="http://schemas.microsoft.com/office/drawing/2014/main" id="{C4569540-94C0-4028-B426-8DA3F40B5405}"/>
                  </a:ext>
                </a:extLst>
              </p:cNvPr>
              <p:cNvSpPr/>
              <p:nvPr/>
            </p:nvSpPr>
            <p:spPr>
              <a:xfrm>
                <a:off x="1255286" y="2508355"/>
                <a:ext cx="4868423" cy="4754118"/>
              </a:xfrm>
              <a:prstGeom prst="ellipse">
                <a:avLst/>
              </a:prstGeom>
              <a:solidFill>
                <a:schemeClr val="accent1"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pic>
            <p:nvPicPr>
              <p:cNvPr id="3" name="Εικόνα 2">
                <a:extLst>
                  <a:ext uri="{FF2B5EF4-FFF2-40B4-BE49-F238E27FC236}">
                    <a16:creationId xmlns:a16="http://schemas.microsoft.com/office/drawing/2014/main" id="{A2B7F809-C6EE-4EC8-8F0D-A6DA5468F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3804" y="5134394"/>
                <a:ext cx="1631388" cy="1631388"/>
              </a:xfrm>
              <a:prstGeom prst="rect">
                <a:avLst/>
              </a:prstGeom>
            </p:spPr>
          </p:pic>
          <p:pic>
            <p:nvPicPr>
              <p:cNvPr id="5" name="Εικόνα 4">
                <a:extLst>
                  <a:ext uri="{FF2B5EF4-FFF2-40B4-BE49-F238E27FC236}">
                    <a16:creationId xmlns:a16="http://schemas.microsoft.com/office/drawing/2014/main" id="{3B589435-8717-4677-80B4-9C7C585F3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891" y="3480091"/>
                <a:ext cx="1442320" cy="1442320"/>
              </a:xfrm>
              <a:prstGeom prst="rect">
                <a:avLst/>
              </a:prstGeom>
            </p:spPr>
          </p:pic>
          <p:pic>
            <p:nvPicPr>
              <p:cNvPr id="12" name="Εικόνα 11">
                <a:extLst>
                  <a:ext uri="{FF2B5EF4-FFF2-40B4-BE49-F238E27FC236}">
                    <a16:creationId xmlns:a16="http://schemas.microsoft.com/office/drawing/2014/main" id="{05C59955-EB8F-45FB-923C-FD1774561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215" y="3443094"/>
                <a:ext cx="1442320" cy="144232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9AADB6-C9D9-4D4D-9E70-53AE3213EB5E}"/>
                </a:ext>
              </a:extLst>
            </p:cNvPr>
            <p:cNvSpPr txBox="1"/>
            <p:nvPr/>
          </p:nvSpPr>
          <p:spPr>
            <a:xfrm>
              <a:off x="2085513" y="2585023"/>
              <a:ext cx="3135345" cy="98488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Έξυπνες Συσκευές </a:t>
              </a:r>
            </a:p>
            <a:p>
              <a:pPr algn="ctr"/>
              <a:r>
                <a:rPr lang="el-GR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(</a:t>
              </a:r>
              <a:r>
                <a:rPr lang="en-US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Smart Devices</a:t>
              </a:r>
              <a:r>
                <a:rPr lang="el-GR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)</a:t>
              </a:r>
              <a:endParaRPr lang="en-US" sz="28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</p:txBody>
        </p:sp>
      </p:grpSp>
      <p:grpSp>
        <p:nvGrpSpPr>
          <p:cNvPr id="49" name="Ομάδα 48">
            <a:extLst>
              <a:ext uri="{FF2B5EF4-FFF2-40B4-BE49-F238E27FC236}">
                <a16:creationId xmlns:a16="http://schemas.microsoft.com/office/drawing/2014/main" id="{3C4EA859-26E1-41B5-8F07-ADA37C4AAE2A}"/>
              </a:ext>
            </a:extLst>
          </p:cNvPr>
          <p:cNvGrpSpPr/>
          <p:nvPr/>
        </p:nvGrpSpPr>
        <p:grpSpPr>
          <a:xfrm>
            <a:off x="9409736" y="2902299"/>
            <a:ext cx="4868423" cy="6206373"/>
            <a:chOff x="9489112" y="2585023"/>
            <a:chExt cx="4868423" cy="6206373"/>
          </a:xfrm>
        </p:grpSpPr>
        <p:grpSp>
          <p:nvGrpSpPr>
            <p:cNvPr id="30" name="Ομάδα 29">
              <a:extLst>
                <a:ext uri="{FF2B5EF4-FFF2-40B4-BE49-F238E27FC236}">
                  <a16:creationId xmlns:a16="http://schemas.microsoft.com/office/drawing/2014/main" id="{A0D821D6-8408-4228-8E90-48BE914FBBBB}"/>
                </a:ext>
              </a:extLst>
            </p:cNvPr>
            <p:cNvGrpSpPr/>
            <p:nvPr/>
          </p:nvGrpSpPr>
          <p:grpSpPr>
            <a:xfrm>
              <a:off x="9489112" y="2585023"/>
              <a:ext cx="4868423" cy="6206373"/>
              <a:chOff x="1065371" y="2585023"/>
              <a:chExt cx="4868423" cy="6206373"/>
            </a:xfrm>
          </p:grpSpPr>
          <p:sp>
            <p:nvSpPr>
              <p:cNvPr id="35" name="Οβάλ 34">
                <a:extLst>
                  <a:ext uri="{FF2B5EF4-FFF2-40B4-BE49-F238E27FC236}">
                    <a16:creationId xmlns:a16="http://schemas.microsoft.com/office/drawing/2014/main" id="{511BB429-FB84-45F1-9272-E668A56EA962}"/>
                  </a:ext>
                </a:extLst>
              </p:cNvPr>
              <p:cNvSpPr/>
              <p:nvPr/>
            </p:nvSpPr>
            <p:spPr>
              <a:xfrm>
                <a:off x="1065371" y="4037278"/>
                <a:ext cx="4868423" cy="4754118"/>
              </a:xfrm>
              <a:prstGeom prst="ellipse">
                <a:avLst/>
              </a:prstGeom>
              <a:solidFill>
                <a:schemeClr val="accent1"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65895C-4713-4679-A458-2715B9A61623}"/>
                  </a:ext>
                </a:extLst>
              </p:cNvPr>
              <p:cNvSpPr txBox="1"/>
              <p:nvPr/>
            </p:nvSpPr>
            <p:spPr>
              <a:xfrm>
                <a:off x="2348629" y="2585023"/>
                <a:ext cx="2609112" cy="98488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l-GR" sz="30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Έξυπνα Σπίτια </a:t>
                </a:r>
              </a:p>
              <a:p>
                <a:pPr algn="ctr"/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(</a:t>
                </a:r>
                <a:r>
                  <a:rPr lang="en-US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Smart Homes</a:t>
                </a:r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)</a:t>
                </a:r>
                <a:endParaRPr lang="en-US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endParaRPr>
              </a:p>
            </p:txBody>
          </p:sp>
        </p:grpSp>
        <p:pic>
          <p:nvPicPr>
            <p:cNvPr id="21" name="Εικόνα 20">
              <a:extLst>
                <a:ext uri="{FF2B5EF4-FFF2-40B4-BE49-F238E27FC236}">
                  <a16:creationId xmlns:a16="http://schemas.microsoft.com/office/drawing/2014/main" id="{2B748B3F-1C29-46A4-912A-B81961F2E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97" y="5183540"/>
              <a:ext cx="2292854" cy="2292854"/>
            </a:xfrm>
            <a:prstGeom prst="rect">
              <a:avLst/>
            </a:prstGeom>
          </p:spPr>
        </p:pic>
      </p:grpSp>
      <p:grpSp>
        <p:nvGrpSpPr>
          <p:cNvPr id="51" name="Ομάδα 50">
            <a:extLst>
              <a:ext uri="{FF2B5EF4-FFF2-40B4-BE49-F238E27FC236}">
                <a16:creationId xmlns:a16="http://schemas.microsoft.com/office/drawing/2014/main" id="{E9808D6D-9444-4157-BDBA-D6AFE049B97D}"/>
              </a:ext>
            </a:extLst>
          </p:cNvPr>
          <p:cNvGrpSpPr/>
          <p:nvPr/>
        </p:nvGrpSpPr>
        <p:grpSpPr>
          <a:xfrm>
            <a:off x="17450289" y="2902299"/>
            <a:ext cx="4868423" cy="6206373"/>
            <a:chOff x="16779684" y="2585023"/>
            <a:chExt cx="4868423" cy="6206373"/>
          </a:xfrm>
        </p:grpSpPr>
        <p:grpSp>
          <p:nvGrpSpPr>
            <p:cNvPr id="39" name="Ομάδα 38">
              <a:extLst>
                <a:ext uri="{FF2B5EF4-FFF2-40B4-BE49-F238E27FC236}">
                  <a16:creationId xmlns:a16="http://schemas.microsoft.com/office/drawing/2014/main" id="{ADD22672-DED1-42BD-933F-FFF4BBC3252C}"/>
                </a:ext>
              </a:extLst>
            </p:cNvPr>
            <p:cNvGrpSpPr/>
            <p:nvPr/>
          </p:nvGrpSpPr>
          <p:grpSpPr>
            <a:xfrm>
              <a:off x="16779684" y="2585023"/>
              <a:ext cx="4868423" cy="6206373"/>
              <a:chOff x="1065371" y="2585023"/>
              <a:chExt cx="4868423" cy="6206373"/>
            </a:xfrm>
          </p:grpSpPr>
          <p:sp>
            <p:nvSpPr>
              <p:cNvPr id="42" name="Οβάλ 41">
                <a:extLst>
                  <a:ext uri="{FF2B5EF4-FFF2-40B4-BE49-F238E27FC236}">
                    <a16:creationId xmlns:a16="http://schemas.microsoft.com/office/drawing/2014/main" id="{4176188D-E3B9-4298-BDE3-6A49E5EACB37}"/>
                  </a:ext>
                </a:extLst>
              </p:cNvPr>
              <p:cNvSpPr/>
              <p:nvPr/>
            </p:nvSpPr>
            <p:spPr>
              <a:xfrm>
                <a:off x="1065371" y="4037278"/>
                <a:ext cx="4868423" cy="4754118"/>
              </a:xfrm>
              <a:prstGeom prst="ellipse">
                <a:avLst/>
              </a:prstGeom>
              <a:solidFill>
                <a:schemeClr val="accent1"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61FB26-A361-40E6-AC0A-2A50D48ACA03}"/>
                  </a:ext>
                </a:extLst>
              </p:cNvPr>
              <p:cNvSpPr txBox="1"/>
              <p:nvPr/>
            </p:nvSpPr>
            <p:spPr>
              <a:xfrm>
                <a:off x="1411515" y="2585023"/>
                <a:ext cx="4483343" cy="98488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l-GR" sz="30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Διαδίκτυο των Πραγμάτων</a:t>
                </a:r>
              </a:p>
              <a:p>
                <a:pPr algn="ctr"/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(</a:t>
                </a:r>
                <a:r>
                  <a:rPr lang="en-US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IoT</a:t>
                </a:r>
                <a:r>
                  <a:rPr lang="el-GR" sz="2800" b="1" dirty="0">
                    <a:solidFill>
                      <a:schemeClr val="tx2"/>
                    </a:solidFill>
                    <a:latin typeface="Montserrat Bold" charset="0"/>
                    <a:ea typeface="Montserrat Bold" charset="0"/>
                    <a:cs typeface="Montserrat Bold" charset="0"/>
                  </a:rPr>
                  <a:t>)</a:t>
                </a:r>
                <a:endParaRPr lang="en-US" sz="28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endParaRPr>
              </a:p>
            </p:txBody>
          </p:sp>
        </p:grpSp>
        <p:pic>
          <p:nvPicPr>
            <p:cNvPr id="26" name="Εικόνα 25">
              <a:extLst>
                <a:ext uri="{FF2B5EF4-FFF2-40B4-BE49-F238E27FC236}">
                  <a16:creationId xmlns:a16="http://schemas.microsoft.com/office/drawing/2014/main" id="{2750A128-22C4-4F99-9AF5-D3FBA7524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6428" y="5110072"/>
              <a:ext cx="3654933" cy="2439787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46" name="Οβάλ 45">
              <a:extLst>
                <a:ext uri="{FF2B5EF4-FFF2-40B4-BE49-F238E27FC236}">
                  <a16:creationId xmlns:a16="http://schemas.microsoft.com/office/drawing/2014/main" id="{A62C06BF-60CB-4E22-A0A7-E6B3E3EC89CC}"/>
                </a:ext>
              </a:extLst>
            </p:cNvPr>
            <p:cNvSpPr/>
            <p:nvPr/>
          </p:nvSpPr>
          <p:spPr>
            <a:xfrm>
              <a:off x="17525486" y="4641558"/>
              <a:ext cx="3376816" cy="33768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57" name="Ομάδα 56">
            <a:extLst>
              <a:ext uri="{FF2B5EF4-FFF2-40B4-BE49-F238E27FC236}">
                <a16:creationId xmlns:a16="http://schemas.microsoft.com/office/drawing/2014/main" id="{29D8FE98-F2D4-46DF-A127-6031186F6A53}"/>
              </a:ext>
            </a:extLst>
          </p:cNvPr>
          <p:cNvGrpSpPr/>
          <p:nvPr/>
        </p:nvGrpSpPr>
        <p:grpSpPr>
          <a:xfrm>
            <a:off x="6604399" y="6731613"/>
            <a:ext cx="10845890" cy="0"/>
            <a:chOff x="6604399" y="6731613"/>
            <a:chExt cx="10845890" cy="0"/>
          </a:xfrm>
        </p:grpSpPr>
        <p:cxnSp>
          <p:nvCxnSpPr>
            <p:cNvPr id="53" name="Ευθύγραμμο βέλος σύνδεσης 52">
              <a:extLst>
                <a:ext uri="{FF2B5EF4-FFF2-40B4-BE49-F238E27FC236}">
                  <a16:creationId xmlns:a16="http://schemas.microsoft.com/office/drawing/2014/main" id="{4510F153-61DF-407A-A39A-6828EE784CFE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>
              <a:off x="6604399" y="6731613"/>
              <a:ext cx="2805337" cy="0"/>
            </a:xfrm>
            <a:prstGeom prst="straightConnector1">
              <a:avLst/>
            </a:prstGeom>
            <a:ln w="111125" cmpd="sng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Ευθύγραμμο βέλος σύνδεσης 55">
              <a:extLst>
                <a:ext uri="{FF2B5EF4-FFF2-40B4-BE49-F238E27FC236}">
                  <a16:creationId xmlns:a16="http://schemas.microsoft.com/office/drawing/2014/main" id="{C9248C11-8887-459F-AE93-E7D30E86614B}"/>
                </a:ext>
              </a:extLst>
            </p:cNvPr>
            <p:cNvCxnSpPr>
              <a:cxnSpLocks/>
              <a:stCxn id="35" idx="6"/>
              <a:endCxn id="42" idx="2"/>
            </p:cNvCxnSpPr>
            <p:nvPr/>
          </p:nvCxnSpPr>
          <p:spPr>
            <a:xfrm>
              <a:off x="14278159" y="6731613"/>
              <a:ext cx="3172130" cy="0"/>
            </a:xfrm>
            <a:prstGeom prst="straightConnector1">
              <a:avLst/>
            </a:prstGeom>
            <a:ln w="111125" cmpd="sng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21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74696" y="1414546"/>
            <a:ext cx="2424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2BF1125-A89C-4830-837D-C3BCB49E8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774" y="2774726"/>
            <a:ext cx="10511815" cy="7489669"/>
          </a:xfrm>
          <a:prstGeom prst="rect">
            <a:avLst/>
          </a:prstGeom>
        </p:spPr>
      </p:pic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64A5E0B9-9FB8-45A3-864F-5CA4897C4C40}"/>
              </a:ext>
            </a:extLst>
          </p:cNvPr>
          <p:cNvGrpSpPr/>
          <p:nvPr/>
        </p:nvGrpSpPr>
        <p:grpSpPr>
          <a:xfrm>
            <a:off x="630142" y="3753444"/>
            <a:ext cx="7274257" cy="2356875"/>
            <a:chOff x="313899" y="5611620"/>
            <a:chExt cx="7274257" cy="2356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752E44-0926-4F58-98BF-6CA766E29C3F}"/>
                </a:ext>
              </a:extLst>
            </p:cNvPr>
            <p:cNvSpPr txBox="1"/>
            <p:nvPr/>
          </p:nvSpPr>
          <p:spPr>
            <a:xfrm>
              <a:off x="313899" y="5611620"/>
              <a:ext cx="7274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445469"/>
                  </a:solidFill>
                </a:rPr>
                <a:t>Εκτιμώμενος αριθμός συνδεδεμένων </a:t>
              </a:r>
            </a:p>
            <a:p>
              <a:r>
                <a:rPr lang="el-GR" dirty="0">
                  <a:solidFill>
                    <a:srgbClr val="445469"/>
                  </a:solidFill>
                </a:rPr>
                <a:t>συσκευών μέχρι το 2020</a:t>
              </a:r>
              <a:r>
                <a:rPr lang="en-US" dirty="0">
                  <a:solidFill>
                    <a:srgbClr val="445469"/>
                  </a:solidFill>
                  <a:latin typeface="Montserrat Bold"/>
                </a:rPr>
                <a:t>: </a:t>
              </a:r>
              <a:endParaRPr lang="el-GR" dirty="0">
                <a:solidFill>
                  <a:srgbClr val="445469"/>
                </a:solidFill>
                <a:latin typeface="Montserrat Bold"/>
              </a:endParaRPr>
            </a:p>
          </p:txBody>
        </p:sp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64A8B3CB-ED78-4A2F-893C-5C8E9493E3D5}"/>
                </a:ext>
              </a:extLst>
            </p:cNvPr>
            <p:cNvSpPr/>
            <p:nvPr/>
          </p:nvSpPr>
          <p:spPr>
            <a:xfrm>
              <a:off x="1630135" y="7260609"/>
              <a:ext cx="46417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Montserrat Bold"/>
                </a:rPr>
                <a:t>25.01</a:t>
              </a:r>
              <a:r>
                <a:rPr lang="en-US" dirty="0">
                  <a:solidFill>
                    <a:srgbClr val="FF0000"/>
                  </a:solidFill>
                  <a:latin typeface="Montserrat Bold"/>
                </a:rPr>
                <a:t> </a:t>
              </a:r>
              <a:r>
                <a:rPr lang="el-GR" dirty="0">
                  <a:solidFill>
                    <a:srgbClr val="FF0000"/>
                  </a:solidFill>
                </a:rPr>
                <a:t>δισεκατομμύρια </a:t>
              </a: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9CAA7201-B3BB-498A-9174-9D08635C66E2}"/>
              </a:ext>
            </a:extLst>
          </p:cNvPr>
          <p:cNvGrpSpPr/>
          <p:nvPr/>
        </p:nvGrpSpPr>
        <p:grpSpPr>
          <a:xfrm>
            <a:off x="365182" y="7151046"/>
            <a:ext cx="6093136" cy="1935857"/>
            <a:chOff x="365182" y="7151046"/>
            <a:chExt cx="6093136" cy="19358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0C6101-AACC-41F7-93F3-98C21B462FDE}"/>
                </a:ext>
              </a:extLst>
            </p:cNvPr>
            <p:cNvSpPr txBox="1"/>
            <p:nvPr/>
          </p:nvSpPr>
          <p:spPr>
            <a:xfrm>
              <a:off x="365182" y="7151046"/>
              <a:ext cx="5074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>
                  <a:solidFill>
                    <a:srgbClr val="445469"/>
                  </a:solidFill>
                </a:rPr>
                <a:t>Εκ των οποίων σπίτια</a:t>
              </a:r>
              <a:r>
                <a:rPr lang="en-US" dirty="0">
                  <a:solidFill>
                    <a:srgbClr val="445469"/>
                  </a:solidFill>
                </a:rPr>
                <a:t>:</a:t>
              </a:r>
              <a:endParaRPr lang="el-GR" dirty="0">
                <a:solidFill>
                  <a:srgbClr val="445469"/>
                </a:solidFill>
                <a:latin typeface="Montserrat Bold"/>
              </a:endParaRPr>
            </a:p>
          </p:txBody>
        </p:sp>
        <p:sp>
          <p:nvSpPr>
            <p:cNvPr id="44" name="Ορθογώνιο 43">
              <a:extLst>
                <a:ext uri="{FF2B5EF4-FFF2-40B4-BE49-F238E27FC236}">
                  <a16:creationId xmlns:a16="http://schemas.microsoft.com/office/drawing/2014/main" id="{D7FBBEEB-D4CA-4ECA-ABE0-1689BB5294E1}"/>
                </a:ext>
              </a:extLst>
            </p:cNvPr>
            <p:cNvSpPr/>
            <p:nvPr/>
          </p:nvSpPr>
          <p:spPr>
            <a:xfrm>
              <a:off x="2076221" y="8282750"/>
              <a:ext cx="43820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Montserrat Bold"/>
                </a:rPr>
                <a:t>17.3</a:t>
              </a:r>
              <a:r>
                <a:rPr lang="en-US" dirty="0">
                  <a:solidFill>
                    <a:srgbClr val="FF0000"/>
                  </a:solidFill>
                  <a:latin typeface="Montserrat Bold"/>
                </a:rPr>
                <a:t> </a:t>
              </a:r>
              <a:r>
                <a:rPr lang="el-GR" dirty="0">
                  <a:solidFill>
                    <a:srgbClr val="FF0000"/>
                  </a:solidFill>
                </a:rPr>
                <a:t>δισεκατομμύρια </a:t>
              </a:r>
            </a:p>
          </p:txBody>
        </p:sp>
        <p:sp>
          <p:nvSpPr>
            <p:cNvPr id="45" name="Ορθογώνιο 44">
              <a:extLst>
                <a:ext uri="{FF2B5EF4-FFF2-40B4-BE49-F238E27FC236}">
                  <a16:creationId xmlns:a16="http://schemas.microsoft.com/office/drawing/2014/main" id="{1C56C596-6939-4AE4-A286-395311A04712}"/>
                </a:ext>
              </a:extLst>
            </p:cNvPr>
            <p:cNvSpPr/>
            <p:nvPr/>
          </p:nvSpPr>
          <p:spPr>
            <a:xfrm>
              <a:off x="1636678" y="8379017"/>
              <a:ext cx="4395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Montserrat Bold"/>
                </a:rPr>
                <a:t>~</a:t>
              </a:r>
              <a:endParaRPr lang="el-G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421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74696" y="1414546"/>
            <a:ext cx="24245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Το Πρόβλημα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FEB0B-F8D5-4129-BF94-4A39190E1E88}"/>
              </a:ext>
            </a:extLst>
          </p:cNvPr>
          <p:cNvSpPr txBox="1"/>
          <p:nvPr/>
        </p:nvSpPr>
        <p:spPr>
          <a:xfrm>
            <a:off x="14241376" y="4634212"/>
            <a:ext cx="551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Εξοικονόμηση Ενέργειας</a:t>
            </a: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8E82344-943A-4890-8CD5-A1BD06376BE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411" y="4233654"/>
            <a:ext cx="1455501" cy="14555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CCF685-89AD-4C61-B3D0-EA3BEBE7A282}"/>
              </a:ext>
            </a:extLst>
          </p:cNvPr>
          <p:cNvSpPr txBox="1"/>
          <p:nvPr/>
        </p:nvSpPr>
        <p:spPr>
          <a:xfrm>
            <a:off x="14241376" y="6708182"/>
            <a:ext cx="551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Ασφάλεια</a:t>
            </a: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369A2E67-21CF-4BC2-8A9C-F864C7C187A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411" y="6146314"/>
            <a:ext cx="1455501" cy="14555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96C9497-847C-4BA7-BAEE-1054A07AD1E3}"/>
              </a:ext>
            </a:extLst>
          </p:cNvPr>
          <p:cNvSpPr txBox="1"/>
          <p:nvPr/>
        </p:nvSpPr>
        <p:spPr>
          <a:xfrm>
            <a:off x="14241376" y="8782152"/>
            <a:ext cx="551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Άνεση</a:t>
            </a:r>
          </a:p>
          <a:p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87E6A2B0-A614-4B90-9265-3EF8D14E034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291" y="8062246"/>
            <a:ext cx="1683739" cy="1683739"/>
          </a:xfrm>
          <a:prstGeom prst="rect">
            <a:avLst/>
          </a:prstGeom>
        </p:spPr>
      </p:pic>
      <p:grpSp>
        <p:nvGrpSpPr>
          <p:cNvPr id="39" name="Ομάδα 38">
            <a:extLst>
              <a:ext uri="{FF2B5EF4-FFF2-40B4-BE49-F238E27FC236}">
                <a16:creationId xmlns:a16="http://schemas.microsoft.com/office/drawing/2014/main" id="{8186F301-B28F-47BD-AD76-0ACC79895D03}"/>
              </a:ext>
            </a:extLst>
          </p:cNvPr>
          <p:cNvGrpSpPr/>
          <p:nvPr/>
        </p:nvGrpSpPr>
        <p:grpSpPr>
          <a:xfrm>
            <a:off x="2471709" y="2505307"/>
            <a:ext cx="8760398" cy="7027865"/>
            <a:chOff x="2471709" y="2505307"/>
            <a:chExt cx="8760398" cy="7027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AC71A4-E95F-40CF-A994-BA11E874F36F}"/>
                </a:ext>
              </a:extLst>
            </p:cNvPr>
            <p:cNvSpPr txBox="1"/>
            <p:nvPr/>
          </p:nvSpPr>
          <p:spPr>
            <a:xfrm>
              <a:off x="2812323" y="2505307"/>
              <a:ext cx="2870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4800" b="1" dirty="0">
                  <a:solidFill>
                    <a:srgbClr val="445469"/>
                  </a:solidFill>
                  <a:latin typeface="Montserrat Bold"/>
                </a:rPr>
                <a:t>Έτος 2025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4C8D64-8565-4F22-A099-182949E6AFF5}"/>
                </a:ext>
              </a:extLst>
            </p:cNvPr>
            <p:cNvSpPr txBox="1"/>
            <p:nvPr/>
          </p:nvSpPr>
          <p:spPr>
            <a:xfrm>
              <a:off x="2489273" y="4932589"/>
              <a:ext cx="3551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>
                  <a:solidFill>
                    <a:srgbClr val="445469"/>
                  </a:solidFill>
                  <a:latin typeface="Montserrat Bold"/>
                </a:rPr>
                <a:t>Έξυπνα Σπίτια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5B88D6-3632-43F4-A4F9-4C1FBC27F708}"/>
                </a:ext>
              </a:extLst>
            </p:cNvPr>
            <p:cNvSpPr txBox="1"/>
            <p:nvPr/>
          </p:nvSpPr>
          <p:spPr>
            <a:xfrm>
              <a:off x="9208227" y="4640276"/>
              <a:ext cx="202388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700" dirty="0">
                  <a:solidFill>
                    <a:srgbClr val="3694D0"/>
                  </a:solidFill>
                </a:rPr>
                <a:t>=</a:t>
              </a:r>
            </a:p>
          </p:txBody>
        </p:sp>
        <p:grpSp>
          <p:nvGrpSpPr>
            <p:cNvPr id="38" name="Ομάδα 37">
              <a:extLst>
                <a:ext uri="{FF2B5EF4-FFF2-40B4-BE49-F238E27FC236}">
                  <a16:creationId xmlns:a16="http://schemas.microsoft.com/office/drawing/2014/main" id="{D87C284A-ADCF-4D3C-910F-2AD0417B0861}"/>
                </a:ext>
              </a:extLst>
            </p:cNvPr>
            <p:cNvGrpSpPr/>
            <p:nvPr/>
          </p:nvGrpSpPr>
          <p:grpSpPr>
            <a:xfrm>
              <a:off x="2471709" y="5981633"/>
              <a:ext cx="3551539" cy="3551539"/>
              <a:chOff x="2812323" y="6146314"/>
              <a:chExt cx="4348195" cy="4348195"/>
            </a:xfrm>
          </p:grpSpPr>
          <p:pic>
            <p:nvPicPr>
              <p:cNvPr id="30" name="Εικόνα 29">
                <a:extLst>
                  <a:ext uri="{FF2B5EF4-FFF2-40B4-BE49-F238E27FC236}">
                    <a16:creationId xmlns:a16="http://schemas.microsoft.com/office/drawing/2014/main" id="{5A402D3F-A9C3-457B-94BE-B54203330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2323" y="6146314"/>
                <a:ext cx="4348195" cy="4348195"/>
              </a:xfrm>
              <a:prstGeom prst="rect">
                <a:avLst/>
              </a:prstGeom>
            </p:spPr>
          </p:pic>
          <p:sp>
            <p:nvSpPr>
              <p:cNvPr id="31" name="Ορθογώνιο 30">
                <a:extLst>
                  <a:ext uri="{FF2B5EF4-FFF2-40B4-BE49-F238E27FC236}">
                    <a16:creationId xmlns:a16="http://schemas.microsoft.com/office/drawing/2014/main" id="{6A4CB28B-612E-4ED6-973E-5DA5B7697DDA}"/>
                  </a:ext>
                </a:extLst>
              </p:cNvPr>
              <p:cNvSpPr/>
              <p:nvPr/>
            </p:nvSpPr>
            <p:spPr>
              <a:xfrm>
                <a:off x="3906982" y="8062246"/>
                <a:ext cx="2120862" cy="2273014"/>
              </a:xfrm>
              <a:prstGeom prst="rect">
                <a:avLst/>
              </a:prstGeom>
              <a:solidFill>
                <a:srgbClr val="3DD0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pic>
            <p:nvPicPr>
              <p:cNvPr id="37" name="Εικόνα 36">
                <a:extLst>
                  <a:ext uri="{FF2B5EF4-FFF2-40B4-BE49-F238E27FC236}">
                    <a16:creationId xmlns:a16="http://schemas.microsoft.com/office/drawing/2014/main" id="{46833BDF-474E-4023-B550-9EC3659CD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4186" y="8376519"/>
                <a:ext cx="1644468" cy="16444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21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301035" y="1414546"/>
            <a:ext cx="17718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Η ανάγκη</a:t>
            </a:r>
            <a:endParaRPr lang="en-US" sz="3200" dirty="0">
              <a:solidFill>
                <a:schemeClr val="bg2">
                  <a:lumMod val="6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5FD39-D125-499B-9E00-B835257C23D7}"/>
              </a:ext>
            </a:extLst>
          </p:cNvPr>
          <p:cNvSpPr txBox="1"/>
          <p:nvPr/>
        </p:nvSpPr>
        <p:spPr>
          <a:xfrm>
            <a:off x="1524558" y="5657671"/>
            <a:ext cx="9605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Ανάγκη εύρεσης τρόπου επικοινωνίας μεταξύ του ανθρώπου &amp; έξυπνων συσκευών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877D9-EB9F-4E79-B528-B5F023CD0B4E}"/>
              </a:ext>
            </a:extLst>
          </p:cNvPr>
          <p:cNvSpPr txBox="1"/>
          <p:nvPr/>
        </p:nvSpPr>
        <p:spPr>
          <a:xfrm>
            <a:off x="1524557" y="7402621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Ευκολία στην εκμάθηση χειρισμού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EE4711-7C79-459C-861C-E56F671C7721}"/>
              </a:ext>
            </a:extLst>
          </p:cNvPr>
          <p:cNvSpPr txBox="1"/>
          <p:nvPr/>
        </p:nvSpPr>
        <p:spPr>
          <a:xfrm>
            <a:off x="1524558" y="8731348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Αποτελεσματικότητα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D6EBB-5936-4EE6-B544-15632FBBDB1A}"/>
              </a:ext>
            </a:extLst>
          </p:cNvPr>
          <p:cNvSpPr txBox="1"/>
          <p:nvPr/>
        </p:nvSpPr>
        <p:spPr>
          <a:xfrm>
            <a:off x="4029122" y="3708808"/>
            <a:ext cx="571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445469"/>
                </a:solidFill>
                <a:latin typeface="Montserrat Bold"/>
              </a:rPr>
              <a:t>Χαρακτηριστικά Ανάγκης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328E5-9B26-4244-8118-A20C25EE3913}"/>
              </a:ext>
            </a:extLst>
          </p:cNvPr>
          <p:cNvSpPr txBox="1"/>
          <p:nvPr/>
        </p:nvSpPr>
        <p:spPr>
          <a:xfrm>
            <a:off x="15686584" y="3708808"/>
            <a:ext cx="593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445469"/>
                </a:solidFill>
                <a:latin typeface="Montserrat Bold"/>
              </a:rPr>
              <a:t>Απαιτήσεις των ανθρώπων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8B7CFC-44BD-40F9-AD7A-A2DD05981997}"/>
              </a:ext>
            </a:extLst>
          </p:cNvPr>
          <p:cNvSpPr txBox="1"/>
          <p:nvPr/>
        </p:nvSpPr>
        <p:spPr>
          <a:xfrm>
            <a:off x="14993218" y="5657671"/>
            <a:ext cx="73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Μέγιστη εξοικονόμηση ενέργειας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3155E7-4FB9-46F2-91E6-DF653CC951A4}"/>
              </a:ext>
            </a:extLst>
          </p:cNvPr>
          <p:cNvSpPr txBox="1"/>
          <p:nvPr/>
        </p:nvSpPr>
        <p:spPr>
          <a:xfrm>
            <a:off x="14993219" y="7117643"/>
            <a:ext cx="73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Τρόπος επίτευξης σκοπού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B63FC5-13E0-4F74-9C90-2681A32808EC}"/>
              </a:ext>
            </a:extLst>
          </p:cNvPr>
          <p:cNvSpPr txBox="1"/>
          <p:nvPr/>
        </p:nvSpPr>
        <p:spPr>
          <a:xfrm>
            <a:off x="14993219" y="8446369"/>
            <a:ext cx="731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445469"/>
                </a:solidFill>
                <a:latin typeface="Montserrat Bold"/>
              </a:rPr>
              <a:t>Μικρότερο δυνατό κόστος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C07E3A0-5E52-4747-BA89-34FD967658F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717" y="3255124"/>
            <a:ext cx="1458843" cy="145884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9501F92-E2DE-4294-8039-89C04099421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57" y="3298897"/>
            <a:ext cx="1584402" cy="15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18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l-GR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6932" y="1414546"/>
            <a:ext cx="36800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l-GR" sz="3200" dirty="0">
                <a:solidFill>
                  <a:schemeClr val="bg2">
                    <a:lumMod val="6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Στόχοι Διπλωματικής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l-GR" sz="3000" b="1" dirty="0">
                  <a:solidFill>
                    <a:schemeClr val="tx2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l-GR" sz="3000" b="1" dirty="0">
                  <a:solidFill>
                    <a:srgbClr val="445469"/>
                  </a:solidFill>
                </a:rPr>
                <a:t>Μησσήν Στέφανος</a:t>
              </a:r>
              <a:endParaRPr lang="el-GR" sz="3000" b="1" i="1" dirty="0">
                <a:solidFill>
                  <a:srgbClr val="445469"/>
                </a:solidFill>
              </a:endParaRPr>
            </a:p>
            <a:p>
              <a:pPr algn="r"/>
              <a:r>
                <a:rPr lang="el-GR" sz="3000" b="1" i="1" dirty="0">
                  <a:solidFill>
                    <a:srgbClr val="445469"/>
                  </a:solidFill>
                </a:rPr>
                <a:t>Α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</a:t>
              </a:r>
              <a:r>
                <a:rPr lang="el-GR" sz="3000" b="1" i="1" dirty="0">
                  <a:solidFill>
                    <a:srgbClr val="445469"/>
                  </a:solidFill>
                </a:rPr>
                <a:t>Μ</a:t>
              </a:r>
              <a:r>
                <a:rPr lang="en-US" sz="3000" b="1" i="1" dirty="0">
                  <a:solidFill>
                    <a:srgbClr val="445469"/>
                  </a:solidFill>
                  <a:latin typeface="Montserrat Bold"/>
                </a:rPr>
                <a:t>.: 91432</a:t>
              </a:r>
              <a:endParaRPr lang="el-GR" sz="3000" b="1" i="1" dirty="0">
                <a:solidFill>
                  <a:srgbClr val="445469"/>
                </a:solidFill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l-GR" dirty="0"/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090A7A-ACDC-49F9-B787-DAC0C7E46112}"/>
              </a:ext>
            </a:extLst>
          </p:cNvPr>
          <p:cNvSpPr txBox="1"/>
          <p:nvPr/>
        </p:nvSpPr>
        <p:spPr>
          <a:xfrm>
            <a:off x="10729859" y="2556564"/>
            <a:ext cx="287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b="1" dirty="0">
                <a:solidFill>
                  <a:srgbClr val="445469"/>
                </a:solidFill>
                <a:latin typeface="Montserrat Bold"/>
              </a:rPr>
              <a:t>Στόχοι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D8B34B-100D-4EE8-9405-EAC794FE2A42}"/>
              </a:ext>
            </a:extLst>
          </p:cNvPr>
          <p:cNvSpPr txBox="1"/>
          <p:nvPr/>
        </p:nvSpPr>
        <p:spPr>
          <a:xfrm>
            <a:off x="2579745" y="4793426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Παρακολούθηση συνθηκών ενός σπιτιού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F6508-45FA-4791-875D-C2BDB1C9BBE4}"/>
              </a:ext>
            </a:extLst>
          </p:cNvPr>
          <p:cNvSpPr txBox="1"/>
          <p:nvPr/>
        </p:nvSpPr>
        <p:spPr>
          <a:xfrm>
            <a:off x="2579745" y="6472313"/>
            <a:ext cx="960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Συλλογή δεδομένων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EB2B8-7455-4E54-99A7-F28474ABA469}"/>
              </a:ext>
            </a:extLst>
          </p:cNvPr>
          <p:cNvSpPr txBox="1"/>
          <p:nvPr/>
        </p:nvSpPr>
        <p:spPr>
          <a:xfrm>
            <a:off x="2594829" y="8324884"/>
            <a:ext cx="9605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Παρουσίαση των δεδομένων με σαφή τρόπο στον άνθρωπο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C01EB-DF87-419F-AF97-154389E87B60}"/>
              </a:ext>
            </a:extLst>
          </p:cNvPr>
          <p:cNvSpPr txBox="1"/>
          <p:nvPr/>
        </p:nvSpPr>
        <p:spPr>
          <a:xfrm>
            <a:off x="13632082" y="4793426"/>
            <a:ext cx="866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Αναμετάδοση δεδομένων σε ζωντανό χρόνο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9243B-625A-4028-9711-B2691CA9A52C}"/>
              </a:ext>
            </a:extLst>
          </p:cNvPr>
          <p:cNvSpPr txBox="1"/>
          <p:nvPr/>
        </p:nvSpPr>
        <p:spPr>
          <a:xfrm>
            <a:off x="13647166" y="6350975"/>
            <a:ext cx="982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Πλήρης έλεγχος των έξυπνων συσκευών ενός σπιτιού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9DB06-54BD-44DC-B467-DE9C10A2FC38}"/>
              </a:ext>
            </a:extLst>
          </p:cNvPr>
          <p:cNvSpPr txBox="1"/>
          <p:nvPr/>
        </p:nvSpPr>
        <p:spPr>
          <a:xfrm>
            <a:off x="13647166" y="8324884"/>
            <a:ext cx="8667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Μικρότερο δυνατό κόστος κατασκευής του συστήματος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6BC31C8-A8C3-42D3-8945-DCBB7A954A6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19" y="4705305"/>
            <a:ext cx="869711" cy="869711"/>
          </a:xfrm>
          <a:prstGeom prst="rect">
            <a:avLst/>
          </a:prstGeom>
        </p:spPr>
      </p:pic>
      <p:pic>
        <p:nvPicPr>
          <p:cNvPr id="51" name="Εικόνα 50">
            <a:extLst>
              <a:ext uri="{FF2B5EF4-FFF2-40B4-BE49-F238E27FC236}">
                <a16:creationId xmlns:a16="http://schemas.microsoft.com/office/drawing/2014/main" id="{C0835D6B-04FF-4183-A373-3C7F67705BE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0" y="6360622"/>
            <a:ext cx="869711" cy="869711"/>
          </a:xfrm>
          <a:prstGeom prst="rect">
            <a:avLst/>
          </a:prstGeom>
        </p:spPr>
      </p:pic>
      <p:pic>
        <p:nvPicPr>
          <p:cNvPr id="52" name="Εικόνα 51">
            <a:extLst>
              <a:ext uri="{FF2B5EF4-FFF2-40B4-BE49-F238E27FC236}">
                <a16:creationId xmlns:a16="http://schemas.microsoft.com/office/drawing/2014/main" id="{43C1319F-5F88-4C49-8A1D-57EF90F55F8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0" y="8402435"/>
            <a:ext cx="869711" cy="869711"/>
          </a:xfrm>
          <a:prstGeom prst="rect">
            <a:avLst/>
          </a:prstGeom>
        </p:spPr>
      </p:pic>
      <p:pic>
        <p:nvPicPr>
          <p:cNvPr id="53" name="Εικόνα 52">
            <a:extLst>
              <a:ext uri="{FF2B5EF4-FFF2-40B4-BE49-F238E27FC236}">
                <a16:creationId xmlns:a16="http://schemas.microsoft.com/office/drawing/2014/main" id="{2C9CD613-801D-45E9-B9B8-A4E9E24552E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459" y="4681735"/>
            <a:ext cx="869711" cy="869711"/>
          </a:xfrm>
          <a:prstGeom prst="rect">
            <a:avLst/>
          </a:prstGeom>
        </p:spPr>
      </p:pic>
      <p:pic>
        <p:nvPicPr>
          <p:cNvPr id="54" name="Εικόνα 53">
            <a:extLst>
              <a:ext uri="{FF2B5EF4-FFF2-40B4-BE49-F238E27FC236}">
                <a16:creationId xmlns:a16="http://schemas.microsoft.com/office/drawing/2014/main" id="{CE007CAD-9E52-4720-BECB-46872F5263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565" y="6375742"/>
            <a:ext cx="869711" cy="869711"/>
          </a:xfrm>
          <a:prstGeom prst="rect">
            <a:avLst/>
          </a:prstGeom>
        </p:spPr>
      </p:pic>
      <p:pic>
        <p:nvPicPr>
          <p:cNvPr id="55" name="Εικόνα 54">
            <a:extLst>
              <a:ext uri="{FF2B5EF4-FFF2-40B4-BE49-F238E27FC236}">
                <a16:creationId xmlns:a16="http://schemas.microsoft.com/office/drawing/2014/main" id="{B7257A6E-BADC-4190-8B5B-6F650FFBF61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16" y="8324884"/>
            <a:ext cx="869711" cy="8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73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420553" y="225155"/>
            <a:ext cx="3536546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66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ontserrat Bold" charset="0"/>
                <a:ea typeface="Montserrat Bold" charset="0"/>
                <a:cs typeface="Montserrat Bold" charset="0"/>
              </a:rPr>
              <a:t>ΕΙΣΑΓΩΓΗ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6932" y="1414546"/>
            <a:ext cx="36800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Στόχοι Διπλωματικής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F19751C3-566B-4536-A57B-692D5F2C725B}"/>
              </a:ext>
            </a:extLst>
          </p:cNvPr>
          <p:cNvGrpSpPr/>
          <p:nvPr/>
        </p:nvGrpSpPr>
        <p:grpSpPr>
          <a:xfrm>
            <a:off x="731067" y="11874650"/>
            <a:ext cx="23510531" cy="1871976"/>
            <a:chOff x="731067" y="11874650"/>
            <a:chExt cx="23510531" cy="1871976"/>
          </a:xfrm>
        </p:grpSpPr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1B4304-7FA6-7B43-B5BF-5AFDD8787BDB}"/>
                </a:ext>
              </a:extLst>
            </p:cNvPr>
            <p:cNvSpPr/>
            <p:nvPr/>
          </p:nvSpPr>
          <p:spPr>
            <a:xfrm rot="10800000" flipV="1">
              <a:off x="754506" y="11874650"/>
              <a:ext cx="4511808" cy="93485"/>
            </a:xfrm>
            <a:prstGeom prst="rect">
              <a:avLst/>
            </a:prstGeom>
            <a:solidFill>
              <a:srgbClr val="009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1E20D-2E49-4DBB-8B5E-E656FFD822F9}"/>
                </a:ext>
              </a:extLst>
            </p:cNvPr>
            <p:cNvSpPr txBox="1"/>
            <p:nvPr/>
          </p:nvSpPr>
          <p:spPr>
            <a:xfrm>
              <a:off x="731067" y="12455581"/>
              <a:ext cx="351641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 charset="0"/>
                  <a:ea typeface="Montserrat Bold" charset="0"/>
                  <a:cs typeface="Montserrat Bold" charset="0"/>
                </a:rPr>
                <a:t>Τίτλος διπλωματικής</a:t>
              </a:r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BD22357C-0719-444A-BD6F-5C3712ED1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7" r="18660"/>
            <a:stretch>
              <a:fillRect/>
            </a:stretch>
          </p:blipFill>
          <p:spPr bwMode="auto">
            <a:xfrm>
              <a:off x="22403659" y="11874650"/>
              <a:ext cx="1837939" cy="187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B92BB1-212A-460B-9B3B-84E54D2DBC6E}"/>
                </a:ext>
              </a:extLst>
            </p:cNvPr>
            <p:cNvSpPr txBox="1"/>
            <p:nvPr/>
          </p:nvSpPr>
          <p:spPr>
            <a:xfrm>
              <a:off x="17105150" y="12302806"/>
              <a:ext cx="529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Μησσήν Στέφανος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</a:t>
              </a:r>
              <a:r>
                <a:rPr kumimoji="0" lang="el-GR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Μ</a:t>
              </a:r>
              <a:r>
                <a:rPr kumimoji="0" lang="en-US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Montserrat Bold"/>
                  <a:ea typeface="+mn-ea"/>
                  <a:cs typeface="+mn-cs"/>
                </a:rPr>
                <a:t>.: 91432</a:t>
              </a:r>
              <a:endParaRPr kumimoji="0" lang="el-GR" sz="3000" b="1" i="1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5F365AC-8F14-4502-B120-FF272BAA2D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" y="11219187"/>
            <a:ext cx="553998" cy="553998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B9F56173-36E2-4617-AE06-7534AB7FA834}"/>
              </a:ext>
            </a:extLst>
          </p:cNvPr>
          <p:cNvGrpSpPr/>
          <p:nvPr/>
        </p:nvGrpSpPr>
        <p:grpSpPr>
          <a:xfrm>
            <a:off x="501847" y="995323"/>
            <a:ext cx="653535" cy="661591"/>
            <a:chOff x="411836" y="379320"/>
            <a:chExt cx="638461" cy="646331"/>
          </a:xfrm>
        </p:grpSpPr>
        <p:pic>
          <p:nvPicPr>
            <p:cNvPr id="48" name="Εικόνα 47">
              <a:extLst>
                <a:ext uri="{FF2B5EF4-FFF2-40B4-BE49-F238E27FC236}">
                  <a16:creationId xmlns:a16="http://schemas.microsoft.com/office/drawing/2014/main" id="{EBABDBEB-1FE3-4970-B229-7664D057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36" y="387190"/>
              <a:ext cx="638461" cy="63846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91A5EE-FEEE-4530-BD2D-28DDE256175A}"/>
                </a:ext>
              </a:extLst>
            </p:cNvPr>
            <p:cNvSpPr txBox="1"/>
            <p:nvPr/>
          </p:nvSpPr>
          <p:spPr>
            <a:xfrm>
              <a:off x="537172" y="379320"/>
              <a:ext cx="387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E1E71D9-14B2-4C83-8D34-E73D379774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24" y="12486359"/>
            <a:ext cx="653569" cy="653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87074-EAD9-4C31-A378-2A15588923B0}"/>
              </a:ext>
            </a:extLst>
          </p:cNvPr>
          <p:cNvSpPr txBox="1"/>
          <p:nvPr/>
        </p:nvSpPr>
        <p:spPr>
          <a:xfrm>
            <a:off x="11923323" y="12549027"/>
            <a:ext cx="6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>
                <a:solidFill>
                  <a:srgbClr val="737572"/>
                </a:solidFill>
                <a:latin typeface="Calibri" panose="020F0502020204030204"/>
              </a:rPr>
              <a:t>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03F20-14C0-491F-8D3D-FAE7666B3E17}"/>
              </a:ext>
            </a:extLst>
          </p:cNvPr>
          <p:cNvSpPr txBox="1"/>
          <p:nvPr/>
        </p:nvSpPr>
        <p:spPr>
          <a:xfrm>
            <a:off x="7471756" y="2440296"/>
            <a:ext cx="1261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b="1" dirty="0">
                <a:solidFill>
                  <a:srgbClr val="445469"/>
                </a:solidFill>
                <a:latin typeface="Montserrat Bold"/>
              </a:rPr>
              <a:t>Για να επιτευχθούν οι παραπάνω στόχοι</a:t>
            </a:r>
            <a:r>
              <a:rPr lang="en-US" sz="4400" b="1" dirty="0">
                <a:solidFill>
                  <a:srgbClr val="445469"/>
                </a:solidFill>
                <a:latin typeface="Montserrat Bold"/>
              </a:rPr>
              <a:t>:</a:t>
            </a:r>
            <a:endParaRPr lang="el-GR" sz="4400" b="1" dirty="0">
              <a:solidFill>
                <a:srgbClr val="445469"/>
              </a:solidFill>
              <a:latin typeface="Montserrat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79B-D180-4D2B-8D6A-9064CA474CE4}"/>
              </a:ext>
            </a:extLst>
          </p:cNvPr>
          <p:cNvSpPr txBox="1"/>
          <p:nvPr/>
        </p:nvSpPr>
        <p:spPr>
          <a:xfrm>
            <a:off x="3467578" y="3704430"/>
            <a:ext cx="400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Δραστηριότητα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05E7BD-F7C3-44BF-A0E2-1F5FC0987CEB}"/>
              </a:ext>
            </a:extLst>
          </p:cNvPr>
          <p:cNvSpPr txBox="1"/>
          <p:nvPr/>
        </p:nvSpPr>
        <p:spPr>
          <a:xfrm>
            <a:off x="2732675" y="5245125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Αγορά αισθητήρων θερμοκρασίας &amp; υγρασίας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1A0E8DC-21BF-46A1-8FDC-C73409B7E0B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7" y="5305139"/>
            <a:ext cx="1080303" cy="10803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B5778C-D1C6-4674-8AF0-B9468E37F3BE}"/>
              </a:ext>
            </a:extLst>
          </p:cNvPr>
          <p:cNvSpPr txBox="1"/>
          <p:nvPr/>
        </p:nvSpPr>
        <p:spPr>
          <a:xfrm>
            <a:off x="2732675" y="6975517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Αγορά μικροελεγκτών για την δημιουργία συστήματος</a:t>
            </a:r>
          </a:p>
        </p:txBody>
      </p:sp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5E074E92-0EC7-422B-B2C5-F85C2CA868E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7" y="7035531"/>
            <a:ext cx="1080303" cy="10803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0F60F1-DF5C-43C5-916A-E2E9EF77ACB6}"/>
              </a:ext>
            </a:extLst>
          </p:cNvPr>
          <p:cNvSpPr txBox="1"/>
          <p:nvPr/>
        </p:nvSpPr>
        <p:spPr>
          <a:xfrm>
            <a:off x="2732674" y="8765923"/>
            <a:ext cx="6537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Συλλογή δεδομένων από επιθυμητούς χώρους του σπιτιού</a:t>
            </a:r>
          </a:p>
        </p:txBody>
      </p:sp>
      <p:pic>
        <p:nvPicPr>
          <p:cNvPr id="40" name="Εικόνα 39">
            <a:extLst>
              <a:ext uri="{FF2B5EF4-FFF2-40B4-BE49-F238E27FC236}">
                <a16:creationId xmlns:a16="http://schemas.microsoft.com/office/drawing/2014/main" id="{76EB4A6E-2EDA-444E-803A-4C0DB44EA82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7" y="8825937"/>
            <a:ext cx="1080303" cy="10803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AC5767F-2911-4A20-AF40-735B4F250CC6}"/>
              </a:ext>
            </a:extLst>
          </p:cNvPr>
          <p:cNvSpPr txBox="1"/>
          <p:nvPr/>
        </p:nvSpPr>
        <p:spPr>
          <a:xfrm>
            <a:off x="16252369" y="3704430"/>
            <a:ext cx="400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3694D0"/>
                </a:solidFill>
                <a:latin typeface="Montserrat Bold"/>
              </a:rPr>
              <a:t>Δραστηριότητα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D5C6AC-07FE-4DC8-845B-FA3363903234}"/>
              </a:ext>
            </a:extLst>
          </p:cNvPr>
          <p:cNvSpPr txBox="1"/>
          <p:nvPr/>
        </p:nvSpPr>
        <p:spPr>
          <a:xfrm>
            <a:off x="15517466" y="5245125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Δημιουργία Διαδικτυακής Εφαρμογής (</a:t>
            </a:r>
            <a:r>
              <a:rPr lang="en-US" dirty="0">
                <a:solidFill>
                  <a:srgbClr val="445469"/>
                </a:solidFill>
                <a:latin typeface="Montserrat Bold"/>
              </a:rPr>
              <a:t>Web Application)</a:t>
            </a:r>
            <a:endParaRPr lang="el-GR" dirty="0">
              <a:solidFill>
                <a:srgbClr val="445469"/>
              </a:solidFill>
              <a:latin typeface="Montserrat Bold"/>
            </a:endParaRPr>
          </a:p>
        </p:txBody>
      </p:sp>
      <p:pic>
        <p:nvPicPr>
          <p:cNvPr id="60" name="Εικόνα 59">
            <a:extLst>
              <a:ext uri="{FF2B5EF4-FFF2-40B4-BE49-F238E27FC236}">
                <a16:creationId xmlns:a16="http://schemas.microsoft.com/office/drawing/2014/main" id="{FDA314F5-8683-4D92-B872-085FD16AEC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78" y="5305139"/>
            <a:ext cx="1080303" cy="108030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DCB4F8F-1BC2-4DA4-A2FC-491A29CC117D}"/>
              </a:ext>
            </a:extLst>
          </p:cNvPr>
          <p:cNvSpPr txBox="1"/>
          <p:nvPr/>
        </p:nvSpPr>
        <p:spPr>
          <a:xfrm>
            <a:off x="15517466" y="6975517"/>
            <a:ext cx="594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Παρουσίαση των δεδομένων μέσα από αυτή</a:t>
            </a:r>
          </a:p>
        </p:txBody>
      </p:sp>
      <p:pic>
        <p:nvPicPr>
          <p:cNvPr id="62" name="Εικόνα 61">
            <a:extLst>
              <a:ext uri="{FF2B5EF4-FFF2-40B4-BE49-F238E27FC236}">
                <a16:creationId xmlns:a16="http://schemas.microsoft.com/office/drawing/2014/main" id="{23DF6DBF-BD4F-458E-91C5-CF9A401E7F4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78" y="7035531"/>
            <a:ext cx="1080303" cy="108030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31C7B93-CC30-4DC3-8DD1-9BD8B2283D68}"/>
              </a:ext>
            </a:extLst>
          </p:cNvPr>
          <p:cNvSpPr txBox="1"/>
          <p:nvPr/>
        </p:nvSpPr>
        <p:spPr>
          <a:xfrm>
            <a:off x="15517465" y="8765923"/>
            <a:ext cx="7617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445469"/>
                </a:solidFill>
                <a:latin typeface="Montserrat Bold"/>
              </a:rPr>
              <a:t>Δυνατότητα εξαγωγής συμπερασμάτων για την αποτελεσματική χρήση των έξυπνων συσκευών</a:t>
            </a:r>
          </a:p>
        </p:txBody>
      </p:sp>
      <p:pic>
        <p:nvPicPr>
          <p:cNvPr id="64" name="Εικόνα 63">
            <a:extLst>
              <a:ext uri="{FF2B5EF4-FFF2-40B4-BE49-F238E27FC236}">
                <a16:creationId xmlns:a16="http://schemas.microsoft.com/office/drawing/2014/main" id="{C357A8F8-380B-4AF9-8A00-B86D5CD806D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78" y="8825937"/>
            <a:ext cx="1080303" cy="10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  <p:bldP spid="58" grpId="0"/>
      <p:bldP spid="59" grpId="0"/>
      <p:bldP spid="61" grpId="0"/>
      <p:bldP spid="63" grpId="0"/>
    </p:bldLst>
  </p:timing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40690</TotalTime>
  <Words>494</Words>
  <Application>Microsoft Office PowerPoint</Application>
  <PresentationFormat>Προσαρμογή</PresentationFormat>
  <Paragraphs>186</Paragraphs>
  <Slides>14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12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Lato Light</vt:lpstr>
      <vt:lpstr>Montserrat</vt:lpstr>
      <vt:lpstr>Montserrat Bold</vt:lpstr>
      <vt:lpstr>Montserrat Hairline</vt:lpstr>
      <vt:lpstr>Montserrat Light</vt:lpstr>
      <vt:lpstr>Open Sans Light</vt:lpstr>
      <vt:lpstr>Open Sans Regular</vt:lpstr>
      <vt:lpstr>Roboto</vt:lpstr>
      <vt:lpstr>Default Theme</vt:lpstr>
      <vt:lpstr>1_Default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>Anonymous</dc:creator>
  <cp:keywords/>
  <dc:description/>
  <cp:lastModifiedBy>Στέφανος Μησσήν</cp:lastModifiedBy>
  <cp:revision>6399</cp:revision>
  <dcterms:created xsi:type="dcterms:W3CDTF">2014-11-12T21:47:38Z</dcterms:created>
  <dcterms:modified xsi:type="dcterms:W3CDTF">2018-10-21T20:15:08Z</dcterms:modified>
  <cp:category/>
</cp:coreProperties>
</file>