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33"/>
  </p:notesMasterIdLst>
  <p:sldIdLst>
    <p:sldId id="256" r:id="rId2"/>
    <p:sldId id="284" r:id="rId3"/>
    <p:sldId id="257" r:id="rId4"/>
    <p:sldId id="287" r:id="rId5"/>
    <p:sldId id="267" r:id="rId6"/>
    <p:sldId id="288" r:id="rId7"/>
    <p:sldId id="289" r:id="rId8"/>
    <p:sldId id="291" r:id="rId9"/>
    <p:sldId id="270" r:id="rId10"/>
    <p:sldId id="272" r:id="rId11"/>
    <p:sldId id="292" r:id="rId12"/>
    <p:sldId id="281" r:id="rId13"/>
    <p:sldId id="293" r:id="rId14"/>
    <p:sldId id="274" r:id="rId15"/>
    <p:sldId id="294" r:id="rId16"/>
    <p:sldId id="295" r:id="rId17"/>
    <p:sldId id="273" r:id="rId18"/>
    <p:sldId id="296" r:id="rId19"/>
    <p:sldId id="298" r:id="rId20"/>
    <p:sldId id="297" r:id="rId21"/>
    <p:sldId id="285" r:id="rId22"/>
    <p:sldId id="286" r:id="rId23"/>
    <p:sldId id="265" r:id="rId24"/>
    <p:sldId id="290" r:id="rId25"/>
    <p:sldId id="269" r:id="rId26"/>
    <p:sldId id="266" r:id="rId27"/>
    <p:sldId id="271" r:id="rId28"/>
    <p:sldId id="283" r:id="rId29"/>
    <p:sldId id="282" r:id="rId30"/>
    <p:sldId id="275" r:id="rId31"/>
    <p:sldId id="27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B831CF5-5D65-4EC2-86DF-E5511524CA21}">
          <p14:sldIdLst>
            <p14:sldId id="256"/>
            <p14:sldId id="284"/>
            <p14:sldId id="257"/>
          </p14:sldIdLst>
        </p14:section>
        <p14:section name="Xtext" id="{ACE7DF37-6AFF-4B4A-84FA-AA2F800558E3}">
          <p14:sldIdLst>
            <p14:sldId id="287"/>
            <p14:sldId id="267"/>
            <p14:sldId id="288"/>
          </p14:sldIdLst>
        </p14:section>
        <p14:section name="PTC" id="{710590C9-4A1E-4AC3-8471-0309E5594BA3}">
          <p14:sldIdLst>
            <p14:sldId id="289"/>
            <p14:sldId id="291"/>
          </p14:sldIdLst>
        </p14:section>
        <p14:section name="Grammar-MM" id="{3A1F4DF5-4869-4138-8D04-F067D36D81A6}">
          <p14:sldIdLst>
            <p14:sldId id="270"/>
            <p14:sldId id="272"/>
          </p14:sldIdLst>
        </p14:section>
        <p14:section name="Notation-MM" id="{1DF5D801-F80B-48B7-B197-F31E834B3184}">
          <p14:sldIdLst>
            <p14:sldId id="292"/>
            <p14:sldId id="281"/>
            <p14:sldId id="293"/>
          </p14:sldIdLst>
        </p14:section>
        <p14:section name="Struktured Chars" id="{6E5D9082-6D74-4284-9237-E88052D55488}">
          <p14:sldIdLst>
            <p14:sldId id="274"/>
            <p14:sldId id="294"/>
          </p14:sldIdLst>
        </p14:section>
        <p14:section name="Sentential" id="{CC4080C3-E338-4142-9018-103BE8E59DDD}">
          <p14:sldIdLst>
            <p14:sldId id="295"/>
            <p14:sldId id="273"/>
            <p14:sldId id="296"/>
            <p14:sldId id="298"/>
            <p14:sldId id="297"/>
          </p14:sldIdLst>
        </p14:section>
        <p14:section name="Untitled Section" id="{B1D6018D-4BDD-4896-8CB8-AABBFFC90770}">
          <p14:sldIdLst>
            <p14:sldId id="285"/>
            <p14:sldId id="286"/>
            <p14:sldId id="265"/>
          </p14:sldIdLst>
        </p14:section>
        <p14:section name="Anhang-PTC" id="{4919E854-DAC0-4C7A-8D47-4E3A943F1E0D}">
          <p14:sldIdLst>
            <p14:sldId id="290"/>
            <p14:sldId id="269"/>
          </p14:sldIdLst>
        </p14:section>
        <p14:section name="Anhang-MM" id="{66E2CB8C-89A1-436E-88E6-75B9E878E29A}">
          <p14:sldIdLst>
            <p14:sldId id="266"/>
            <p14:sldId id="271"/>
            <p14:sldId id="283"/>
            <p14:sldId id="282"/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344" autoAdjust="0"/>
  </p:normalViewPr>
  <p:slideViewPr>
    <p:cSldViewPr>
      <p:cViewPr>
        <p:scale>
          <a:sx n="100" d="100"/>
          <a:sy n="100" d="100"/>
        </p:scale>
        <p:origin x="-1308" y="-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7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544F9-6274-428F-AED5-7532969F09B7}" type="datetimeFigureOut">
              <a:rPr lang="de-DE" smtClean="0"/>
              <a:t>23.09.12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D90C5-66D0-4B96-924E-08E01EA4988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423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D90C5-66D0-4B96-924E-08E01EA4988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371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CE13-B615-4A29-B7F1-41C942AC5F1B}" type="datetime1">
              <a:rPr lang="en-US" smtClean="0"/>
              <a:t>9/23/2012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9BC1-539B-45E2-B7F5-C25F3B7706AA}" type="datetime1">
              <a:rPr lang="en-US" smtClean="0"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1570-E272-4CF2-8273-7DE46ED54D91}" type="datetime1">
              <a:rPr lang="en-US" smtClean="0"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0C15-F942-4A77-A348-46113EF3C91E}" type="datetime1">
              <a:rPr lang="en-US" smtClean="0"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283C-0EF5-4900-BC64-073C1E69257B}" type="datetime1">
              <a:rPr lang="en-US" smtClean="0"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B70D-CCAB-4BD8-ADAA-DC33F6E9956E}" type="datetime1">
              <a:rPr lang="en-US" smtClean="0"/>
              <a:t>9/23/2012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C17F-F3A8-4DC5-8C93-E29F80D9380B}" type="datetime1">
              <a:rPr lang="en-US" smtClean="0"/>
              <a:t>9/23/2012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A2B3-4288-42A1-95E0-6C90D8F87363}" type="datetime1">
              <a:rPr lang="en-US" smtClean="0"/>
              <a:t>9/23/2012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62D2-DB24-41D7-8F55-5912A5F65B04}" type="datetime1">
              <a:rPr lang="en-US" smtClean="0"/>
              <a:t>9/23/2012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4EE9-8D99-491A-B475-660B4A3BF902}" type="datetime1">
              <a:rPr lang="en-US" smtClean="0"/>
              <a:t>9/23/2012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5B13-E26F-481D-A48B-614E20257810}" type="datetime1">
              <a:rPr lang="en-US" smtClean="0"/>
              <a:t>9/23/2012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91AF15E-0006-4E83-9229-FDB290031091}" type="datetime1">
              <a:rPr lang="en-US" smtClean="0"/>
              <a:t>9/23/2012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Von Stefan </a:t>
            </a:r>
            <a:r>
              <a:rPr lang="en-US" dirty="0" smtClean="0"/>
              <a:t>Kuhn</a:t>
            </a:r>
          </a:p>
          <a:p>
            <a:r>
              <a:rPr lang="en-US" dirty="0" err="1" smtClean="0"/>
              <a:t>Betreut</a:t>
            </a:r>
            <a:r>
              <a:rPr lang="en-US" dirty="0" smtClean="0"/>
              <a:t> von </a:t>
            </a:r>
            <a:r>
              <a:rPr lang="de-DE" dirty="0"/>
              <a:t>Prof. Dr. Ulrich </a:t>
            </a:r>
            <a:r>
              <a:rPr lang="de-DE" dirty="0" smtClean="0"/>
              <a:t>Hoffmann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T□xt - </a:t>
            </a:r>
            <a:r>
              <a:rPr lang="en-US" dirty="0"/>
              <a:t>Alternative </a:t>
            </a:r>
            <a:r>
              <a:rPr lang="en-US" dirty="0" err="1" smtClean="0"/>
              <a:t>Darstellungen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671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9"/>
            <a:ext cx="777240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Grammatik Beispiel</a:t>
            </a:r>
            <a:endParaRPr lang="de-DE" dirty="0"/>
          </a:p>
        </p:txBody>
      </p:sp>
      <p:pic>
        <p:nvPicPr>
          <p:cNvPr id="9218" name="Picture 2" descr="Z:\Coden\Master\InkscapeOut\grammarExamp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46022"/>
            <a:ext cx="7013726" cy="467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0" y="609600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Lucida Console" pitchFamily="49" charset="0"/>
              </a:rPr>
              <a:t>A:</a:t>
            </a:r>
            <a:r>
              <a:rPr lang="pl-PL" sz="2800" dirty="0" smtClean="0">
                <a:latin typeface="Lucida Console" pitchFamily="49" charset="0"/>
              </a:rPr>
              <a:t>(w </a:t>
            </a:r>
            <a:r>
              <a:rPr lang="de-DE" sz="2800" dirty="0">
                <a:latin typeface="Lucida Console" pitchFamily="49" charset="0"/>
              </a:rPr>
              <a:t>| </a:t>
            </a:r>
            <a:r>
              <a:rPr lang="pl-PL" sz="2800" dirty="0">
                <a:latin typeface="Lucida Console" pitchFamily="49" charset="0"/>
              </a:rPr>
              <a:t>x </a:t>
            </a:r>
            <a:r>
              <a:rPr lang="de-DE" sz="2800" dirty="0" smtClean="0">
                <a:latin typeface="Lucida Console" pitchFamily="49" charset="0"/>
              </a:rPr>
              <a:t> </a:t>
            </a:r>
            <a:r>
              <a:rPr lang="pl-PL" sz="2800" dirty="0" smtClean="0">
                <a:latin typeface="Lucida Console" pitchFamily="49" charset="0"/>
              </a:rPr>
              <a:t>y</a:t>
            </a:r>
            <a:r>
              <a:rPr lang="pl-PL" sz="2800" dirty="0">
                <a:latin typeface="Lucida Console" pitchFamily="49" charset="0"/>
              </a:rPr>
              <a:t>)+ B</a:t>
            </a:r>
            <a:r>
              <a:rPr lang="pl-PL" sz="2800" dirty="0" smtClean="0">
                <a:latin typeface="Lucida Console" pitchFamily="49" charset="0"/>
              </a:rPr>
              <a:t>?</a:t>
            </a:r>
            <a:r>
              <a:rPr lang="de-DE" sz="2800" dirty="0" smtClean="0">
                <a:latin typeface="Lucida Console" pitchFamily="49" charset="0"/>
              </a:rPr>
              <a:t> |</a:t>
            </a:r>
            <a:r>
              <a:rPr lang="pl-PL" sz="2800" dirty="0" smtClean="0">
                <a:latin typeface="Lucida Console" pitchFamily="49" charset="0"/>
              </a:rPr>
              <a:t>z </a:t>
            </a:r>
            <a:r>
              <a:rPr lang="de-DE" sz="2800" dirty="0" smtClean="0">
                <a:latin typeface="Lucida Console" pitchFamily="49" charset="0"/>
              </a:rPr>
              <a:t> </a:t>
            </a:r>
            <a:r>
              <a:rPr lang="pl-PL" sz="2800" dirty="0" smtClean="0">
                <a:latin typeface="Lucida Console" pitchFamily="49" charset="0"/>
              </a:rPr>
              <a:t>C</a:t>
            </a:r>
            <a:endParaRPr lang="de-DE" sz="28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85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Notations Metamodell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2743200"/>
            <a:ext cx="7772400" cy="3505200"/>
          </a:xfrm>
        </p:spPr>
        <p:txBody>
          <a:bodyPr/>
          <a:lstStyle/>
          <a:p>
            <a:r>
              <a:rPr lang="de-DE" dirty="0" smtClean="0"/>
              <a:t>„Hinweise“ ermöglichen</a:t>
            </a:r>
          </a:p>
          <a:p>
            <a:r>
              <a:rPr lang="de-DE" dirty="0" smtClean="0"/>
              <a:t>Alternativen bereitstellen</a:t>
            </a:r>
          </a:p>
          <a:p>
            <a:r>
              <a:rPr lang="de-DE" dirty="0" smtClean="0"/>
              <a:t>Bestimmte Parse Tree Erzeugung eindeutig beschreibbar </a:t>
            </a:r>
            <a:r>
              <a:rPr lang="de-DE" dirty="0" smtClean="0">
                <a:sym typeface="Wingdings" pitchFamily="2" charset="2"/>
              </a:rPr>
              <a:t> (fast) Parse Tree Substitut</a:t>
            </a:r>
            <a:endParaRPr lang="de-DE" dirty="0" smtClean="0"/>
          </a:p>
          <a:p>
            <a:r>
              <a:rPr lang="de-DE" dirty="0" smtClean="0"/>
              <a:t>Pro Sprachelement ein Notations Pendant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1639669"/>
            <a:ext cx="7620000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Lucida Console" pitchFamily="49" charset="0"/>
              </a:rPr>
              <a:t>A </a:t>
            </a:r>
            <a:r>
              <a:rPr lang="de-DE" dirty="0" smtClean="0">
                <a:solidFill>
                  <a:schemeClr val="accent5"/>
                </a:solidFill>
                <a:latin typeface="Lucida Console" pitchFamily="49" charset="0"/>
              </a:rPr>
              <a:t>returns A</a:t>
            </a:r>
            <a:r>
              <a:rPr lang="de-DE" dirty="0" smtClean="0">
                <a:latin typeface="Lucida Console" pitchFamily="49" charset="0"/>
              </a:rPr>
              <a:t>	: 	</a:t>
            </a:r>
            <a:r>
              <a:rPr lang="de-DE" dirty="0">
                <a:latin typeface="Lucida Console" pitchFamily="49" charset="0"/>
              </a:rPr>
              <a:t> </a:t>
            </a:r>
            <a:r>
              <a:rPr lang="de-DE" dirty="0" smtClean="0">
                <a:latin typeface="Lucida Console" pitchFamily="49" charset="0"/>
              </a:rPr>
              <a:t>((“i“|</a:t>
            </a:r>
            <a:r>
              <a:rPr lang="de-DE" dirty="0">
                <a:latin typeface="Lucida Console" pitchFamily="49" charset="0"/>
              </a:rPr>
              <a:t> </a:t>
            </a:r>
            <a:r>
              <a:rPr lang="de-DE" dirty="0" smtClean="0">
                <a:latin typeface="Lucida Console" pitchFamily="49" charset="0"/>
              </a:rPr>
              <a:t>“int“)  </a:t>
            </a:r>
            <a:r>
              <a:rPr lang="de-DE" dirty="0" smtClean="0">
                <a:solidFill>
                  <a:srgbClr val="FF0000"/>
                </a:solidFill>
                <a:latin typeface="Lucida Console" pitchFamily="49" charset="0"/>
              </a:rPr>
              <a:t>v</a:t>
            </a:r>
            <a:r>
              <a:rPr lang="de-DE" dirty="0" smtClean="0">
                <a:latin typeface="Lucida Console" pitchFamily="49" charset="0"/>
              </a:rPr>
              <a:t>=INT)+</a:t>
            </a:r>
            <a:r>
              <a:rPr lang="de-DE" dirty="0">
                <a:latin typeface="Lucida Console" pitchFamily="49" charset="0"/>
              </a:rPr>
              <a:t/>
            </a:r>
            <a:br>
              <a:rPr lang="de-DE" dirty="0">
                <a:latin typeface="Lucida Console" pitchFamily="49" charset="0"/>
              </a:rPr>
            </a:br>
            <a:r>
              <a:rPr lang="de-DE" dirty="0" smtClean="0">
                <a:latin typeface="Lucida Console" pitchFamily="49" charset="0"/>
              </a:rPr>
              <a:t>		| 	“kw2“ </a:t>
            </a:r>
            <a:r>
              <a:rPr lang="de-DE" dirty="0" smtClean="0">
                <a:solidFill>
                  <a:srgbClr val="FF0000"/>
                </a:solidFill>
                <a:latin typeface="Lucida Console" pitchFamily="49" charset="0"/>
              </a:rPr>
              <a:t>b</a:t>
            </a:r>
            <a:r>
              <a:rPr lang="de-DE" dirty="0" smtClean="0">
                <a:latin typeface="Lucida Console" pitchFamily="49" charset="0"/>
              </a:rPr>
              <a:t>=ID</a:t>
            </a:r>
          </a:p>
        </p:txBody>
      </p:sp>
    </p:spTree>
    <p:extLst>
      <p:ext uri="{BB962C8B-B14F-4D97-AF65-F5344CB8AC3E}">
        <p14:creationId xmlns:p14="http://schemas.microsoft.com/office/powerpoint/2010/main" val="41518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7772400" cy="2239962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Notation Modell - </a:t>
            </a:r>
          </a:p>
          <a:p>
            <a:r>
              <a:rPr lang="en-US" dirty="0" err="1" smtClean="0"/>
              <a:t>Produktionen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3074" name="Picture 2" descr="Z:\Coden\Master\InkscapeOut\Notation_Pro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95250"/>
            <a:ext cx="5638800" cy="664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2514600" cy="3657600"/>
          </a:xfrm>
        </p:spPr>
        <p:txBody>
          <a:bodyPr/>
          <a:lstStyle/>
          <a:p>
            <a:r>
              <a:rPr lang="de-DE" dirty="0" smtClean="0"/>
              <a:t>Production entkoppelt</a:t>
            </a:r>
          </a:p>
          <a:p>
            <a:r>
              <a:rPr lang="de-DE" dirty="0" smtClean="0"/>
              <a:t>Grammar Referenzen auf RHS</a:t>
            </a:r>
          </a:p>
          <a:p>
            <a:r>
              <a:rPr lang="de-DE" dirty="0" smtClean="0"/>
              <a:t>Alternative nur für „Hinweise“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567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Fazit: Notationsmodel &amp; </a:t>
            </a:r>
            <a:br>
              <a:rPr lang="de-DE" dirty="0" smtClean="0"/>
            </a:br>
            <a:r>
              <a:rPr lang="de-DE" dirty="0" smtClean="0"/>
              <a:t>Parse Tree Constructor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Positiv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de-DE" dirty="0" smtClean="0"/>
              <a:t>Negativ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Unterschiedliche Darstellungen &amp; Struktur</a:t>
            </a:r>
          </a:p>
          <a:p>
            <a:r>
              <a:rPr lang="de-DE" dirty="0" smtClean="0"/>
              <a:t>Keine zusätzliche Entwicklungszeit</a:t>
            </a:r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4"/>
          </p:nvPr>
        </p:nvSpPr>
        <p:spPr/>
        <p:txBody>
          <a:bodyPr/>
          <a:lstStyle/>
          <a:p>
            <a:r>
              <a:rPr lang="de-DE" dirty="0" smtClean="0"/>
              <a:t>Bei Grammatik Erstellung</a:t>
            </a:r>
          </a:p>
          <a:p>
            <a:r>
              <a:rPr lang="de-DE" dirty="0" smtClean="0"/>
              <a:t>Rechenzeit – O(exp(N))</a:t>
            </a:r>
          </a:p>
          <a:p>
            <a:r>
              <a:rPr lang="de-DE" dirty="0" smtClean="0"/>
              <a:t>Speicherplatz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224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Z:\Coden\Master\InkscapeOut\Lex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50178"/>
            <a:ext cx="8382000" cy="527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Strukturierte Zeichen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0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Strukturierte </a:t>
            </a:r>
            <a:r>
              <a:rPr lang="de-DE" dirty="0" smtClean="0"/>
              <a:t>Zeichen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Positiv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de-DE" dirty="0" smtClean="0"/>
              <a:t>Negativ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4152900"/>
          </a:xfrm>
        </p:spPr>
        <p:txBody>
          <a:bodyPr>
            <a:normAutofit/>
          </a:bodyPr>
          <a:lstStyle/>
          <a:p>
            <a:r>
              <a:rPr lang="de-DE" dirty="0" smtClean="0"/>
              <a:t>Unicode private Zeichen</a:t>
            </a:r>
          </a:p>
          <a:p>
            <a:r>
              <a:rPr lang="de-DE" dirty="0" smtClean="0"/>
              <a:t>Tiefe Strukturen auf Charakter Stream</a:t>
            </a:r>
          </a:p>
          <a:p>
            <a:pPr lvl="1"/>
            <a:r>
              <a:rPr lang="de-DE" dirty="0"/>
              <a:t>z</a:t>
            </a:r>
            <a:r>
              <a:rPr lang="de-DE" dirty="0" smtClean="0"/>
              <a:t>.B. EObjects</a:t>
            </a:r>
          </a:p>
          <a:p>
            <a:r>
              <a:rPr lang="de-DE" dirty="0" smtClean="0">
                <a:sym typeface="Wingdings" pitchFamily="2" charset="2"/>
              </a:rPr>
              <a:t>Modell nun teilweise beschreibbar</a:t>
            </a:r>
          </a:p>
          <a:p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4152900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Unbehandelt „Black Box“</a:t>
            </a:r>
          </a:p>
          <a:p>
            <a:r>
              <a:rPr lang="de-DE" dirty="0" smtClean="0"/>
              <a:t>Nicht textuell </a:t>
            </a:r>
          </a:p>
          <a:p>
            <a:pPr lvl="1"/>
            <a:r>
              <a:rPr lang="de-DE" dirty="0" smtClean="0"/>
              <a:t>Erzeugbar</a:t>
            </a:r>
          </a:p>
          <a:p>
            <a:pPr lvl="1"/>
            <a:r>
              <a:rPr lang="de-DE" dirty="0" smtClean="0"/>
              <a:t>Manipulierbar</a:t>
            </a:r>
          </a:p>
          <a:p>
            <a:pPr lvl="1"/>
            <a:r>
              <a:rPr lang="de-DE" dirty="0" smtClean="0"/>
              <a:t>Verständlich</a:t>
            </a:r>
          </a:p>
          <a:p>
            <a:pPr lvl="1"/>
            <a:r>
              <a:rPr lang="de-DE" dirty="0" smtClean="0"/>
              <a:t>Menschlich validierbar</a:t>
            </a:r>
          </a:p>
          <a:p>
            <a:r>
              <a:rPr lang="de-DE" dirty="0" smtClean="0"/>
              <a:t>Referenzen zu Text problematisch</a:t>
            </a:r>
          </a:p>
          <a:p>
            <a:pPr marL="0" indent="0">
              <a:buNone/>
            </a:pPr>
            <a:r>
              <a:rPr lang="de-DE" dirty="0" smtClean="0">
                <a:sym typeface="Wingdings" pitchFamily="2" charset="2"/>
              </a:rPr>
              <a:t> unbehandelt nicht empfehlenswert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605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Sentential Forms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iParser wie Harmonia: Sentential Forms als Eingabe</a:t>
            </a:r>
          </a:p>
          <a:p>
            <a:r>
              <a:rPr lang="de-DE" dirty="0" smtClean="0"/>
              <a:t>Sentential Form := Teilbaum des Parse Trees (PT)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 Notation Modellelemente als PT = Sentential Forms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 Serialisierbar mittels EMF Lexer zu Sentential Characters</a:t>
            </a:r>
          </a:p>
          <a:p>
            <a:pPr marL="0" indent="0">
              <a:buNone/>
            </a:pPr>
            <a:r>
              <a:rPr lang="de-DE" dirty="0" smtClean="0">
                <a:sym typeface="Wingdings" pitchFamily="2" charset="2"/>
              </a:rPr>
              <a:t>Notwendige Erweiterungen: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Automatische Nachbearbeitung der Grammatik</a:t>
            </a:r>
          </a:p>
          <a:p>
            <a:pPr lvl="2"/>
            <a:r>
              <a:rPr lang="de-DE" dirty="0" smtClean="0">
                <a:sym typeface="Wingdings" pitchFamily="2" charset="2"/>
              </a:rPr>
              <a:t>Erstellen von synthetischen Token t</a:t>
            </a:r>
            <a:r>
              <a:rPr lang="de-DE" baseline="-25000" dirty="0" smtClean="0">
                <a:sym typeface="Wingdings" pitchFamily="2" charset="2"/>
              </a:rPr>
              <a:t>S </a:t>
            </a:r>
            <a:r>
              <a:rPr lang="de-DE" dirty="0" smtClean="0">
                <a:sym typeface="Wingdings" pitchFamily="2" charset="2"/>
              </a:rPr>
              <a:t>für u.a. Non-Terminals.</a:t>
            </a:r>
          </a:p>
          <a:p>
            <a:pPr lvl="2"/>
            <a:r>
              <a:rPr lang="de-DE" dirty="0" smtClean="0">
                <a:sym typeface="Wingdings" pitchFamily="2" charset="2"/>
              </a:rPr>
              <a:t>RHS Vorkommen von Non-Terminal Referenz s durch (s | t</a:t>
            </a:r>
            <a:r>
              <a:rPr lang="de-DE" baseline="-25000" dirty="0" smtClean="0">
                <a:sym typeface="Wingdings" pitchFamily="2" charset="2"/>
              </a:rPr>
              <a:t>S</a:t>
            </a:r>
            <a:r>
              <a:rPr lang="de-DE" dirty="0" smtClean="0">
                <a:sym typeface="Wingdings" pitchFamily="2" charset="2"/>
              </a:rPr>
              <a:t>) ersetzen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EMF Lexer Regel Vorkommen von Notationselementen auflösen lassen und zugehörigen Tokennamen t</a:t>
            </a:r>
            <a:r>
              <a:rPr lang="de-DE" baseline="-25000" dirty="0" smtClean="0">
                <a:sym typeface="Wingdings" pitchFamily="2" charset="2"/>
              </a:rPr>
              <a:t>S </a:t>
            </a:r>
            <a:r>
              <a:rPr lang="de-DE" dirty="0" smtClean="0">
                <a:sym typeface="Wingdings" pitchFamily="2" charset="2"/>
              </a:rPr>
              <a:t>zuweisen</a:t>
            </a:r>
          </a:p>
          <a:p>
            <a:pPr marL="594360" lvl="2" indent="0">
              <a:buNone/>
            </a:pPr>
            <a:endParaRPr lang="de-DE" dirty="0" smtClean="0">
              <a:sym typeface="Wingdings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377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Z:\Coden\Master\InkscapeOut\Concep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1963"/>
            <a:ext cx="5791200" cy="658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Überblick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5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Sentential- als Präsentationszeichen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Sentential Character als Platzhalter + Datenquelle für Editoren.</a:t>
            </a:r>
          </a:p>
          <a:p>
            <a:r>
              <a:rPr lang="de-DE" dirty="0" smtClean="0"/>
              <a:t>Parse Tree Konstruktion für Sentential Character aussparen: nachholbar.</a:t>
            </a:r>
          </a:p>
          <a:p>
            <a:r>
              <a:rPr lang="de-DE" dirty="0" smtClean="0"/>
              <a:t>Parse Tree Constructors Restriktionsmöglichkeit um Editor-Notationselement als Alternative.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386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Skizze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246" name="Picture 6" descr="C:\Users\qn\Documents\Thesis\textEM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452081"/>
            <a:ext cx="3733800" cy="149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Picture 7" descr="C:\Users\qn\Documents\Thesis\textUTF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057400"/>
            <a:ext cx="3733800" cy="149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C:\Users\qn\Documents\Thesis\tex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3733800" cy="149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Down Arrow 14"/>
          <p:cNvSpPr/>
          <p:nvPr/>
        </p:nvSpPr>
        <p:spPr>
          <a:xfrm>
            <a:off x="5181600" y="3581400"/>
            <a:ext cx="242316" cy="762000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Down Arrow 15"/>
          <p:cNvSpPr/>
          <p:nvPr/>
        </p:nvSpPr>
        <p:spPr>
          <a:xfrm rot="16200000">
            <a:off x="4443984" y="2422159"/>
            <a:ext cx="242316" cy="762000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74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Ziel</a:t>
            </a:r>
          </a:p>
          <a:p>
            <a:r>
              <a:rPr lang="de-DE" dirty="0" smtClean="0"/>
              <a:t>Xtext</a:t>
            </a:r>
          </a:p>
          <a:p>
            <a:r>
              <a:rPr lang="de-DE" dirty="0" smtClean="0"/>
              <a:t>Parse Tree Constructor</a:t>
            </a:r>
          </a:p>
          <a:p>
            <a:r>
              <a:rPr lang="de-DE" dirty="0" smtClean="0"/>
              <a:t>Grammatik</a:t>
            </a:r>
          </a:p>
          <a:p>
            <a:r>
              <a:rPr lang="de-DE" dirty="0" smtClean="0"/>
              <a:t>Notationsmodell</a:t>
            </a:r>
          </a:p>
          <a:p>
            <a:r>
              <a:rPr lang="de-DE" dirty="0" smtClean="0"/>
              <a:t>Strukturierte Zeichen</a:t>
            </a:r>
          </a:p>
          <a:p>
            <a:r>
              <a:rPr lang="de-DE" dirty="0" smtClean="0"/>
              <a:t>Als Präsentationszeichen</a:t>
            </a:r>
          </a:p>
          <a:p>
            <a:r>
              <a:rPr lang="de-DE" dirty="0" smtClean="0"/>
              <a:t>Fazit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5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Präsentationszeichen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Positiv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de-DE" dirty="0" smtClean="0"/>
              <a:t>Negativ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Editorenerstellung nach Grammatikauslieferung möglich: DSLs.</a:t>
            </a:r>
          </a:p>
          <a:p>
            <a:r>
              <a:rPr lang="de-DE" dirty="0" smtClean="0"/>
              <a:t>Editoren alternativ, eigebettet und CFG konform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4229100"/>
          </a:xfrm>
        </p:spPr>
        <p:txBody>
          <a:bodyPr>
            <a:normAutofit/>
          </a:bodyPr>
          <a:lstStyle/>
          <a:p>
            <a:r>
              <a:rPr lang="de-DE" dirty="0" smtClean="0"/>
              <a:t>Nicht behandelt wie strukturhaltende Zeichen</a:t>
            </a:r>
          </a:p>
          <a:p>
            <a:r>
              <a:rPr lang="de-DE" dirty="0" smtClean="0"/>
              <a:t>Größere Parse Tables</a:t>
            </a:r>
          </a:p>
          <a:p>
            <a:r>
              <a:rPr lang="de-DE" dirty="0"/>
              <a:t>Änderungen </a:t>
            </a:r>
            <a:r>
              <a:rPr lang="de-DE" dirty="0" smtClean="0"/>
              <a:t>des Editors muss Modellteil in </a:t>
            </a:r>
            <a:r>
              <a:rPr lang="de-DE" i="1" dirty="0" smtClean="0"/>
              <a:t>für ihn </a:t>
            </a:r>
            <a:r>
              <a:rPr lang="de-DE" dirty="0" smtClean="0"/>
              <a:t>gültigen Zustand lassen.</a:t>
            </a:r>
          </a:p>
          <a:p>
            <a:r>
              <a:rPr lang="de-DE" dirty="0" smtClean="0"/>
              <a:t>IDE lock</a:t>
            </a:r>
          </a:p>
          <a:p>
            <a:r>
              <a:rPr lang="de-DE" dirty="0" smtClean="0"/>
              <a:t>Nicht beliebige Sequenzen</a:t>
            </a:r>
          </a:p>
          <a:p>
            <a:r>
              <a:rPr lang="de-DE" dirty="0" smtClean="0"/>
              <a:t>Stuktur gebunden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53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Fazit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Instabile Modelle &amp; Referenzen problematisch für Notationsmodell 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smtClean="0"/>
              <a:t>Inkrementelle Parser.</a:t>
            </a:r>
          </a:p>
          <a:p>
            <a:r>
              <a:rPr lang="de-DE" dirty="0" smtClean="0"/>
              <a:t>Alternative textuelle Darstellungen unzumutbar rechenintensiv O(exp(N)).</a:t>
            </a:r>
          </a:p>
          <a:p>
            <a:r>
              <a:rPr lang="de-DE" dirty="0" smtClean="0"/>
              <a:t>Beschränkte Sentential Character vergleichsweise unbeeinflusst von instabilen Modellen.</a:t>
            </a:r>
          </a:p>
          <a:p>
            <a:r>
              <a:rPr lang="de-DE" dirty="0" smtClean="0"/>
              <a:t>CFG konforme, alternative graphische Editoren möglich.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5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90800"/>
            <a:ext cx="7772400" cy="1143000"/>
          </a:xfrm>
        </p:spPr>
        <p:txBody>
          <a:bodyPr/>
          <a:lstStyle/>
          <a:p>
            <a:r>
              <a:rPr lang="en-US" dirty="0" err="1" smtClean="0"/>
              <a:t>Danke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Ihre</a:t>
            </a:r>
            <a:r>
              <a:rPr lang="en-US" dirty="0" smtClean="0"/>
              <a:t> </a:t>
            </a:r>
            <a:r>
              <a:rPr lang="en-US" dirty="0" err="1" smtClean="0"/>
              <a:t>Aufmerksamkeit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9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772400" cy="2770244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Ecore</a:t>
            </a:r>
            <a:br>
              <a:rPr lang="de-DE" dirty="0" smtClean="0"/>
            </a:br>
            <a:r>
              <a:rPr lang="de-DE" dirty="0" smtClean="0"/>
              <a:t>Meta</a:t>
            </a:r>
            <a:br>
              <a:rPr lang="de-DE" dirty="0" smtClean="0"/>
            </a:br>
            <a:r>
              <a:rPr lang="de-DE" dirty="0" smtClean="0"/>
              <a:t>Modell</a:t>
            </a:r>
            <a:br>
              <a:rPr lang="de-DE" dirty="0" smtClean="0"/>
            </a:br>
            <a:r>
              <a:rPr lang="de-DE" dirty="0" smtClean="0"/>
              <a:t>(einfach)</a:t>
            </a:r>
            <a:endParaRPr lang="de-DE" dirty="0"/>
          </a:p>
        </p:txBody>
      </p:sp>
      <p:pic>
        <p:nvPicPr>
          <p:cNvPr id="1026" name="Picture 2" descr="Z:\Coden\Master\InkscapeOut\Eco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81000"/>
            <a:ext cx="5631464" cy="615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3657600"/>
            <a:ext cx="3749040" cy="289560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Beispielsweise: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Ecore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UML2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Class-Diagram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262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PTC – A | X ?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9200" y="1827074"/>
            <a:ext cx="3567002" cy="1754326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A </a:t>
            </a:r>
            <a:r>
              <a:rPr lang="de-DE" dirty="0"/>
              <a:t>returns Obj </a:t>
            </a:r>
            <a:r>
              <a:rPr lang="de-DE" dirty="0" smtClean="0"/>
              <a:t>	: </a:t>
            </a:r>
            <a:r>
              <a:rPr lang="de-DE" dirty="0" smtClean="0">
                <a:solidFill>
                  <a:srgbClr val="FF0000"/>
                </a:solidFill>
              </a:rPr>
              <a:t>l</a:t>
            </a:r>
            <a:r>
              <a:rPr lang="de-DE" dirty="0" smtClean="0"/>
              <a:t>=B </a:t>
            </a:r>
            <a:r>
              <a:rPr lang="de-DE" dirty="0"/>
              <a:t>	</a:t>
            </a:r>
            <a:r>
              <a:rPr lang="de-DE" dirty="0">
                <a:solidFill>
                  <a:srgbClr val="FF0000"/>
                </a:solidFill>
              </a:rPr>
              <a:t>r</a:t>
            </a:r>
            <a:r>
              <a:rPr lang="de-DE" dirty="0"/>
              <a:t>=C </a:t>
            </a:r>
            <a:r>
              <a:rPr lang="de-DE" dirty="0" smtClean="0"/>
              <a:t>;</a:t>
            </a:r>
            <a:endParaRPr lang="de-DE" dirty="0"/>
          </a:p>
          <a:p>
            <a:r>
              <a:rPr lang="de-DE" dirty="0"/>
              <a:t>X returns Obj </a:t>
            </a:r>
            <a:r>
              <a:rPr lang="de-DE" dirty="0" smtClean="0"/>
              <a:t>	: </a:t>
            </a:r>
            <a:r>
              <a:rPr lang="de-DE" dirty="0">
                <a:solidFill>
                  <a:srgbClr val="FF0000"/>
                </a:solidFill>
              </a:rPr>
              <a:t>l</a:t>
            </a:r>
            <a:r>
              <a:rPr lang="de-DE" dirty="0"/>
              <a:t>=Y 	</a:t>
            </a:r>
            <a:r>
              <a:rPr lang="de-DE" dirty="0">
                <a:solidFill>
                  <a:srgbClr val="FF0000"/>
                </a:solidFill>
              </a:rPr>
              <a:t>r</a:t>
            </a:r>
            <a:r>
              <a:rPr lang="de-DE" dirty="0"/>
              <a:t>=Z </a:t>
            </a:r>
            <a:r>
              <a:rPr lang="de-DE" dirty="0" smtClean="0"/>
              <a:t>;</a:t>
            </a:r>
            <a:endParaRPr lang="de-DE" dirty="0"/>
          </a:p>
          <a:p>
            <a:r>
              <a:rPr lang="de-DE" dirty="0"/>
              <a:t>B returns N </a:t>
            </a:r>
            <a:r>
              <a:rPr lang="de-DE" dirty="0" smtClean="0"/>
              <a:t>	: </a:t>
            </a:r>
            <a:r>
              <a:rPr lang="de-DE" dirty="0"/>
              <a:t>"kw1" 	</a:t>
            </a:r>
            <a:r>
              <a:rPr lang="de-DE" dirty="0">
                <a:solidFill>
                  <a:srgbClr val="FF0000"/>
                </a:solidFill>
              </a:rPr>
              <a:t>v</a:t>
            </a:r>
            <a:r>
              <a:rPr lang="de-DE" dirty="0"/>
              <a:t>="0</a:t>
            </a:r>
            <a:r>
              <a:rPr lang="de-DE" dirty="0" smtClean="0"/>
              <a:t>";</a:t>
            </a:r>
            <a:endParaRPr lang="de-DE" dirty="0"/>
          </a:p>
          <a:p>
            <a:r>
              <a:rPr lang="de-DE" dirty="0"/>
              <a:t>Y returns N 	: "kw2" 	</a:t>
            </a:r>
            <a:r>
              <a:rPr lang="de-DE" dirty="0">
                <a:solidFill>
                  <a:srgbClr val="FF0000"/>
                </a:solidFill>
              </a:rPr>
              <a:t>v</a:t>
            </a:r>
            <a:r>
              <a:rPr lang="de-DE" dirty="0"/>
              <a:t>="0</a:t>
            </a:r>
            <a:r>
              <a:rPr lang="de-DE" dirty="0" smtClean="0"/>
              <a:t>";</a:t>
            </a:r>
            <a:endParaRPr lang="de-DE" dirty="0"/>
          </a:p>
          <a:p>
            <a:r>
              <a:rPr lang="de-DE" dirty="0"/>
              <a:t>C 		: {C} 	"C</a:t>
            </a:r>
            <a:r>
              <a:rPr lang="de-DE" dirty="0" smtClean="0"/>
              <a:t>";</a:t>
            </a:r>
            <a:endParaRPr lang="de-DE" dirty="0"/>
          </a:p>
          <a:p>
            <a:r>
              <a:rPr lang="de-DE" dirty="0"/>
              <a:t>Z 		: {Z} 	"Z</a:t>
            </a:r>
            <a:r>
              <a:rPr lang="de-DE" dirty="0" smtClean="0"/>
              <a:t>";</a:t>
            </a:r>
            <a:endParaRPr lang="de-DE" dirty="0"/>
          </a:p>
        </p:txBody>
      </p:sp>
      <p:sp>
        <p:nvSpPr>
          <p:cNvPr id="6" name="Down Arrow 5"/>
          <p:cNvSpPr/>
          <p:nvPr/>
        </p:nvSpPr>
        <p:spPr>
          <a:xfrm rot="16200000">
            <a:off x="5212842" y="2323237"/>
            <a:ext cx="242316" cy="762000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5867400" y="1827074"/>
            <a:ext cx="2645276" cy="1754326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Obj 	: </a:t>
            </a:r>
            <a:r>
              <a:rPr lang="de-DE" dirty="0" smtClean="0">
                <a:solidFill>
                  <a:srgbClr val="FF0000"/>
                </a:solidFill>
              </a:rPr>
              <a:t>l</a:t>
            </a:r>
            <a:r>
              <a:rPr lang="de-DE" dirty="0" smtClean="0"/>
              <a:t>=[N]</a:t>
            </a:r>
            <a:r>
              <a:rPr lang="de-DE" dirty="0"/>
              <a:t>	</a:t>
            </a:r>
            <a:r>
              <a:rPr lang="de-DE" dirty="0">
                <a:solidFill>
                  <a:srgbClr val="FF0000"/>
                </a:solidFill>
              </a:rPr>
              <a:t>r</a:t>
            </a:r>
            <a:r>
              <a:rPr lang="de-DE" dirty="0" smtClean="0"/>
              <a:t>=[C];</a:t>
            </a:r>
            <a:endParaRPr lang="de-DE" dirty="0"/>
          </a:p>
          <a:p>
            <a:r>
              <a:rPr lang="de-DE" dirty="0" smtClean="0"/>
              <a:t>Obj 	: </a:t>
            </a:r>
            <a:r>
              <a:rPr lang="de-DE" dirty="0" smtClean="0">
                <a:solidFill>
                  <a:srgbClr val="FF0000"/>
                </a:solidFill>
              </a:rPr>
              <a:t>l</a:t>
            </a:r>
            <a:r>
              <a:rPr lang="de-DE" dirty="0" smtClean="0"/>
              <a:t>=[N]</a:t>
            </a:r>
            <a:r>
              <a:rPr lang="de-DE" dirty="0"/>
              <a:t>	</a:t>
            </a:r>
            <a:r>
              <a:rPr lang="de-DE" dirty="0">
                <a:solidFill>
                  <a:srgbClr val="FF0000"/>
                </a:solidFill>
              </a:rPr>
              <a:t>r</a:t>
            </a:r>
            <a:r>
              <a:rPr lang="de-DE" dirty="0" smtClean="0"/>
              <a:t>=[Z];</a:t>
            </a:r>
            <a:endParaRPr lang="de-DE" dirty="0"/>
          </a:p>
          <a:p>
            <a:r>
              <a:rPr lang="de-DE" dirty="0" smtClean="0"/>
              <a:t>N 	: </a:t>
            </a:r>
            <a:r>
              <a:rPr lang="de-DE" dirty="0" smtClean="0">
                <a:solidFill>
                  <a:srgbClr val="FF0000"/>
                </a:solidFill>
              </a:rPr>
              <a:t>v</a:t>
            </a:r>
            <a:r>
              <a:rPr lang="de-DE" dirty="0"/>
              <a:t>="0</a:t>
            </a:r>
            <a:r>
              <a:rPr lang="de-DE" dirty="0" smtClean="0"/>
              <a:t>";</a:t>
            </a:r>
            <a:endParaRPr lang="de-DE" dirty="0"/>
          </a:p>
          <a:p>
            <a:r>
              <a:rPr lang="de-DE" dirty="0" smtClean="0"/>
              <a:t>N </a:t>
            </a:r>
            <a:r>
              <a:rPr lang="de-DE" dirty="0"/>
              <a:t>	: </a:t>
            </a:r>
            <a:r>
              <a:rPr lang="de-DE" dirty="0" smtClean="0">
                <a:solidFill>
                  <a:srgbClr val="FF0000"/>
                </a:solidFill>
              </a:rPr>
              <a:t>v</a:t>
            </a:r>
            <a:r>
              <a:rPr lang="de-DE" dirty="0"/>
              <a:t>="0</a:t>
            </a:r>
            <a:r>
              <a:rPr lang="de-DE" dirty="0" smtClean="0"/>
              <a:t>";</a:t>
            </a:r>
            <a:endParaRPr lang="de-DE" dirty="0"/>
          </a:p>
          <a:p>
            <a:r>
              <a:rPr lang="de-DE" dirty="0" smtClean="0"/>
              <a:t>C</a:t>
            </a:r>
            <a:r>
              <a:rPr lang="de-DE" dirty="0"/>
              <a:t>	: {C</a:t>
            </a:r>
            <a:r>
              <a:rPr lang="de-DE" dirty="0" smtClean="0"/>
              <a:t>};</a:t>
            </a:r>
            <a:endParaRPr lang="de-DE" dirty="0"/>
          </a:p>
          <a:p>
            <a:r>
              <a:rPr lang="de-DE" dirty="0" smtClean="0"/>
              <a:t>Z</a:t>
            </a:r>
            <a:r>
              <a:rPr lang="de-DE" dirty="0"/>
              <a:t>	: {Z</a:t>
            </a:r>
            <a:r>
              <a:rPr lang="de-DE" dirty="0" smtClean="0"/>
              <a:t>};</a:t>
            </a:r>
            <a:endParaRPr lang="de-DE" dirty="0"/>
          </a:p>
        </p:txBody>
      </p:sp>
      <p:pic>
        <p:nvPicPr>
          <p:cNvPr id="9" name="Picture 2" descr="Z:\Coden\Master\InkscapeOut\CS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545" y="4038600"/>
            <a:ext cx="224465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137316" y="6096000"/>
            <a:ext cx="106311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“kw1 0 C”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417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PTC</a:t>
            </a:r>
            <a:endParaRPr lang="de-DE" dirty="0"/>
          </a:p>
        </p:txBody>
      </p:sp>
      <p:pic>
        <p:nvPicPr>
          <p:cNvPr id="6146" name="Picture 2" descr="Z:\Coden\Master\InkscapeOut\Examp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77691"/>
            <a:ext cx="6324600" cy="617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5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GMF Notation Metamodel</a:t>
            </a:r>
            <a:endParaRPr lang="de-DE" dirty="0"/>
          </a:p>
        </p:txBody>
      </p:sp>
      <p:pic>
        <p:nvPicPr>
          <p:cNvPr id="2050" name="Picture 2" descr="Z:\Coden\Master\InkscapeOut\GMF_Nota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33600"/>
            <a:ext cx="6191250" cy="338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2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2239962"/>
          </a:xfrm>
        </p:spPr>
        <p:txBody>
          <a:bodyPr>
            <a:normAutofit/>
          </a:bodyPr>
          <a:lstStyle/>
          <a:p>
            <a:r>
              <a:rPr lang="de-DE" dirty="0" smtClean="0"/>
              <a:t>Attributed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Grammar </a:t>
            </a:r>
            <a:br>
              <a:rPr lang="de-DE" dirty="0" smtClean="0"/>
            </a:br>
            <a:r>
              <a:rPr lang="de-DE" dirty="0" smtClean="0"/>
              <a:t>Metamodel</a:t>
            </a:r>
            <a:endParaRPr lang="de-DE" dirty="0"/>
          </a:p>
        </p:txBody>
      </p:sp>
      <p:pic>
        <p:nvPicPr>
          <p:cNvPr id="8194" name="Picture 2" descr="Z:\Coden\Master\InkscapeOut\Grammar_Attribut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41775"/>
            <a:ext cx="5638800" cy="637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9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Coden\Master\InkscapeOut\Notation_ParseTre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5627688" cy="371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 Model – Parse Tree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6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 Model – </a:t>
            </a:r>
            <a:r>
              <a:rPr lang="en-US" dirty="0" err="1" smtClean="0"/>
              <a:t>Terme</a:t>
            </a:r>
            <a:endParaRPr lang="de-DE" dirty="0"/>
          </a:p>
        </p:txBody>
      </p:sp>
      <p:pic>
        <p:nvPicPr>
          <p:cNvPr id="2050" name="Picture 2" descr="Z:\Coden\Master\InkscapeOut\Notation_TermTre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057400"/>
            <a:ext cx="6964363" cy="371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8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Unterschiedliche, austauschbare Repräsentationen für semantisch äquivalente Sprachkonstrukte.</a:t>
            </a:r>
          </a:p>
          <a:p>
            <a:r>
              <a:rPr lang="de-DE" dirty="0" smtClean="0"/>
              <a:t>Graphische Editoren abstrahiert auf  Typ, Position &amp; Daten</a:t>
            </a:r>
          </a:p>
          <a:p>
            <a:r>
              <a:rPr lang="de-DE" dirty="0" smtClean="0"/>
              <a:t>Wesentliche Einflüsse:</a:t>
            </a:r>
          </a:p>
          <a:p>
            <a:pPr lvl="1"/>
            <a:r>
              <a:rPr lang="de-DE" dirty="0" smtClean="0"/>
              <a:t>Xtext: Basis mit </a:t>
            </a:r>
          </a:p>
          <a:p>
            <a:pPr lvl="2"/>
            <a:r>
              <a:rPr lang="de-DE" dirty="0" smtClean="0"/>
              <a:t>BNF </a:t>
            </a:r>
            <a:r>
              <a:rPr lang="de-DE" dirty="0" smtClean="0">
                <a:sym typeface="Wingdings" pitchFamily="2" charset="2"/>
              </a:rPr>
              <a:t></a:t>
            </a:r>
            <a:r>
              <a:rPr lang="de-DE" dirty="0" smtClean="0"/>
              <a:t> Ecore Abbildung</a:t>
            </a:r>
          </a:p>
          <a:p>
            <a:pPr lvl="2"/>
            <a:r>
              <a:rPr lang="de-DE" dirty="0" smtClean="0"/>
              <a:t>Parse Tree Constructor</a:t>
            </a:r>
          </a:p>
          <a:p>
            <a:pPr lvl="1"/>
            <a:r>
              <a:rPr lang="de-DE" dirty="0" smtClean="0"/>
              <a:t>GMF: Notationsmodell</a:t>
            </a:r>
          </a:p>
          <a:p>
            <a:pPr lvl="1"/>
            <a:r>
              <a:rPr lang="de-DE" dirty="0" smtClean="0"/>
              <a:t>Harmonia: Inkrementeller </a:t>
            </a:r>
            <a:r>
              <a:rPr lang="de-DE" dirty="0" smtClean="0"/>
              <a:t>Parser mit </a:t>
            </a:r>
            <a:r>
              <a:rPr lang="de-DE" dirty="0" smtClean="0"/>
              <a:t>Sentential Forms</a:t>
            </a:r>
            <a:endParaRPr lang="de-DE" dirty="0" smtClean="0"/>
          </a:p>
          <a:p>
            <a:pPr lvl="1"/>
            <a:r>
              <a:rPr lang="de-DE" dirty="0" smtClean="0"/>
              <a:t>Proxima: Tokens zur graphischen Darstellung </a:t>
            </a:r>
            <a:endParaRPr lang="de-DE" dirty="0" smtClean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2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Z:\Coden\Master\InkscapeOut\Notation_DataLin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77561"/>
            <a:ext cx="5351168" cy="630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457200"/>
            <a:ext cx="7772400" cy="14478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Notation </a:t>
            </a:r>
            <a:br>
              <a:rPr lang="de-DE" dirty="0"/>
            </a:br>
            <a:r>
              <a:rPr lang="de-DE" dirty="0"/>
              <a:t>DataLink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Z:\Coden\Master\InkscapeOut\Notation_LangR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683" y="274638"/>
            <a:ext cx="6057891" cy="639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28600" y="274638"/>
            <a:ext cx="7772400" cy="4144962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Notation</a:t>
            </a:r>
          </a:p>
          <a:p>
            <a:r>
              <a:rPr lang="en-US" dirty="0" smtClean="0"/>
              <a:t>Model –</a:t>
            </a:r>
          </a:p>
          <a:p>
            <a:r>
              <a:rPr lang="en-US" dirty="0" smtClean="0"/>
              <a:t>Language </a:t>
            </a:r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Connection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7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Xtext – 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„language development </a:t>
            </a:r>
            <a:r>
              <a:rPr lang="de-DE" dirty="0" smtClean="0"/>
              <a:t>framework“ auf Basis von:</a:t>
            </a:r>
          </a:p>
          <a:p>
            <a:pPr lvl="1"/>
            <a:r>
              <a:rPr lang="de-DE" dirty="0" smtClean="0"/>
              <a:t>attributierter </a:t>
            </a:r>
            <a:r>
              <a:rPr lang="de-DE" dirty="0"/>
              <a:t>EBNF Grammatik &amp; ANTLR</a:t>
            </a:r>
          </a:p>
          <a:p>
            <a:pPr lvl="1"/>
            <a:r>
              <a:rPr lang="de-DE" dirty="0" smtClean="0"/>
              <a:t>EMF für typ sicheren AST </a:t>
            </a:r>
            <a:endParaRPr lang="de-DE" dirty="0"/>
          </a:p>
          <a:p>
            <a:pPr lvl="1"/>
            <a:r>
              <a:rPr lang="de-DE" dirty="0" smtClean="0"/>
              <a:t>Eclipse-IDE</a:t>
            </a:r>
            <a:r>
              <a:rPr lang="de-DE" dirty="0"/>
              <a:t> </a:t>
            </a:r>
            <a:endParaRPr lang="de-DE" dirty="0" smtClean="0"/>
          </a:p>
          <a:p>
            <a:pPr lvl="1"/>
            <a:r>
              <a:rPr lang="de-DE" dirty="0" smtClean="0"/>
              <a:t>Cross-Reference </a:t>
            </a:r>
            <a:r>
              <a:rPr lang="de-DE" dirty="0"/>
              <a:t>Unterstützung</a:t>
            </a:r>
            <a:endParaRPr lang="de-DE" dirty="0" smtClean="0"/>
          </a:p>
        </p:txBody>
      </p:sp>
      <p:pic>
        <p:nvPicPr>
          <p:cNvPr id="5122" name="Picture 2" descr="http://www.eclipse.org/Xtext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838199"/>
            <a:ext cx="4014783" cy="45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93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Xtext </a:t>
            </a:r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533400" y="1828800"/>
            <a:ext cx="3352800" cy="3429000"/>
          </a:xfrm>
        </p:spPr>
        <p:txBody>
          <a:bodyPr>
            <a:normAutofit/>
          </a:bodyPr>
          <a:lstStyle/>
          <a:p>
            <a:r>
              <a:rPr lang="de-DE" dirty="0" smtClean="0"/>
              <a:t>Nicht inkrementeller Parser vs. MVC</a:t>
            </a:r>
          </a:p>
          <a:p>
            <a:r>
              <a:rPr lang="de-DE" dirty="0" smtClean="0"/>
              <a:t>ValueConverter</a:t>
            </a:r>
          </a:p>
          <a:p>
            <a:r>
              <a:rPr lang="de-DE" dirty="0" smtClean="0"/>
              <a:t>EBNF </a:t>
            </a:r>
            <a:r>
              <a:rPr lang="de-DE" i="1" dirty="0" smtClean="0"/>
              <a:t>muss</a:t>
            </a:r>
            <a:r>
              <a:rPr lang="de-DE" dirty="0" smtClean="0"/>
              <a:t> Model vollständig beschreiben &amp; keine zusätzlichen Informationen</a:t>
            </a:r>
            <a:endParaRPr lang="de-DE" dirty="0"/>
          </a:p>
        </p:txBody>
      </p:sp>
      <p:pic>
        <p:nvPicPr>
          <p:cNvPr id="3074" name="Picture 2" descr="Z:\Coden\Master\InkscapeOut\Xtex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957" y="1333500"/>
            <a:ext cx="6358768" cy="534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49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Xtext Grammatik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334000"/>
          </a:xfrm>
        </p:spPr>
        <p:txBody>
          <a:bodyPr>
            <a:normAutofit/>
          </a:bodyPr>
          <a:lstStyle/>
          <a:p>
            <a:r>
              <a:rPr lang="de-DE" dirty="0" smtClean="0"/>
              <a:t>Parser &amp; Lexer Regeln, EBNF &amp; Literale + Character Classes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Attributierte Grammatik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Actions &amp; Cross-References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Keine Prioritäten / Assoziativität</a:t>
            </a:r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2057400"/>
            <a:ext cx="5464958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Lucida Console" pitchFamily="49" charset="0"/>
              </a:rPr>
              <a:t>A 		: 	</a:t>
            </a:r>
            <a:r>
              <a:rPr lang="de-DE" dirty="0">
                <a:latin typeface="Lucida Console" pitchFamily="49" charset="0"/>
              </a:rPr>
              <a:t>“</a:t>
            </a:r>
            <a:r>
              <a:rPr lang="de-DE" dirty="0" smtClean="0">
                <a:latin typeface="Lucida Console" pitchFamily="49" charset="0"/>
              </a:rPr>
              <a:t>kw1“* (INT+ ID)? </a:t>
            </a:r>
            <a:r>
              <a:rPr lang="de-DE" dirty="0">
                <a:latin typeface="Lucida Console" pitchFamily="49" charset="0"/>
              </a:rPr>
              <a:t/>
            </a:r>
            <a:br>
              <a:rPr lang="de-DE" dirty="0">
                <a:latin typeface="Lucida Console" pitchFamily="49" charset="0"/>
              </a:rPr>
            </a:br>
            <a:r>
              <a:rPr lang="de-DE" dirty="0" smtClean="0">
                <a:latin typeface="Lucida Console" pitchFamily="49" charset="0"/>
              </a:rPr>
              <a:t>		| 	B</a:t>
            </a:r>
          </a:p>
          <a:p>
            <a:r>
              <a:rPr lang="de-DE" dirty="0">
                <a:latin typeface="Lucida Console" pitchFamily="49" charset="0"/>
              </a:rPr>
              <a:t>t</a:t>
            </a:r>
            <a:r>
              <a:rPr lang="de-DE" dirty="0" smtClean="0">
                <a:latin typeface="Lucida Console" pitchFamily="49" charset="0"/>
              </a:rPr>
              <a:t>erminal INT	: 	(‘0‘..‘9‘)+</a:t>
            </a:r>
            <a:endParaRPr lang="de-DE" dirty="0">
              <a:latin typeface="Lucida Console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0600" y="3877270"/>
            <a:ext cx="4488729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Lucida Console" pitchFamily="49" charset="0"/>
              </a:rPr>
              <a:t>A </a:t>
            </a:r>
            <a:r>
              <a:rPr lang="de-DE" dirty="0" smtClean="0">
                <a:solidFill>
                  <a:schemeClr val="accent5"/>
                </a:solidFill>
                <a:latin typeface="Lucida Console" pitchFamily="49" charset="0"/>
              </a:rPr>
              <a:t>returns A</a:t>
            </a:r>
            <a:r>
              <a:rPr lang="de-DE" dirty="0" smtClean="0">
                <a:latin typeface="Lucida Console" pitchFamily="49" charset="0"/>
              </a:rPr>
              <a:t>	: 	</a:t>
            </a:r>
            <a:r>
              <a:rPr lang="de-DE" dirty="0">
                <a:latin typeface="Lucida Console" pitchFamily="49" charset="0"/>
              </a:rPr>
              <a:t>“</a:t>
            </a:r>
            <a:r>
              <a:rPr lang="de-DE" dirty="0" smtClean="0">
                <a:latin typeface="Lucida Console" pitchFamily="49" charset="0"/>
              </a:rPr>
              <a:t>kw1“ </a:t>
            </a:r>
            <a:r>
              <a:rPr lang="de-DE" dirty="0" smtClean="0">
                <a:solidFill>
                  <a:srgbClr val="FF0000"/>
                </a:solidFill>
                <a:latin typeface="Lucida Console" pitchFamily="49" charset="0"/>
              </a:rPr>
              <a:t>v</a:t>
            </a:r>
            <a:r>
              <a:rPr lang="de-DE" dirty="0" smtClean="0">
                <a:latin typeface="Lucida Console" pitchFamily="49" charset="0"/>
              </a:rPr>
              <a:t>=INT</a:t>
            </a:r>
            <a:r>
              <a:rPr lang="de-DE" dirty="0">
                <a:latin typeface="Lucida Console" pitchFamily="49" charset="0"/>
              </a:rPr>
              <a:t/>
            </a:r>
            <a:br>
              <a:rPr lang="de-DE" dirty="0">
                <a:latin typeface="Lucida Console" pitchFamily="49" charset="0"/>
              </a:rPr>
            </a:br>
            <a:r>
              <a:rPr lang="de-DE" dirty="0" smtClean="0">
                <a:latin typeface="Lucida Console" pitchFamily="49" charset="0"/>
              </a:rPr>
              <a:t>		| 	</a:t>
            </a:r>
            <a:r>
              <a:rPr lang="de-DE" dirty="0" smtClean="0">
                <a:solidFill>
                  <a:srgbClr val="FF0000"/>
                </a:solidFill>
                <a:latin typeface="Lucida Console" pitchFamily="49" charset="0"/>
              </a:rPr>
              <a:t>b</a:t>
            </a:r>
            <a:r>
              <a:rPr lang="de-DE" dirty="0" smtClean="0">
                <a:latin typeface="Lucida Console" pitchFamily="49" charset="0"/>
              </a:rPr>
              <a:t>=B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0600" y="5410200"/>
            <a:ext cx="7556877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Lucida Console" pitchFamily="49" charset="0"/>
              </a:rPr>
              <a:t>R 		: 	ref=[Ziel_EClass]</a:t>
            </a:r>
            <a:r>
              <a:rPr lang="de-DE" dirty="0">
                <a:latin typeface="Lucida Console" pitchFamily="49" charset="0"/>
              </a:rPr>
              <a:t/>
            </a:r>
            <a:br>
              <a:rPr lang="de-DE" dirty="0">
                <a:latin typeface="Lucida Console" pitchFamily="49" charset="0"/>
              </a:rPr>
            </a:br>
            <a:r>
              <a:rPr lang="de-DE" dirty="0" smtClean="0">
                <a:latin typeface="Lucida Console" pitchFamily="49" charset="0"/>
              </a:rPr>
              <a:t>ActionBsp	:</a:t>
            </a:r>
            <a:r>
              <a:rPr lang="de-DE" dirty="0">
                <a:latin typeface="Lucida Console" pitchFamily="49" charset="0"/>
              </a:rPr>
              <a:t>	</a:t>
            </a:r>
            <a:r>
              <a:rPr lang="de-DE" dirty="0" smtClean="0">
                <a:latin typeface="Lucida Console" pitchFamily="49" charset="0"/>
              </a:rPr>
              <a:t>x= ID ({NewReType.v=current</a:t>
            </a:r>
            <a:r>
              <a:rPr lang="de-DE" dirty="0">
                <a:latin typeface="Lucida Console" pitchFamily="49" charset="0"/>
              </a:rPr>
              <a:t>} </a:t>
            </a:r>
            <a:r>
              <a:rPr lang="de-DE" dirty="0" smtClean="0">
                <a:latin typeface="Lucida Console" pitchFamily="49" charset="0"/>
              </a:rPr>
              <a:t>...)</a:t>
            </a:r>
          </a:p>
        </p:txBody>
      </p:sp>
      <p:pic>
        <p:nvPicPr>
          <p:cNvPr id="4098" name="Picture 2" descr="Z:\Coden\Master\InkscapeOut\GrammarBS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931" y="3648448"/>
            <a:ext cx="998537" cy="110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35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Xtext Parse Tree Constructor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562350" cy="5105400"/>
          </a:xfrm>
        </p:spPr>
        <p:txBody>
          <a:bodyPr>
            <a:normAutofit/>
          </a:bodyPr>
          <a:lstStyle/>
          <a:p>
            <a:r>
              <a:rPr lang="de-DE" dirty="0" smtClean="0"/>
              <a:t>AST </a:t>
            </a:r>
            <a:r>
              <a:rPr lang="de-DE" dirty="0" smtClean="0">
                <a:sym typeface="Wingdings" pitchFamily="2" charset="2"/>
              </a:rPr>
              <a:t> Text</a:t>
            </a:r>
            <a:endParaRPr lang="de-DE" dirty="0" smtClean="0"/>
          </a:p>
          <a:p>
            <a:r>
              <a:rPr lang="de-DE" dirty="0" smtClean="0"/>
              <a:t>Erzeugt </a:t>
            </a:r>
            <a:r>
              <a:rPr lang="de-DE" i="1" dirty="0" smtClean="0"/>
              <a:t>keinen</a:t>
            </a:r>
            <a:r>
              <a:rPr lang="de-DE" dirty="0" smtClean="0"/>
              <a:t> Parse Tree</a:t>
            </a:r>
          </a:p>
          <a:p>
            <a:r>
              <a:rPr lang="de-DE" dirty="0" smtClean="0"/>
              <a:t>Backtracking (Top-down)</a:t>
            </a:r>
          </a:p>
          <a:p>
            <a:r>
              <a:rPr lang="de-DE" dirty="0" smtClean="0"/>
              <a:t>Muss exakt alle nicht default Werte „konsumieren“</a:t>
            </a:r>
          </a:p>
          <a:p>
            <a:r>
              <a:rPr lang="de-DE" i="1" dirty="0" smtClean="0"/>
              <a:t>Erste</a:t>
            </a:r>
            <a:r>
              <a:rPr lang="de-DE" dirty="0" smtClean="0"/>
              <a:t> gültige Lösung</a:t>
            </a:r>
          </a:p>
          <a:p>
            <a:r>
              <a:rPr lang="de-DE" dirty="0" smtClean="0"/>
              <a:t>Keine Isomorphie zw. AST Element &amp;</a:t>
            </a:r>
          </a:p>
          <a:p>
            <a:pPr lvl="1"/>
            <a:r>
              <a:rPr lang="de-DE" dirty="0" smtClean="0"/>
              <a:t>Grammatik RHS</a:t>
            </a:r>
          </a:p>
          <a:p>
            <a:pPr lvl="1"/>
            <a:r>
              <a:rPr lang="en-US" dirty="0" smtClean="0"/>
              <a:t>Grammatik LHS(returns)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4476750" y="1487269"/>
            <a:ext cx="4488729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Lucida Console" pitchFamily="49" charset="0"/>
              </a:rPr>
              <a:t>A </a:t>
            </a:r>
            <a:r>
              <a:rPr lang="de-DE" dirty="0" smtClean="0">
                <a:solidFill>
                  <a:schemeClr val="accent5"/>
                </a:solidFill>
                <a:latin typeface="Lucida Console" pitchFamily="49" charset="0"/>
              </a:rPr>
              <a:t>returns A</a:t>
            </a:r>
            <a:r>
              <a:rPr lang="de-DE" dirty="0" smtClean="0">
                <a:latin typeface="Lucida Console" pitchFamily="49" charset="0"/>
              </a:rPr>
              <a:t>	: 	</a:t>
            </a:r>
            <a:r>
              <a:rPr lang="de-DE" dirty="0">
                <a:latin typeface="Lucida Console" pitchFamily="49" charset="0"/>
              </a:rPr>
              <a:t>“</a:t>
            </a:r>
            <a:r>
              <a:rPr lang="de-DE" dirty="0" smtClean="0">
                <a:latin typeface="Lucida Console" pitchFamily="49" charset="0"/>
              </a:rPr>
              <a:t>kw1“ </a:t>
            </a:r>
            <a:r>
              <a:rPr lang="de-DE" dirty="0" smtClean="0">
                <a:solidFill>
                  <a:srgbClr val="FF0000"/>
                </a:solidFill>
                <a:latin typeface="Lucida Console" pitchFamily="49" charset="0"/>
              </a:rPr>
              <a:t>v</a:t>
            </a:r>
            <a:r>
              <a:rPr lang="de-DE" dirty="0" smtClean="0">
                <a:latin typeface="Lucida Console" pitchFamily="49" charset="0"/>
              </a:rPr>
              <a:t>=INT</a:t>
            </a:r>
            <a:r>
              <a:rPr lang="de-DE" dirty="0">
                <a:latin typeface="Lucida Console" pitchFamily="49" charset="0"/>
              </a:rPr>
              <a:t/>
            </a:r>
            <a:br>
              <a:rPr lang="de-DE" dirty="0">
                <a:latin typeface="Lucida Console" pitchFamily="49" charset="0"/>
              </a:rPr>
            </a:br>
            <a:r>
              <a:rPr lang="de-DE" dirty="0" smtClean="0">
                <a:latin typeface="Lucida Console" pitchFamily="49" charset="0"/>
              </a:rPr>
              <a:t>		| 	</a:t>
            </a:r>
            <a:r>
              <a:rPr lang="de-DE" dirty="0" smtClean="0">
                <a:solidFill>
                  <a:srgbClr val="FF0000"/>
                </a:solidFill>
                <a:latin typeface="Lucida Console" pitchFamily="49" charset="0"/>
              </a:rPr>
              <a:t>b</a:t>
            </a:r>
            <a:r>
              <a:rPr lang="de-DE" dirty="0" smtClean="0">
                <a:latin typeface="Lucida Console" pitchFamily="49" charset="0"/>
              </a:rPr>
              <a:t>=B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76750" y="3163669"/>
            <a:ext cx="4488729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Lucida Console" pitchFamily="49" charset="0"/>
              </a:rPr>
              <a:t>A</a:t>
            </a:r>
            <a:r>
              <a:rPr lang="de-DE" dirty="0" smtClean="0">
                <a:latin typeface="Lucida Console" pitchFamily="49" charset="0"/>
              </a:rPr>
              <a:t> 		: 	</a:t>
            </a:r>
            <a:r>
              <a:rPr lang="de-DE" dirty="0" smtClean="0">
                <a:solidFill>
                  <a:srgbClr val="FF0000"/>
                </a:solidFill>
                <a:latin typeface="Lucida Console" pitchFamily="49" charset="0"/>
              </a:rPr>
              <a:t>v</a:t>
            </a:r>
            <a:r>
              <a:rPr lang="de-DE" dirty="0">
                <a:latin typeface="Lucida Console" pitchFamily="49" charset="0"/>
              </a:rPr>
              <a:t/>
            </a:r>
            <a:br>
              <a:rPr lang="de-DE" dirty="0">
                <a:latin typeface="Lucida Console" pitchFamily="49" charset="0"/>
              </a:rPr>
            </a:br>
            <a:r>
              <a:rPr lang="de-DE" dirty="0" smtClean="0">
                <a:latin typeface="Lucida Console" pitchFamily="49" charset="0"/>
              </a:rPr>
              <a:t>		| 	</a:t>
            </a:r>
            <a:r>
              <a:rPr lang="de-DE" dirty="0" smtClean="0">
                <a:solidFill>
                  <a:srgbClr val="FF0000"/>
                </a:solidFill>
                <a:latin typeface="Lucida Console" pitchFamily="49" charset="0"/>
              </a:rPr>
              <a:t>b</a:t>
            </a:r>
            <a:endParaRPr lang="de-DE" dirty="0" smtClean="0">
              <a:latin typeface="Lucida Console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6599956" y="2286000"/>
            <a:ext cx="242316" cy="762000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7696200" y="3163669"/>
            <a:ext cx="1295400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Lucida Console" pitchFamily="49" charset="0"/>
              </a:rPr>
              <a:t>nicht b</a:t>
            </a:r>
            <a:r>
              <a:rPr lang="de-DE" dirty="0">
                <a:latin typeface="Lucida Console" pitchFamily="49" charset="0"/>
              </a:rPr>
              <a:t/>
            </a:r>
            <a:br>
              <a:rPr lang="de-DE" dirty="0">
                <a:latin typeface="Lucida Console" pitchFamily="49" charset="0"/>
              </a:rPr>
            </a:br>
            <a:r>
              <a:rPr lang="de-DE" dirty="0" smtClean="0">
                <a:solidFill>
                  <a:srgbClr val="FF0000"/>
                </a:solidFill>
                <a:latin typeface="Lucida Console" pitchFamily="49" charset="0"/>
              </a:rPr>
              <a:t>nicht v</a:t>
            </a:r>
            <a:endParaRPr lang="de-DE" dirty="0" smtClean="0">
              <a:latin typeface="Lucida Console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76750" y="4191000"/>
            <a:ext cx="4514850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Lucida Console" pitchFamily="49" charset="0"/>
              </a:rPr>
              <a:t>A </a:t>
            </a:r>
            <a:r>
              <a:rPr lang="de-DE" dirty="0" smtClean="0">
                <a:solidFill>
                  <a:schemeClr val="accent5"/>
                </a:solidFill>
                <a:latin typeface="Lucida Console" pitchFamily="49" charset="0"/>
              </a:rPr>
              <a:t>returns A</a:t>
            </a:r>
            <a:r>
              <a:rPr lang="de-DE" dirty="0" smtClean="0">
                <a:latin typeface="Lucida Console" pitchFamily="49" charset="0"/>
              </a:rPr>
              <a:t>	: 	</a:t>
            </a:r>
            <a:r>
              <a:rPr lang="de-DE" dirty="0">
                <a:latin typeface="Lucida Console" pitchFamily="49" charset="0"/>
              </a:rPr>
              <a:t>“</a:t>
            </a:r>
            <a:r>
              <a:rPr lang="de-DE" dirty="0" smtClean="0">
                <a:latin typeface="Lucida Console" pitchFamily="49" charset="0"/>
              </a:rPr>
              <a:t>kw1“ </a:t>
            </a:r>
            <a:r>
              <a:rPr lang="de-DE" dirty="0" smtClean="0">
                <a:solidFill>
                  <a:srgbClr val="FF0000"/>
                </a:solidFill>
                <a:latin typeface="Lucida Console" pitchFamily="49" charset="0"/>
              </a:rPr>
              <a:t>v</a:t>
            </a:r>
            <a:r>
              <a:rPr lang="de-DE" dirty="0" smtClean="0">
                <a:latin typeface="Lucida Console" pitchFamily="49" charset="0"/>
              </a:rPr>
              <a:t>=INT</a:t>
            </a:r>
            <a:r>
              <a:rPr lang="de-DE" dirty="0">
                <a:latin typeface="Lucida Console" pitchFamily="49" charset="0"/>
              </a:rPr>
              <a:t/>
            </a:r>
            <a:br>
              <a:rPr lang="de-DE" dirty="0">
                <a:latin typeface="Lucida Console" pitchFamily="49" charset="0"/>
              </a:rPr>
            </a:br>
            <a:r>
              <a:rPr lang="de-DE" dirty="0" smtClean="0">
                <a:latin typeface="Lucida Console" pitchFamily="49" charset="0"/>
              </a:rPr>
              <a:t>		| 	“kw2“ </a:t>
            </a:r>
            <a:r>
              <a:rPr lang="de-DE" dirty="0">
                <a:solidFill>
                  <a:srgbClr val="FF0000"/>
                </a:solidFill>
                <a:latin typeface="Lucida Console" pitchFamily="49" charset="0"/>
              </a:rPr>
              <a:t>v</a:t>
            </a:r>
            <a:r>
              <a:rPr lang="de-DE" dirty="0">
                <a:latin typeface="Lucida Console" pitchFamily="49" charset="0"/>
              </a:rPr>
              <a:t>=INT</a:t>
            </a:r>
            <a:endParaRPr lang="de-DE" dirty="0" smtClean="0">
              <a:latin typeface="Lucida Console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76750" y="5867400"/>
            <a:ext cx="4488729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Lucida Console" pitchFamily="49" charset="0"/>
              </a:rPr>
              <a:t>A</a:t>
            </a:r>
            <a:r>
              <a:rPr lang="de-DE" dirty="0" smtClean="0">
                <a:latin typeface="Lucida Console" pitchFamily="49" charset="0"/>
              </a:rPr>
              <a:t> 		: 	</a:t>
            </a:r>
            <a:r>
              <a:rPr lang="de-DE" dirty="0" smtClean="0">
                <a:solidFill>
                  <a:srgbClr val="FF0000"/>
                </a:solidFill>
                <a:latin typeface="Lucida Console" pitchFamily="49" charset="0"/>
              </a:rPr>
              <a:t>v</a:t>
            </a:r>
            <a:r>
              <a:rPr lang="de-DE" dirty="0">
                <a:latin typeface="Lucida Console" pitchFamily="49" charset="0"/>
              </a:rPr>
              <a:t/>
            </a:r>
            <a:br>
              <a:rPr lang="de-DE" dirty="0">
                <a:latin typeface="Lucida Console" pitchFamily="49" charset="0"/>
              </a:rPr>
            </a:br>
            <a:r>
              <a:rPr lang="de-DE" dirty="0" smtClean="0">
                <a:latin typeface="Lucida Console" pitchFamily="49" charset="0"/>
              </a:rPr>
              <a:t>		| 	</a:t>
            </a:r>
            <a:r>
              <a:rPr lang="de-DE" dirty="0" smtClean="0">
                <a:solidFill>
                  <a:srgbClr val="FF0000"/>
                </a:solidFill>
                <a:latin typeface="Lucida Console" pitchFamily="49" charset="0"/>
              </a:rPr>
              <a:t>v</a:t>
            </a:r>
            <a:endParaRPr lang="de-DE" dirty="0" smtClean="0">
              <a:latin typeface="Lucida Console" pitchFamily="49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6599956" y="5029200"/>
            <a:ext cx="242316" cy="762000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1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 Tree Constructor führen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2456764"/>
            <a:ext cx="7772400" cy="356303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W</a:t>
            </a:r>
            <a:r>
              <a:rPr lang="de-DE" dirty="0" smtClean="0"/>
              <a:t>ie Xtext Parse Tree Constructor nur:</a:t>
            </a:r>
          </a:p>
          <a:p>
            <a:pPr lvl="1"/>
            <a:r>
              <a:rPr lang="de-DE" dirty="0" smtClean="0"/>
              <a:t>Berechnet alle gültigen Lösungen &amp; offeriert sie</a:t>
            </a:r>
          </a:p>
          <a:p>
            <a:pPr lvl="1"/>
            <a:r>
              <a:rPr lang="de-DE" dirty="0" smtClean="0"/>
              <a:t>Folgt „Hinweisen“</a:t>
            </a:r>
          </a:p>
          <a:p>
            <a:pPr lvl="1"/>
            <a:r>
              <a:rPr lang="de-DE" dirty="0"/>
              <a:t>(</a:t>
            </a:r>
            <a:r>
              <a:rPr lang="de-DE" dirty="0" smtClean="0"/>
              <a:t>Evaluiert zusätzliche Bedingungen, unterlässt Konstruktion) </a:t>
            </a:r>
          </a:p>
          <a:p>
            <a:pPr lvl="1"/>
            <a:endParaRPr lang="de-DE" dirty="0"/>
          </a:p>
          <a:p>
            <a:pPr marL="0" indent="0">
              <a:buNone/>
            </a:pPr>
            <a:r>
              <a:rPr lang="de-DE" dirty="0" smtClean="0"/>
              <a:t>Notwendig:</a:t>
            </a:r>
          </a:p>
          <a:p>
            <a:pPr lvl="1"/>
            <a:r>
              <a:rPr lang="de-DE" dirty="0" smtClean="0"/>
              <a:t>(a) und (b) mittels „Hinweisen“ unterscheidbar machen, hierfür</a:t>
            </a:r>
          </a:p>
          <a:p>
            <a:pPr lvl="1"/>
            <a:r>
              <a:rPr lang="de-DE" dirty="0" smtClean="0"/>
              <a:t>Formale Beschreibung der Grammatik-Sprache</a:t>
            </a:r>
          </a:p>
          <a:p>
            <a:pPr lvl="1"/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1498163"/>
            <a:ext cx="4514850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Lucida Console" pitchFamily="49" charset="0"/>
              </a:rPr>
              <a:t>A </a:t>
            </a:r>
            <a:r>
              <a:rPr lang="de-DE" dirty="0" smtClean="0">
                <a:solidFill>
                  <a:schemeClr val="accent5"/>
                </a:solidFill>
                <a:latin typeface="Lucida Console" pitchFamily="49" charset="0"/>
              </a:rPr>
              <a:t>returns A</a:t>
            </a:r>
            <a:r>
              <a:rPr lang="de-DE" dirty="0" smtClean="0">
                <a:latin typeface="Lucida Console" pitchFamily="49" charset="0"/>
              </a:rPr>
              <a:t>	: 	</a:t>
            </a:r>
            <a:r>
              <a:rPr lang="de-DE" dirty="0">
                <a:latin typeface="Lucida Console" pitchFamily="49" charset="0"/>
              </a:rPr>
              <a:t>“</a:t>
            </a:r>
            <a:r>
              <a:rPr lang="de-DE" dirty="0" smtClean="0">
                <a:latin typeface="Lucida Console" pitchFamily="49" charset="0"/>
              </a:rPr>
              <a:t>kw1“ </a:t>
            </a:r>
            <a:r>
              <a:rPr lang="de-DE" dirty="0" smtClean="0">
                <a:solidFill>
                  <a:srgbClr val="FF0000"/>
                </a:solidFill>
                <a:latin typeface="Lucida Console" pitchFamily="49" charset="0"/>
              </a:rPr>
              <a:t>v</a:t>
            </a:r>
            <a:r>
              <a:rPr lang="de-DE" dirty="0" smtClean="0">
                <a:latin typeface="Lucida Console" pitchFamily="49" charset="0"/>
              </a:rPr>
              <a:t>=INT</a:t>
            </a:r>
            <a:r>
              <a:rPr lang="de-DE" dirty="0">
                <a:latin typeface="Lucida Console" pitchFamily="49" charset="0"/>
              </a:rPr>
              <a:t/>
            </a:r>
            <a:br>
              <a:rPr lang="de-DE" dirty="0">
                <a:latin typeface="Lucida Console" pitchFamily="49" charset="0"/>
              </a:rPr>
            </a:br>
            <a:r>
              <a:rPr lang="de-DE" dirty="0" smtClean="0">
                <a:latin typeface="Lucida Console" pitchFamily="49" charset="0"/>
              </a:rPr>
              <a:t>		| 	“kw2“ </a:t>
            </a:r>
            <a:r>
              <a:rPr lang="de-DE" dirty="0">
                <a:solidFill>
                  <a:srgbClr val="FF0000"/>
                </a:solidFill>
                <a:latin typeface="Lucida Console" pitchFamily="49" charset="0"/>
              </a:rPr>
              <a:t>v</a:t>
            </a:r>
            <a:r>
              <a:rPr lang="de-DE" dirty="0">
                <a:latin typeface="Lucida Console" pitchFamily="49" charset="0"/>
              </a:rPr>
              <a:t>=INT</a:t>
            </a:r>
            <a:endParaRPr lang="de-DE" dirty="0" smtClean="0"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3200" y="1498163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Lucida Console" pitchFamily="49" charset="0"/>
              </a:rPr>
              <a:t>(a)</a:t>
            </a:r>
          </a:p>
          <a:p>
            <a:r>
              <a:rPr lang="de-DE" dirty="0" smtClean="0">
                <a:latin typeface="Lucida Console" pitchFamily="49" charset="0"/>
              </a:rPr>
              <a:t>(b)</a:t>
            </a:r>
            <a:endParaRPr lang="de-DE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21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Z:\Coden\Master\InkscapeOut\Grammar_CF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93045"/>
            <a:ext cx="6172200" cy="633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7772400" cy="2239962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Grammatik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Metamodell</a:t>
            </a:r>
          </a:p>
          <a:p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0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648</Words>
  <Application>Microsoft Office PowerPoint</Application>
  <PresentationFormat>On-screen Show (4:3)</PresentationFormat>
  <Paragraphs>207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Equity</vt:lpstr>
      <vt:lpstr>T□xt - Alternative Darstellungen</vt:lpstr>
      <vt:lpstr>Agenda</vt:lpstr>
      <vt:lpstr>Ziel</vt:lpstr>
      <vt:lpstr>Xtext – </vt:lpstr>
      <vt:lpstr>Xtext Architektur</vt:lpstr>
      <vt:lpstr>Xtext Grammatik</vt:lpstr>
      <vt:lpstr>Xtext Parse Tree Constructor</vt:lpstr>
      <vt:lpstr>Parse Tree Constructor führen</vt:lpstr>
      <vt:lpstr>PowerPoint Presentation</vt:lpstr>
      <vt:lpstr>Grammatik Beispiel</vt:lpstr>
      <vt:lpstr>Notations Metamodell</vt:lpstr>
      <vt:lpstr>PowerPoint Presentation</vt:lpstr>
      <vt:lpstr>Fazit: Notationsmodel &amp;  Parse Tree Constructor</vt:lpstr>
      <vt:lpstr>Strukturierte Zeichen</vt:lpstr>
      <vt:lpstr>Strukturierte Zeichen</vt:lpstr>
      <vt:lpstr>Sentential Forms</vt:lpstr>
      <vt:lpstr>Überblick</vt:lpstr>
      <vt:lpstr>Sentential- als Präsentationszeichen</vt:lpstr>
      <vt:lpstr>Skizze</vt:lpstr>
      <vt:lpstr>Präsentationszeichen</vt:lpstr>
      <vt:lpstr>Fazit</vt:lpstr>
      <vt:lpstr>Danke für Ihre Aufmerksamkeit</vt:lpstr>
      <vt:lpstr> Ecore Meta Modell (einfach)</vt:lpstr>
      <vt:lpstr>PTC – A | X ?</vt:lpstr>
      <vt:lpstr>PTC</vt:lpstr>
      <vt:lpstr>GMF Notation Metamodel</vt:lpstr>
      <vt:lpstr>Attributed  Grammar  Metamodel</vt:lpstr>
      <vt:lpstr>Notation Model – Parse Tree</vt:lpstr>
      <vt:lpstr>Notation Model – Terme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</dc:title>
  <dc:creator>qn</dc:creator>
  <cp:lastModifiedBy>qn</cp:lastModifiedBy>
  <cp:revision>75</cp:revision>
  <dcterms:created xsi:type="dcterms:W3CDTF">2006-08-16T00:00:00Z</dcterms:created>
  <dcterms:modified xsi:type="dcterms:W3CDTF">2012-09-24T18:55:07Z</dcterms:modified>
</cp:coreProperties>
</file>