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72" r:id="rId5"/>
    <p:sldId id="265" r:id="rId6"/>
    <p:sldId id="269" r:id="rId7"/>
    <p:sldId id="296" r:id="rId8"/>
    <p:sldId id="303" r:id="rId9"/>
    <p:sldId id="304" r:id="rId10"/>
    <p:sldId id="305" r:id="rId11"/>
    <p:sldId id="306" r:id="rId12"/>
    <p:sldId id="307" r:id="rId13"/>
    <p:sldId id="297" r:id="rId14"/>
    <p:sldId id="298" r:id="rId15"/>
    <p:sldId id="301" r:id="rId16"/>
    <p:sldId id="299" r:id="rId17"/>
    <p:sldId id="302" r:id="rId18"/>
    <p:sldId id="300" r:id="rId19"/>
    <p:sldId id="274" r:id="rId20"/>
    <p:sldId id="288" r:id="rId21"/>
    <p:sldId id="277" r:id="rId22"/>
    <p:sldId id="290" r:id="rId23"/>
    <p:sldId id="291" r:id="rId24"/>
    <p:sldId id="292" r:id="rId25"/>
    <p:sldId id="283" r:id="rId26"/>
    <p:sldId id="284" r:id="rId27"/>
    <p:sldId id="294" r:id="rId28"/>
    <p:sldId id="286" r:id="rId29"/>
    <p:sldId id="295" r:id="rId30"/>
    <p:sldId id="271" r:id="rId31"/>
    <p:sldId id="263" r:id="rId32"/>
    <p:sldId id="267" r:id="rId33"/>
    <p:sldId id="308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1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svg"/><Relationship Id="rId1" Type="http://schemas.openxmlformats.org/officeDocument/2006/relationships/image" Target="../media/image15.png"/><Relationship Id="rId6" Type="http://schemas.openxmlformats.org/officeDocument/2006/relationships/image" Target="../media/image14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64BAC-D59C-40C7-B622-7CA9E4419F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EBFA31-1FD0-48CA-8732-205C737188E7}">
      <dgm:prSet/>
      <dgm:spPr/>
      <dgm:t>
        <a:bodyPr/>
        <a:lstStyle/>
        <a:p>
          <a:r>
            <a:rPr lang="nl-NL" dirty="0"/>
            <a:t>Restricties</a:t>
          </a:r>
          <a:endParaRPr lang="en-US" dirty="0"/>
        </a:p>
      </dgm:t>
    </dgm:pt>
    <dgm:pt modelId="{3D259ED9-9408-487D-84EF-345E6B568791}" type="parTrans" cxnId="{DFD7CC21-7B63-4770-AE44-4D0B51A20929}">
      <dgm:prSet/>
      <dgm:spPr/>
      <dgm:t>
        <a:bodyPr/>
        <a:lstStyle/>
        <a:p>
          <a:endParaRPr lang="en-US"/>
        </a:p>
      </dgm:t>
    </dgm:pt>
    <dgm:pt modelId="{2F03B4EC-F160-4381-A80F-5D96718446C1}" type="sibTrans" cxnId="{DFD7CC21-7B63-4770-AE44-4D0B51A20929}">
      <dgm:prSet/>
      <dgm:spPr/>
      <dgm:t>
        <a:bodyPr/>
        <a:lstStyle/>
        <a:p>
          <a:endParaRPr lang="en-US"/>
        </a:p>
      </dgm:t>
    </dgm:pt>
    <dgm:pt modelId="{27366F46-D544-4C59-9AB6-205770E960F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sz="1600" dirty="0"/>
            <a:t>- maximaal 20 trajecten</a:t>
          </a:r>
          <a:endParaRPr lang="en-US" sz="1600" dirty="0"/>
        </a:p>
      </dgm:t>
    </dgm:pt>
    <dgm:pt modelId="{1330A563-79DB-48D6-AF65-544CA13C3025}" type="parTrans" cxnId="{68CF27E8-B93A-4F3A-9202-C5146663A440}">
      <dgm:prSet/>
      <dgm:spPr/>
      <dgm:t>
        <a:bodyPr/>
        <a:lstStyle/>
        <a:p>
          <a:endParaRPr lang="en-US"/>
        </a:p>
      </dgm:t>
    </dgm:pt>
    <dgm:pt modelId="{7B449054-EE28-46CD-8F5A-1347C855BBB1}" type="sibTrans" cxnId="{68CF27E8-B93A-4F3A-9202-C5146663A440}">
      <dgm:prSet/>
      <dgm:spPr/>
      <dgm:t>
        <a:bodyPr/>
        <a:lstStyle/>
        <a:p>
          <a:endParaRPr lang="en-US"/>
        </a:p>
      </dgm:t>
    </dgm:pt>
    <dgm:pt modelId="{971ED04D-6DED-44B4-90D2-C499FD15B42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sz="1600" dirty="0"/>
            <a:t>- maximaal 180 minuten </a:t>
          </a:r>
        </a:p>
        <a:p>
          <a:pPr>
            <a:buFont typeface="Arial" panose="020B0604020202020204" pitchFamily="34" charset="0"/>
            <a:buChar char="•"/>
          </a:pPr>
          <a:r>
            <a:rPr lang="nl-NL" sz="1600" dirty="0"/>
            <a:t>per traject</a:t>
          </a:r>
          <a:endParaRPr lang="en-US" sz="1600" dirty="0"/>
        </a:p>
      </dgm:t>
    </dgm:pt>
    <dgm:pt modelId="{430E70B3-3A5B-495A-9BAF-00406D87E169}" type="parTrans" cxnId="{F4276F92-DEF4-46DE-9AB9-F7AE153862F7}">
      <dgm:prSet/>
      <dgm:spPr/>
      <dgm:t>
        <a:bodyPr/>
        <a:lstStyle/>
        <a:p>
          <a:endParaRPr lang="en-US"/>
        </a:p>
      </dgm:t>
    </dgm:pt>
    <dgm:pt modelId="{A76DC41C-56F7-4C7D-9063-30DF7DA5754E}" type="sibTrans" cxnId="{F4276F92-DEF4-46DE-9AB9-F7AE153862F7}">
      <dgm:prSet/>
      <dgm:spPr/>
      <dgm:t>
        <a:bodyPr/>
        <a:lstStyle/>
        <a:p>
          <a:endParaRPr lang="en-US"/>
        </a:p>
      </dgm:t>
    </dgm:pt>
    <dgm:pt modelId="{771D80A9-78D7-4150-B247-C99EBF9B9D7D}">
      <dgm:prSet/>
      <dgm:spPr/>
      <dgm:t>
        <a:bodyPr/>
        <a:lstStyle/>
        <a:p>
          <a:r>
            <a:rPr lang="nl-NL" dirty="0"/>
            <a:t>Aannames</a:t>
          </a:r>
          <a:endParaRPr lang="en-US" dirty="0"/>
        </a:p>
      </dgm:t>
    </dgm:pt>
    <dgm:pt modelId="{4A768C04-56F2-4793-94B8-21173C7E16DD}" type="parTrans" cxnId="{393B58F0-E25F-4DD0-A810-039CDC7F8B43}">
      <dgm:prSet/>
      <dgm:spPr/>
      <dgm:t>
        <a:bodyPr/>
        <a:lstStyle/>
        <a:p>
          <a:endParaRPr lang="en-US"/>
        </a:p>
      </dgm:t>
    </dgm:pt>
    <dgm:pt modelId="{3AB7C926-8AB2-42E1-AF95-F092434A4679}" type="sibTrans" cxnId="{393B58F0-E25F-4DD0-A810-039CDC7F8B43}">
      <dgm:prSet/>
      <dgm:spPr/>
      <dgm:t>
        <a:bodyPr/>
        <a:lstStyle/>
        <a:p>
          <a:endParaRPr lang="en-US"/>
        </a:p>
      </dgm:t>
    </dgm:pt>
    <dgm:pt modelId="{E7EE1820-1DF9-4A45-AE5C-07254513FC32}">
      <dgm:prSet custT="1"/>
      <dgm:spPr/>
      <dgm:t>
        <a:bodyPr/>
        <a:lstStyle/>
        <a:p>
          <a:r>
            <a:rPr lang="nl-NL" sz="1600" dirty="0"/>
            <a:t>- meeste connecties van alle</a:t>
          </a:r>
        </a:p>
        <a:p>
          <a:r>
            <a:rPr lang="nl-NL" sz="1600" dirty="0"/>
            <a:t>stations </a:t>
          </a:r>
          <a:r>
            <a:rPr lang="nl-NL" sz="1600" dirty="0">
              <a:sym typeface="Wingdings" panose="05000000000000000000" pitchFamily="2" charset="2"/>
            </a:rPr>
            <a:t></a:t>
          </a:r>
          <a:r>
            <a:rPr lang="nl-NL" sz="1600" dirty="0"/>
            <a:t> 9 connecties</a:t>
          </a:r>
          <a:endParaRPr lang="en-US" sz="1600" dirty="0"/>
        </a:p>
      </dgm:t>
    </dgm:pt>
    <dgm:pt modelId="{4977DEF4-7C51-4131-B866-6DB73F9861FD}" type="parTrans" cxnId="{89BF74C4-EBE6-404F-A956-9AF2C64DDD34}">
      <dgm:prSet/>
      <dgm:spPr/>
      <dgm:t>
        <a:bodyPr/>
        <a:lstStyle/>
        <a:p>
          <a:endParaRPr lang="en-US"/>
        </a:p>
      </dgm:t>
    </dgm:pt>
    <dgm:pt modelId="{FFABD603-B5A0-4B42-81A9-D92094AFE63B}" type="sibTrans" cxnId="{89BF74C4-EBE6-404F-A956-9AF2C64DDD34}">
      <dgm:prSet/>
      <dgm:spPr/>
      <dgm:t>
        <a:bodyPr/>
        <a:lstStyle/>
        <a:p>
          <a:endParaRPr lang="en-US"/>
        </a:p>
      </dgm:t>
    </dgm:pt>
    <dgm:pt modelId="{69E09F77-261E-436D-8DCA-3D39276E8C22}">
      <dgm:prSet custT="1"/>
      <dgm:spPr/>
      <dgm:t>
        <a:bodyPr/>
        <a:lstStyle/>
        <a:p>
          <a:r>
            <a:rPr lang="nl-NL" sz="1600" dirty="0"/>
            <a:t>- kortste tijd van alle </a:t>
          </a:r>
        </a:p>
        <a:p>
          <a:r>
            <a:rPr lang="nl-NL" sz="1600" dirty="0"/>
            <a:t>connecties </a:t>
          </a:r>
          <a:r>
            <a:rPr lang="nl-NL" sz="1600" dirty="0">
              <a:sym typeface="Wingdings" panose="05000000000000000000" pitchFamily="2" charset="2"/>
            </a:rPr>
            <a:t></a:t>
          </a:r>
          <a:r>
            <a:rPr lang="nl-NL" sz="1600" dirty="0"/>
            <a:t> 5 minuten</a:t>
          </a:r>
          <a:endParaRPr lang="en-US" sz="1600" dirty="0"/>
        </a:p>
      </dgm:t>
    </dgm:pt>
    <dgm:pt modelId="{7B723C0B-DE40-40FD-BB36-5A0E31714AC7}" type="parTrans" cxnId="{32E2D832-E6DF-4939-824E-7BECD9BEB6F1}">
      <dgm:prSet/>
      <dgm:spPr/>
      <dgm:t>
        <a:bodyPr/>
        <a:lstStyle/>
        <a:p>
          <a:endParaRPr lang="en-US"/>
        </a:p>
      </dgm:t>
    </dgm:pt>
    <dgm:pt modelId="{81A87ED8-6689-487F-90F7-446952FC6529}" type="sibTrans" cxnId="{32E2D832-E6DF-4939-824E-7BECD9BEB6F1}">
      <dgm:prSet/>
      <dgm:spPr/>
      <dgm:t>
        <a:bodyPr/>
        <a:lstStyle/>
        <a:p>
          <a:endParaRPr lang="en-US"/>
        </a:p>
      </dgm:t>
    </dgm:pt>
    <dgm:pt modelId="{632874E8-1264-4998-A310-F78E95BC4796}">
      <dgm:prSet/>
      <dgm:spPr/>
      <dgm:t>
        <a:bodyPr/>
        <a:lstStyle/>
        <a:p>
          <a:r>
            <a:rPr lang="nl-NL"/>
            <a:t>61 stations</a:t>
          </a:r>
          <a:endParaRPr lang="en-US"/>
        </a:p>
      </dgm:t>
    </dgm:pt>
    <dgm:pt modelId="{BE9D4E99-D22A-4D23-AACC-1FCD625AF3DC}" type="parTrans" cxnId="{ABBCA6D3-8FFD-4F0A-A126-4AC7305ABE5D}">
      <dgm:prSet/>
      <dgm:spPr/>
      <dgm:t>
        <a:bodyPr/>
        <a:lstStyle/>
        <a:p>
          <a:endParaRPr lang="en-US"/>
        </a:p>
      </dgm:t>
    </dgm:pt>
    <dgm:pt modelId="{50C970B1-67B7-4500-89C4-14148968A067}" type="sibTrans" cxnId="{ABBCA6D3-8FFD-4F0A-A126-4AC7305ABE5D}">
      <dgm:prSet/>
      <dgm:spPr/>
      <dgm:t>
        <a:bodyPr/>
        <a:lstStyle/>
        <a:p>
          <a:endParaRPr lang="en-US"/>
        </a:p>
      </dgm:t>
    </dgm:pt>
    <dgm:pt modelId="{868D4E4D-EC14-4E66-8A15-DD9CDB855463}" type="pres">
      <dgm:prSet presAssocID="{23564BAC-D59C-40C7-B622-7CA9E4419FF8}" presName="root" presStyleCnt="0">
        <dgm:presLayoutVars>
          <dgm:dir/>
          <dgm:resizeHandles val="exact"/>
        </dgm:presLayoutVars>
      </dgm:prSet>
      <dgm:spPr/>
    </dgm:pt>
    <dgm:pt modelId="{06E8CA00-6569-4CD5-8152-5CA23CDCC4AA}" type="pres">
      <dgm:prSet presAssocID="{E0EBFA31-1FD0-48CA-8732-205C737188E7}" presName="compNode" presStyleCnt="0"/>
      <dgm:spPr/>
    </dgm:pt>
    <dgm:pt modelId="{993228EF-152C-4C24-85B0-BBD7C7F7CE15}" type="pres">
      <dgm:prSet presAssocID="{E0EBFA31-1FD0-48CA-8732-205C737188E7}" presName="bgRect" presStyleLbl="bgShp" presStyleIdx="0" presStyleCnt="3"/>
      <dgm:spPr>
        <a:solidFill>
          <a:srgbClr val="FFC000"/>
        </a:solidFill>
      </dgm:spPr>
    </dgm:pt>
    <dgm:pt modelId="{20B5D931-AD93-46CB-8629-9E2AE4CFE0C1}" type="pres">
      <dgm:prSet presAssocID="{E0EBFA31-1FD0-48CA-8732-205C737188E7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89BFCA-3566-43F8-9C42-63A17C0CD45D}" type="pres">
      <dgm:prSet presAssocID="{E0EBFA31-1FD0-48CA-8732-205C737188E7}" presName="spaceRect" presStyleCnt="0"/>
      <dgm:spPr/>
    </dgm:pt>
    <dgm:pt modelId="{4F2A27D8-29B1-4639-8E8C-C4C207C43C97}" type="pres">
      <dgm:prSet presAssocID="{E0EBFA31-1FD0-48CA-8732-205C737188E7}" presName="parTx" presStyleLbl="revTx" presStyleIdx="0" presStyleCnt="5">
        <dgm:presLayoutVars>
          <dgm:chMax val="0"/>
          <dgm:chPref val="0"/>
        </dgm:presLayoutVars>
      </dgm:prSet>
      <dgm:spPr/>
    </dgm:pt>
    <dgm:pt modelId="{434B77C8-99E9-479E-8B0D-D136950EE2A5}" type="pres">
      <dgm:prSet presAssocID="{E0EBFA31-1FD0-48CA-8732-205C737188E7}" presName="desTx" presStyleLbl="revTx" presStyleIdx="1" presStyleCnt="5" custScaleX="202225">
        <dgm:presLayoutVars/>
      </dgm:prSet>
      <dgm:spPr/>
    </dgm:pt>
    <dgm:pt modelId="{55C272F8-B5F7-4CC4-B729-ADD17471E092}" type="pres">
      <dgm:prSet presAssocID="{2F03B4EC-F160-4381-A80F-5D96718446C1}" presName="sibTrans" presStyleCnt="0"/>
      <dgm:spPr/>
    </dgm:pt>
    <dgm:pt modelId="{462C3FD1-BB21-4AD1-91B2-9FF9437EEBAA}" type="pres">
      <dgm:prSet presAssocID="{771D80A9-78D7-4150-B247-C99EBF9B9D7D}" presName="compNode" presStyleCnt="0"/>
      <dgm:spPr/>
    </dgm:pt>
    <dgm:pt modelId="{7FBAC255-E291-4160-8C87-9570195951FC}" type="pres">
      <dgm:prSet presAssocID="{771D80A9-78D7-4150-B247-C99EBF9B9D7D}" presName="bgRect" presStyleLbl="bgShp" presStyleIdx="1" presStyleCnt="3"/>
      <dgm:spPr>
        <a:solidFill>
          <a:srgbClr val="000066"/>
        </a:solidFill>
      </dgm:spPr>
    </dgm:pt>
    <dgm:pt modelId="{FD2220CD-9296-4DC2-9022-5486F7AE7819}" type="pres">
      <dgm:prSet presAssocID="{771D80A9-78D7-4150-B247-C99EBF9B9D7D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1D67AEB-B22B-49D5-86D4-D50ED332FE0C}" type="pres">
      <dgm:prSet presAssocID="{771D80A9-78D7-4150-B247-C99EBF9B9D7D}" presName="spaceRect" presStyleCnt="0"/>
      <dgm:spPr/>
    </dgm:pt>
    <dgm:pt modelId="{66AF53CF-B37B-4E86-BB9B-91F498955DBC}" type="pres">
      <dgm:prSet presAssocID="{771D80A9-78D7-4150-B247-C99EBF9B9D7D}" presName="parTx" presStyleLbl="revTx" presStyleIdx="2" presStyleCnt="5">
        <dgm:presLayoutVars>
          <dgm:chMax val="0"/>
          <dgm:chPref val="0"/>
        </dgm:presLayoutVars>
      </dgm:prSet>
      <dgm:spPr/>
    </dgm:pt>
    <dgm:pt modelId="{FAD0417E-DE36-4C31-A3C3-1DFD1B636B13}" type="pres">
      <dgm:prSet presAssocID="{771D80A9-78D7-4150-B247-C99EBF9B9D7D}" presName="desTx" presStyleLbl="revTx" presStyleIdx="3" presStyleCnt="5" custScaleX="231917">
        <dgm:presLayoutVars/>
      </dgm:prSet>
      <dgm:spPr/>
    </dgm:pt>
    <dgm:pt modelId="{B96005A6-475F-47B4-846D-70F76FD33162}" type="pres">
      <dgm:prSet presAssocID="{3AB7C926-8AB2-42E1-AF95-F092434A4679}" presName="sibTrans" presStyleCnt="0"/>
      <dgm:spPr/>
    </dgm:pt>
    <dgm:pt modelId="{93D754A9-C365-437C-9567-C3281DB74728}" type="pres">
      <dgm:prSet presAssocID="{632874E8-1264-4998-A310-F78E95BC4796}" presName="compNode" presStyleCnt="0"/>
      <dgm:spPr/>
    </dgm:pt>
    <dgm:pt modelId="{A42903FA-B873-4758-B47B-97CADD581CC3}" type="pres">
      <dgm:prSet presAssocID="{632874E8-1264-4998-A310-F78E95BC4796}" presName="bgRect" presStyleLbl="bgShp" presStyleIdx="2" presStyleCnt="3"/>
      <dgm:spPr/>
    </dgm:pt>
    <dgm:pt modelId="{8C6B65BF-7F54-4C07-9393-074FD3084B09}" type="pres">
      <dgm:prSet presAssocID="{632874E8-1264-4998-A310-F78E95BC479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DDA0F4C-F9A0-4DED-8FEA-5C451A73F2EB}" type="pres">
      <dgm:prSet presAssocID="{632874E8-1264-4998-A310-F78E95BC4796}" presName="spaceRect" presStyleCnt="0"/>
      <dgm:spPr/>
    </dgm:pt>
    <dgm:pt modelId="{EE59A6EB-7610-4425-9F14-0C2E2EEFE4D5}" type="pres">
      <dgm:prSet presAssocID="{632874E8-1264-4998-A310-F78E95BC479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D7CC21-7B63-4770-AE44-4D0B51A20929}" srcId="{23564BAC-D59C-40C7-B622-7CA9E4419FF8}" destId="{E0EBFA31-1FD0-48CA-8732-205C737188E7}" srcOrd="0" destOrd="0" parTransId="{3D259ED9-9408-487D-84EF-345E6B568791}" sibTransId="{2F03B4EC-F160-4381-A80F-5D96718446C1}"/>
    <dgm:cxn modelId="{A8B3482A-8D86-498F-877F-7CAF9AD220CD}" type="presOf" srcId="{E7EE1820-1DF9-4A45-AE5C-07254513FC32}" destId="{FAD0417E-DE36-4C31-A3C3-1DFD1B636B13}" srcOrd="0" destOrd="0" presId="urn:microsoft.com/office/officeart/2018/2/layout/IconVerticalSolidList"/>
    <dgm:cxn modelId="{32E2D832-E6DF-4939-824E-7BECD9BEB6F1}" srcId="{771D80A9-78D7-4150-B247-C99EBF9B9D7D}" destId="{69E09F77-261E-436D-8DCA-3D39276E8C22}" srcOrd="1" destOrd="0" parTransId="{7B723C0B-DE40-40FD-BB36-5A0E31714AC7}" sibTransId="{81A87ED8-6689-487F-90F7-446952FC6529}"/>
    <dgm:cxn modelId="{ECE9D43D-C23F-448D-BE39-A18F774CF659}" type="presOf" srcId="{23564BAC-D59C-40C7-B622-7CA9E4419FF8}" destId="{868D4E4D-EC14-4E66-8A15-DD9CDB855463}" srcOrd="0" destOrd="0" presId="urn:microsoft.com/office/officeart/2018/2/layout/IconVerticalSolidList"/>
    <dgm:cxn modelId="{ACC22C5E-883E-458C-888D-B9CB84836DA5}" type="presOf" srcId="{971ED04D-6DED-44B4-90D2-C499FD15B427}" destId="{434B77C8-99E9-479E-8B0D-D136950EE2A5}" srcOrd="0" destOrd="1" presId="urn:microsoft.com/office/officeart/2018/2/layout/IconVerticalSolidList"/>
    <dgm:cxn modelId="{7A76B160-8AEC-46EA-92C9-5EFC8A501171}" type="presOf" srcId="{632874E8-1264-4998-A310-F78E95BC4796}" destId="{EE59A6EB-7610-4425-9F14-0C2E2EEFE4D5}" srcOrd="0" destOrd="0" presId="urn:microsoft.com/office/officeart/2018/2/layout/IconVerticalSolidList"/>
    <dgm:cxn modelId="{C4D35566-28C5-4E7B-A9D9-29BFAE6CEC25}" type="presOf" srcId="{E0EBFA31-1FD0-48CA-8732-205C737188E7}" destId="{4F2A27D8-29B1-4639-8E8C-C4C207C43C97}" srcOrd="0" destOrd="0" presId="urn:microsoft.com/office/officeart/2018/2/layout/IconVerticalSolidList"/>
    <dgm:cxn modelId="{96005F6F-8C48-4B53-AED1-0FA193959E01}" type="presOf" srcId="{771D80A9-78D7-4150-B247-C99EBF9B9D7D}" destId="{66AF53CF-B37B-4E86-BB9B-91F498955DBC}" srcOrd="0" destOrd="0" presId="urn:microsoft.com/office/officeart/2018/2/layout/IconVerticalSolidList"/>
    <dgm:cxn modelId="{F4276F92-DEF4-46DE-9AB9-F7AE153862F7}" srcId="{E0EBFA31-1FD0-48CA-8732-205C737188E7}" destId="{971ED04D-6DED-44B4-90D2-C499FD15B427}" srcOrd="1" destOrd="0" parTransId="{430E70B3-3A5B-495A-9BAF-00406D87E169}" sibTransId="{A76DC41C-56F7-4C7D-9063-30DF7DA5754E}"/>
    <dgm:cxn modelId="{89BF74C4-EBE6-404F-A956-9AF2C64DDD34}" srcId="{771D80A9-78D7-4150-B247-C99EBF9B9D7D}" destId="{E7EE1820-1DF9-4A45-AE5C-07254513FC32}" srcOrd="0" destOrd="0" parTransId="{4977DEF4-7C51-4131-B866-6DB73F9861FD}" sibTransId="{FFABD603-B5A0-4B42-81A9-D92094AFE63B}"/>
    <dgm:cxn modelId="{ABBCA6D3-8FFD-4F0A-A126-4AC7305ABE5D}" srcId="{23564BAC-D59C-40C7-B622-7CA9E4419FF8}" destId="{632874E8-1264-4998-A310-F78E95BC4796}" srcOrd="2" destOrd="0" parTransId="{BE9D4E99-D22A-4D23-AACC-1FCD625AF3DC}" sibTransId="{50C970B1-67B7-4500-89C4-14148968A067}"/>
    <dgm:cxn modelId="{330B30DF-4B99-4C1F-B889-003D95353382}" type="presOf" srcId="{27366F46-D544-4C59-9AB6-205770E960FD}" destId="{434B77C8-99E9-479E-8B0D-D136950EE2A5}" srcOrd="0" destOrd="0" presId="urn:microsoft.com/office/officeart/2018/2/layout/IconVerticalSolidList"/>
    <dgm:cxn modelId="{68CF27E8-B93A-4F3A-9202-C5146663A440}" srcId="{E0EBFA31-1FD0-48CA-8732-205C737188E7}" destId="{27366F46-D544-4C59-9AB6-205770E960FD}" srcOrd="0" destOrd="0" parTransId="{1330A563-79DB-48D6-AF65-544CA13C3025}" sibTransId="{7B449054-EE28-46CD-8F5A-1347C855BBB1}"/>
    <dgm:cxn modelId="{393B58F0-E25F-4DD0-A810-039CDC7F8B43}" srcId="{23564BAC-D59C-40C7-B622-7CA9E4419FF8}" destId="{771D80A9-78D7-4150-B247-C99EBF9B9D7D}" srcOrd="1" destOrd="0" parTransId="{4A768C04-56F2-4793-94B8-21173C7E16DD}" sibTransId="{3AB7C926-8AB2-42E1-AF95-F092434A4679}"/>
    <dgm:cxn modelId="{FEE67FFA-7045-4344-8EF5-8BE65DE9F566}" type="presOf" srcId="{69E09F77-261E-436D-8DCA-3D39276E8C22}" destId="{FAD0417E-DE36-4C31-A3C3-1DFD1B636B13}" srcOrd="0" destOrd="1" presId="urn:microsoft.com/office/officeart/2018/2/layout/IconVerticalSolidList"/>
    <dgm:cxn modelId="{F5839279-D67D-464C-AF32-A96EDF04538C}" type="presParOf" srcId="{868D4E4D-EC14-4E66-8A15-DD9CDB855463}" destId="{06E8CA00-6569-4CD5-8152-5CA23CDCC4AA}" srcOrd="0" destOrd="0" presId="urn:microsoft.com/office/officeart/2018/2/layout/IconVerticalSolidList"/>
    <dgm:cxn modelId="{19E6CF17-0AC6-41BA-9174-C7D6A4BB3415}" type="presParOf" srcId="{06E8CA00-6569-4CD5-8152-5CA23CDCC4AA}" destId="{993228EF-152C-4C24-85B0-BBD7C7F7CE15}" srcOrd="0" destOrd="0" presId="urn:microsoft.com/office/officeart/2018/2/layout/IconVerticalSolidList"/>
    <dgm:cxn modelId="{DD269286-C3A9-480B-B253-FF43579AA96D}" type="presParOf" srcId="{06E8CA00-6569-4CD5-8152-5CA23CDCC4AA}" destId="{20B5D931-AD93-46CB-8629-9E2AE4CFE0C1}" srcOrd="1" destOrd="0" presId="urn:microsoft.com/office/officeart/2018/2/layout/IconVerticalSolidList"/>
    <dgm:cxn modelId="{F0B67CE0-E19F-4BB3-BE3D-93BA64503713}" type="presParOf" srcId="{06E8CA00-6569-4CD5-8152-5CA23CDCC4AA}" destId="{0F89BFCA-3566-43F8-9C42-63A17C0CD45D}" srcOrd="2" destOrd="0" presId="urn:microsoft.com/office/officeart/2018/2/layout/IconVerticalSolidList"/>
    <dgm:cxn modelId="{A9DDD01E-8250-4024-A8E6-9E3F06F57BAE}" type="presParOf" srcId="{06E8CA00-6569-4CD5-8152-5CA23CDCC4AA}" destId="{4F2A27D8-29B1-4639-8E8C-C4C207C43C97}" srcOrd="3" destOrd="0" presId="urn:microsoft.com/office/officeart/2018/2/layout/IconVerticalSolidList"/>
    <dgm:cxn modelId="{97ADDA12-44AF-4E4B-BA72-2284130683DB}" type="presParOf" srcId="{06E8CA00-6569-4CD5-8152-5CA23CDCC4AA}" destId="{434B77C8-99E9-479E-8B0D-D136950EE2A5}" srcOrd="4" destOrd="0" presId="urn:microsoft.com/office/officeart/2018/2/layout/IconVerticalSolidList"/>
    <dgm:cxn modelId="{F7F7275E-8A8A-4227-B565-C0E9F05A73E0}" type="presParOf" srcId="{868D4E4D-EC14-4E66-8A15-DD9CDB855463}" destId="{55C272F8-B5F7-4CC4-B729-ADD17471E092}" srcOrd="1" destOrd="0" presId="urn:microsoft.com/office/officeart/2018/2/layout/IconVerticalSolidList"/>
    <dgm:cxn modelId="{68DBE068-A04F-4E39-8428-18DD1B26F5BF}" type="presParOf" srcId="{868D4E4D-EC14-4E66-8A15-DD9CDB855463}" destId="{462C3FD1-BB21-4AD1-91B2-9FF9437EEBAA}" srcOrd="2" destOrd="0" presId="urn:microsoft.com/office/officeart/2018/2/layout/IconVerticalSolidList"/>
    <dgm:cxn modelId="{78045153-70F6-48FD-A6A2-B275454CFE9C}" type="presParOf" srcId="{462C3FD1-BB21-4AD1-91B2-9FF9437EEBAA}" destId="{7FBAC255-E291-4160-8C87-9570195951FC}" srcOrd="0" destOrd="0" presId="urn:microsoft.com/office/officeart/2018/2/layout/IconVerticalSolidList"/>
    <dgm:cxn modelId="{4948C3DC-3AF2-4F81-A8FA-602BBDA2501F}" type="presParOf" srcId="{462C3FD1-BB21-4AD1-91B2-9FF9437EEBAA}" destId="{FD2220CD-9296-4DC2-9022-5486F7AE7819}" srcOrd="1" destOrd="0" presId="urn:microsoft.com/office/officeart/2018/2/layout/IconVerticalSolidList"/>
    <dgm:cxn modelId="{29418D44-9C6E-483F-9CAF-60B1B2CD68A1}" type="presParOf" srcId="{462C3FD1-BB21-4AD1-91B2-9FF9437EEBAA}" destId="{E1D67AEB-B22B-49D5-86D4-D50ED332FE0C}" srcOrd="2" destOrd="0" presId="urn:microsoft.com/office/officeart/2018/2/layout/IconVerticalSolidList"/>
    <dgm:cxn modelId="{290255DE-D68E-4497-B0B8-63D942E9496F}" type="presParOf" srcId="{462C3FD1-BB21-4AD1-91B2-9FF9437EEBAA}" destId="{66AF53CF-B37B-4E86-BB9B-91F498955DBC}" srcOrd="3" destOrd="0" presId="urn:microsoft.com/office/officeart/2018/2/layout/IconVerticalSolidList"/>
    <dgm:cxn modelId="{5D87D6CA-E50A-487A-B50F-59093C69B362}" type="presParOf" srcId="{462C3FD1-BB21-4AD1-91B2-9FF9437EEBAA}" destId="{FAD0417E-DE36-4C31-A3C3-1DFD1B636B13}" srcOrd="4" destOrd="0" presId="urn:microsoft.com/office/officeart/2018/2/layout/IconVerticalSolidList"/>
    <dgm:cxn modelId="{7ADBBEC9-BAFF-47FA-8D83-C5F0CA9E3715}" type="presParOf" srcId="{868D4E4D-EC14-4E66-8A15-DD9CDB855463}" destId="{B96005A6-475F-47B4-846D-70F76FD33162}" srcOrd="3" destOrd="0" presId="urn:microsoft.com/office/officeart/2018/2/layout/IconVerticalSolidList"/>
    <dgm:cxn modelId="{DF2B0886-9887-40FA-AA1B-09A04C30F04E}" type="presParOf" srcId="{868D4E4D-EC14-4E66-8A15-DD9CDB855463}" destId="{93D754A9-C365-437C-9567-C3281DB74728}" srcOrd="4" destOrd="0" presId="urn:microsoft.com/office/officeart/2018/2/layout/IconVerticalSolidList"/>
    <dgm:cxn modelId="{86701FEC-8559-49C0-8CB3-C29490A8F353}" type="presParOf" srcId="{93D754A9-C365-437C-9567-C3281DB74728}" destId="{A42903FA-B873-4758-B47B-97CADD581CC3}" srcOrd="0" destOrd="0" presId="urn:microsoft.com/office/officeart/2018/2/layout/IconVerticalSolidList"/>
    <dgm:cxn modelId="{535CA9AD-C0B9-4EC7-8941-62DC8EA1B9F3}" type="presParOf" srcId="{93D754A9-C365-437C-9567-C3281DB74728}" destId="{8C6B65BF-7F54-4C07-9393-074FD3084B09}" srcOrd="1" destOrd="0" presId="urn:microsoft.com/office/officeart/2018/2/layout/IconVerticalSolidList"/>
    <dgm:cxn modelId="{B97410C6-085D-43D6-B740-3F9FAC31D578}" type="presParOf" srcId="{93D754A9-C365-437C-9567-C3281DB74728}" destId="{3DDA0F4C-F9A0-4DED-8FEA-5C451A73F2EB}" srcOrd="2" destOrd="0" presId="urn:microsoft.com/office/officeart/2018/2/layout/IconVerticalSolidList"/>
    <dgm:cxn modelId="{064F548F-C1A4-414A-B11A-C779BD511B07}" type="presParOf" srcId="{93D754A9-C365-437C-9567-C3281DB74728}" destId="{EE59A6EB-7610-4425-9F14-0C2E2EEFE4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228EF-152C-4C24-85B0-BBD7C7F7CE15}">
      <dsp:nvSpPr>
        <dsp:cNvPr id="0" name=""/>
        <dsp:cNvSpPr/>
      </dsp:nvSpPr>
      <dsp:spPr>
        <a:xfrm>
          <a:off x="-536012" y="8725"/>
          <a:ext cx="6263640" cy="1567781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5D931-AD93-46CB-8629-9E2AE4CFE0C1}">
      <dsp:nvSpPr>
        <dsp:cNvPr id="0" name=""/>
        <dsp:cNvSpPr/>
      </dsp:nvSpPr>
      <dsp:spPr>
        <a:xfrm>
          <a:off x="-61758" y="361476"/>
          <a:ext cx="862280" cy="86228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A27D8-29B1-4639-8E8C-C4C207C43C97}">
      <dsp:nvSpPr>
        <dsp:cNvPr id="0" name=""/>
        <dsp:cNvSpPr/>
      </dsp:nvSpPr>
      <dsp:spPr>
        <a:xfrm>
          <a:off x="1274775" y="8725"/>
          <a:ext cx="2818638" cy="156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24" tIns="165924" rIns="165924" bIns="165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Restricties</a:t>
          </a:r>
          <a:endParaRPr lang="en-US" sz="2500" kern="1200" dirty="0"/>
        </a:p>
      </dsp:txBody>
      <dsp:txXfrm>
        <a:off x="1274775" y="8725"/>
        <a:ext cx="2818638" cy="1567781"/>
      </dsp:txXfrm>
    </dsp:sp>
    <dsp:sp modelId="{434B77C8-99E9-479E-8B0D-D136950EE2A5}">
      <dsp:nvSpPr>
        <dsp:cNvPr id="0" name=""/>
        <dsp:cNvSpPr/>
      </dsp:nvSpPr>
      <dsp:spPr>
        <a:xfrm>
          <a:off x="3259936" y="8725"/>
          <a:ext cx="3297626" cy="156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24" tIns="165924" rIns="165924" bIns="1659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600" kern="1200" dirty="0"/>
            <a:t>- maximaal 20 trajecten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600" kern="1200" dirty="0"/>
            <a:t>- maximaal 180 minuten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600" kern="1200" dirty="0"/>
            <a:t>per traject</a:t>
          </a:r>
          <a:endParaRPr lang="en-US" sz="1600" kern="1200" dirty="0"/>
        </a:p>
      </dsp:txBody>
      <dsp:txXfrm>
        <a:off x="3259936" y="8725"/>
        <a:ext cx="3297626" cy="1567781"/>
      </dsp:txXfrm>
    </dsp:sp>
    <dsp:sp modelId="{7FBAC255-E291-4160-8C87-9570195951FC}">
      <dsp:nvSpPr>
        <dsp:cNvPr id="0" name=""/>
        <dsp:cNvSpPr/>
      </dsp:nvSpPr>
      <dsp:spPr>
        <a:xfrm>
          <a:off x="-536012" y="1968453"/>
          <a:ext cx="6263640" cy="1567781"/>
        </a:xfrm>
        <a:prstGeom prst="roundRect">
          <a:avLst>
            <a:gd name="adj" fmla="val 10000"/>
          </a:avLst>
        </a:prstGeom>
        <a:solidFill>
          <a:srgbClr val="0000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220CD-9296-4DC2-9022-5486F7AE7819}">
      <dsp:nvSpPr>
        <dsp:cNvPr id="0" name=""/>
        <dsp:cNvSpPr/>
      </dsp:nvSpPr>
      <dsp:spPr>
        <a:xfrm>
          <a:off x="-61758" y="2321203"/>
          <a:ext cx="862280" cy="86228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53CF-B37B-4E86-BB9B-91F498955DBC}">
      <dsp:nvSpPr>
        <dsp:cNvPr id="0" name=""/>
        <dsp:cNvSpPr/>
      </dsp:nvSpPr>
      <dsp:spPr>
        <a:xfrm>
          <a:off x="1274775" y="1968453"/>
          <a:ext cx="2818638" cy="156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24" tIns="165924" rIns="165924" bIns="165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Aannames</a:t>
          </a:r>
          <a:endParaRPr lang="en-US" sz="2500" kern="1200" dirty="0"/>
        </a:p>
      </dsp:txBody>
      <dsp:txXfrm>
        <a:off x="1274775" y="1968453"/>
        <a:ext cx="2818638" cy="1567781"/>
      </dsp:txXfrm>
    </dsp:sp>
    <dsp:sp modelId="{FAD0417E-DE36-4C31-A3C3-1DFD1B636B13}">
      <dsp:nvSpPr>
        <dsp:cNvPr id="0" name=""/>
        <dsp:cNvSpPr/>
      </dsp:nvSpPr>
      <dsp:spPr>
        <a:xfrm>
          <a:off x="3017846" y="1968453"/>
          <a:ext cx="3781805" cy="156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24" tIns="165924" rIns="165924" bIns="1659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- meeste connecties van alle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stations </a:t>
          </a:r>
          <a:r>
            <a:rPr lang="nl-NL" sz="1600" kern="1200" dirty="0">
              <a:sym typeface="Wingdings" panose="05000000000000000000" pitchFamily="2" charset="2"/>
            </a:rPr>
            <a:t></a:t>
          </a:r>
          <a:r>
            <a:rPr lang="nl-NL" sz="1600" kern="1200" dirty="0"/>
            <a:t> 9 connecties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- kortste tijd van alle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connecties </a:t>
          </a:r>
          <a:r>
            <a:rPr lang="nl-NL" sz="1600" kern="1200" dirty="0">
              <a:sym typeface="Wingdings" panose="05000000000000000000" pitchFamily="2" charset="2"/>
            </a:rPr>
            <a:t></a:t>
          </a:r>
          <a:r>
            <a:rPr lang="nl-NL" sz="1600" kern="1200" dirty="0"/>
            <a:t> 5 minuten</a:t>
          </a:r>
          <a:endParaRPr lang="en-US" sz="1600" kern="1200" dirty="0"/>
        </a:p>
      </dsp:txBody>
      <dsp:txXfrm>
        <a:off x="3017846" y="1968453"/>
        <a:ext cx="3781805" cy="1567781"/>
      </dsp:txXfrm>
    </dsp:sp>
    <dsp:sp modelId="{A42903FA-B873-4758-B47B-97CADD581CC3}">
      <dsp:nvSpPr>
        <dsp:cNvPr id="0" name=""/>
        <dsp:cNvSpPr/>
      </dsp:nvSpPr>
      <dsp:spPr>
        <a:xfrm>
          <a:off x="-536012" y="3928180"/>
          <a:ext cx="6263640" cy="15677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B65BF-7F54-4C07-9393-074FD3084B09}">
      <dsp:nvSpPr>
        <dsp:cNvPr id="0" name=""/>
        <dsp:cNvSpPr/>
      </dsp:nvSpPr>
      <dsp:spPr>
        <a:xfrm>
          <a:off x="-61758" y="4280931"/>
          <a:ext cx="862280" cy="86228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9A6EB-7610-4425-9F14-0C2E2EEFE4D5}">
      <dsp:nvSpPr>
        <dsp:cNvPr id="0" name=""/>
        <dsp:cNvSpPr/>
      </dsp:nvSpPr>
      <dsp:spPr>
        <a:xfrm>
          <a:off x="1274775" y="3928180"/>
          <a:ext cx="4449309" cy="1567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24" tIns="165924" rIns="165924" bIns="16592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61 stations</a:t>
          </a:r>
          <a:endParaRPr lang="en-US" sz="2500" kern="1200"/>
        </a:p>
      </dsp:txBody>
      <dsp:txXfrm>
        <a:off x="1274775" y="3928180"/>
        <a:ext cx="4449309" cy="156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4477F-DDE8-4876-9BF7-05F2865C5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59F3F3-F4F1-40E8-98DC-04F06AB2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0BA39D-3F67-4476-AB67-F519E53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8DF169-D935-4F45-BC01-D08803DC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F03A00-3237-4310-9E24-DF41481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6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16EAD-5A57-4396-A5FC-0A7614EC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7853FA6-6785-41C5-B10D-0F120EAF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D49213-4539-44A6-9737-30A3750D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3B09EC-075D-4BB7-8924-C4544B8A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54836A-9019-4EA0-B32B-80785E7E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44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C7874EC-0E18-41EC-91FC-667558E07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B4331B-58F4-49FE-8C7B-7B6C56D37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A24AF-ED92-4DBC-ABCD-95D1D273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D3EC0-3769-4D6C-BB1A-E8DF7431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325D5D-284F-4BBE-A545-BED15E38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79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1A8A1-05DD-47C7-B0CB-2257F4F3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9B7644-1BF7-452A-8280-918A7C25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1C6F47-5C55-4A92-9C02-365D8A8B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209415-9B5E-43DC-A898-20A1B53F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2251EF-0552-4165-A134-CD68C34B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07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169E8-DAF9-4BA3-8EDB-1ED18D47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01CC74-D2BC-4F6F-BE1D-E179C8620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61E122-681E-4D1A-8EF3-123844D2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2ACDB-3C5D-4DDC-A846-81E65BE4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8DCF83-97C2-496E-91EF-616C87F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52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71BE6-1A8C-4934-8E72-C17F34E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FBAB80-DC25-448D-ABA7-011955EC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7E688F-BEC1-45CF-B923-6070D9D93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6990F5-61D1-4771-8AAF-A0CF2F9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1D9C653-2DEA-49A2-BF47-A131DD02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F7094D-7AAA-4821-8E38-8E99925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934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67033-5ED6-45F9-8A15-4301CB0A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CF30333-9EC2-4C09-BCC7-2B786D57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B927A13-6636-4E38-8B0F-0CC8E5FDD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AE8980-D95C-456E-B9B7-3EFD0477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0CF88BF-593E-4BA2-9D65-570C46D18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53640EB-B059-4145-A955-FB007D11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ABD1B65-81A0-4EDF-8FDB-604ACFA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8091809-9C74-4849-88CE-01E32792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90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56069-D70C-43CC-91A7-9BB09D48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BD773-AA6D-4808-B2AE-3EEBD0E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46461B-969C-4191-9995-5BB08A8B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D3A3F3-5BE0-4298-A536-057F18F3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88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AA8E8B-E9AB-4670-AEFF-18C847A9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56BF41-4B2E-4465-927E-F2D5702D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ACCC77-AB07-404C-BE8F-868618E8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97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1F45E-9D51-418F-A9A2-FE90A0A8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6AFD6B-1588-4CA3-810B-8F8ED01D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AE8106-4220-49A5-9624-75F450024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4EAA1A3-B8CE-44BB-8D63-9D1AA504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B19DA11-3225-4DDB-9931-94CB2F79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3635B9-878E-4BB5-99E1-2F6DAEFA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31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06CE47-D102-417F-9ECD-FC5572B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586D8F-E060-454D-A5F1-B7C04AD74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7A38A9-1739-4A86-B241-9384909C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B764CE-7227-40AB-8D07-201548FB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C10F08-E48E-45E9-94BA-864082DE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458480-E92A-4DC7-A483-03CB290D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139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4287D4-4357-4EC5-995D-0E9E5F9F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155612-CD98-4CBD-A020-AF84A849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29C43-56A8-40DD-B5A2-D85A3978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C8B4-9EE8-44BC-B532-9CA205E41764}" type="datetimeFigureOut">
              <a:rPr lang="nl-NL" smtClean="0"/>
              <a:t>30-1-2020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AACD2E-020E-424A-A34A-83659ADC8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B2F338-5574-478E-A1DC-E207FF52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BDE9-4AB4-4C12-80D3-AC265FD926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82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A006AD-9657-477C-9335-FA52DFE6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374" y="4152900"/>
            <a:ext cx="3406876" cy="233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739588" y="2234118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b="1" dirty="0">
                <a:solidFill>
                  <a:srgbClr val="000066"/>
                </a:solidFill>
              </a:rPr>
              <a:t>Team </a:t>
            </a:r>
            <a:r>
              <a:rPr lang="nl-NL" sz="4000" b="1" dirty="0" err="1">
                <a:solidFill>
                  <a:srgbClr val="000066"/>
                </a:solidFill>
              </a:rPr>
              <a:t>BetaRail</a:t>
            </a:r>
            <a:endParaRPr lang="nl-NL" sz="4000" b="1" dirty="0">
              <a:solidFill>
                <a:srgbClr val="000066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E0500A-9022-463B-9698-67E05CE6E620}"/>
              </a:ext>
            </a:extLst>
          </p:cNvPr>
          <p:cNvSpPr txBox="1"/>
          <p:nvPr/>
        </p:nvSpPr>
        <p:spPr>
          <a:xfrm>
            <a:off x="739588" y="372070"/>
            <a:ext cx="570267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500" b="1" dirty="0" err="1">
                <a:solidFill>
                  <a:srgbClr val="000066"/>
                </a:solidFill>
              </a:rPr>
              <a:t>RailNL</a:t>
            </a:r>
            <a:endParaRPr lang="nl-NL" sz="54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43402" y="3279913"/>
            <a:ext cx="3612482" cy="707886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Outer</a:t>
            </a: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3BFA7C0-7BE8-46BD-850B-BB27F577A85A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0853CE-3433-4EE2-827A-89910762077F}"/>
              </a:ext>
            </a:extLst>
          </p:cNvPr>
          <p:cNvSpPr txBox="1"/>
          <p:nvPr/>
        </p:nvSpPr>
        <p:spPr>
          <a:xfrm>
            <a:off x="2888072" y="143302"/>
            <a:ext cx="7127056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Oplossing genereren (3/5)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8C847AD-16F1-4CFE-824D-BA49AA805C06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 descr="Afbeelding met klein, paars, bal, klok&#10;&#10;Automatisch gegenereerde beschrijving">
            <a:extLst>
              <a:ext uri="{FF2B5EF4-FFF2-40B4-BE49-F238E27FC236}">
                <a16:creationId xmlns:a16="http://schemas.microsoft.com/office/drawing/2014/main" id="{F1B77314-A01B-4D7E-81BF-A8AFC3580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0" y="1961541"/>
            <a:ext cx="4784218" cy="40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5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242734" y="1881257"/>
            <a:ext cx="3612482" cy="707886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Overlay</a:t>
            </a:r>
            <a:endParaRPr kumimoji="0" lang="nl-NL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3BFA7C0-7BE8-46BD-850B-BB27F577A85A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0853CE-3433-4EE2-827A-89910762077F}"/>
              </a:ext>
            </a:extLst>
          </p:cNvPr>
          <p:cNvSpPr txBox="1"/>
          <p:nvPr/>
        </p:nvSpPr>
        <p:spPr>
          <a:xfrm>
            <a:off x="2888072" y="143302"/>
            <a:ext cx="7127056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Oplossing genereren (4/5)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8C847AD-16F1-4CFE-824D-BA49AA805C06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Afbeelding met klok&#10;&#10;Automatisch gegenereerde beschrijving">
            <a:extLst>
              <a:ext uri="{FF2B5EF4-FFF2-40B4-BE49-F238E27FC236}">
                <a16:creationId xmlns:a16="http://schemas.microsoft.com/office/drawing/2014/main" id="{FADD54AB-BDED-40E3-8142-FEA6B347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0" y="1961540"/>
            <a:ext cx="4784218" cy="4052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B2CFFB29-3758-4BC4-8173-2BE58C3E9A2A}"/>
                  </a:ext>
                </a:extLst>
              </p:cNvPr>
              <p:cNvSpPr txBox="1"/>
              <p:nvPr/>
            </p:nvSpPr>
            <p:spPr>
              <a:xfrm>
                <a:off x="242735" y="2902288"/>
                <a:ext cx="3612482" cy="2289643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Verbindingen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worden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mogelijk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meerdere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keren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bereden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𝑟𝑎𝑛𝑑𝑜𝑚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𝑟𝑎𝑛𝑑𝑜𝑚</m:t>
                    </m:r>
                    <m:d>
                      <m:d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e>
                    </m:d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   </m:t>
                    </m:r>
                    <m:d>
                      <m:d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𝑐𝑜𝑛𝑠𝑡𝑎𝑛𝑡𝑒</m:t>
                            </m:r>
                          </m:num>
                          <m:den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𝑎𝑎𝑛𝑡𝑎𝑙</m:t>
                            </m:r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𝑐𝑜𝑛𝑛𝑒𝑐𝑡𝑖𝑒𝑠</m:t>
                            </m:r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B2CFFB29-3758-4BC4-8173-2BE58C3E9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5" y="2902288"/>
                <a:ext cx="3612482" cy="2289643"/>
              </a:xfrm>
              <a:prstGeom prst="rect">
                <a:avLst/>
              </a:prstGeom>
              <a:blipFill>
                <a:blip r:embed="rId3"/>
                <a:stretch>
                  <a:fillRect l="-2703" t="-505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2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43402" y="3279913"/>
            <a:ext cx="3612482" cy="707886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Lookahead</a:t>
            </a:r>
            <a:endParaRPr kumimoji="0" lang="nl-NL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3BFA7C0-7BE8-46BD-850B-BB27F577A85A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0853CE-3433-4EE2-827A-89910762077F}"/>
              </a:ext>
            </a:extLst>
          </p:cNvPr>
          <p:cNvSpPr txBox="1"/>
          <p:nvPr/>
        </p:nvSpPr>
        <p:spPr>
          <a:xfrm>
            <a:off x="2888072" y="143302"/>
            <a:ext cx="7127056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Oplossing genereren (5/5)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8C847AD-16F1-4CFE-824D-BA49AA805C06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12" descr="Afbeelding met gemaakt, gebouw, bal, zitten&#10;&#10;Automatisch gegenereerde beschrijving">
            <a:extLst>
              <a:ext uri="{FF2B5EF4-FFF2-40B4-BE49-F238E27FC236}">
                <a16:creationId xmlns:a16="http://schemas.microsoft.com/office/drawing/2014/main" id="{2A756193-C86A-4B00-A50D-70569FF97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0" y="1961540"/>
            <a:ext cx="4784218" cy="40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61EF599E-9A15-44DD-A868-3AFB5C58E710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 descr="Afbeelding met kaart&#10;&#10;Automatisch gegenereerde beschrijving">
            <a:extLst>
              <a:ext uri="{FF2B5EF4-FFF2-40B4-BE49-F238E27FC236}">
                <a16:creationId xmlns:a16="http://schemas.microsoft.com/office/drawing/2014/main" id="{92C2CD8A-EFEC-4AFD-BD08-2719CF52A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81" y="1763660"/>
            <a:ext cx="4424646" cy="3747935"/>
          </a:xfrm>
          <a:prstGeom prst="rect">
            <a:avLst/>
          </a:prstGeom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1A19B18-8681-424D-A924-074D43638C9A}"/>
              </a:ext>
            </a:extLst>
          </p:cNvPr>
          <p:cNvSpPr txBox="1"/>
          <p:nvPr/>
        </p:nvSpPr>
        <p:spPr>
          <a:xfrm>
            <a:off x="-77443" y="1449570"/>
            <a:ext cx="4286587" cy="22896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Trajecten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samenvoegen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verwijderen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m.b.v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depth first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Herhalen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verbetering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mogelijk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(Hill climber)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F3DEC46C-78A0-43D0-B9D6-272935CFD3D5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…</a:t>
                </a:r>
              </a:p>
            </p:txBody>
          </p:sp>
        </mc:Choice>
        <mc:Fallback xmlns="">
          <p:sp>
            <p:nvSpPr>
              <p:cNvPr id="16" name="Tekstvak 15">
                <a:extLst>
                  <a:ext uri="{FF2B5EF4-FFF2-40B4-BE49-F238E27FC236}">
                    <a16:creationId xmlns:a16="http://schemas.microsoft.com/office/drawing/2014/main" id="{F3DEC46C-78A0-43D0-B9D6-272935CFD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4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0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81A19B18-8681-424D-A924-074D43638C9A}"/>
                  </a:ext>
                </a:extLst>
              </p:cNvPr>
              <p:cNvSpPr txBox="1"/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Mogelijkheden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zoeken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Depth first </a:t>
                </a:r>
                <a:r>
                  <a:rPr kumimoji="0" lang="en-US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algoritme</a:t>
                </a: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𝑑𝑒𝑝𝑡h</m:t>
                    </m:r>
                    <m:r>
                      <a:rPr kumimoji="0" lang="nl-NL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Tekstvak 13">
                <a:extLst>
                  <a:ext uri="{FF2B5EF4-FFF2-40B4-BE49-F238E27FC236}">
                    <a16:creationId xmlns:a16="http://schemas.microsoft.com/office/drawing/2014/main" id="{81A19B18-8681-424D-A924-074D43638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  <a:blipFill>
                <a:blip r:embed="rId2"/>
                <a:stretch>
                  <a:fillRect l="-148" t="-40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[animate output image]">
            <a:extLst>
              <a:ext uri="{FF2B5EF4-FFF2-40B4-BE49-F238E27FC236}">
                <a16:creationId xmlns:a16="http://schemas.microsoft.com/office/drawing/2014/main" id="{F084F3B7-9DD4-49E0-9622-9854CA32E2A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799" y="1760190"/>
            <a:ext cx="4445000" cy="376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A8290097-12AF-430B-B7EC-047A32295914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…</a:t>
                </a:r>
              </a:p>
            </p:txBody>
          </p:sp>
        </mc:Choice>
        <mc:Fallback xmlns="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5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2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>
            <a:extLst>
              <a:ext uri="{FF2B5EF4-FFF2-40B4-BE49-F238E27FC236}">
                <a16:creationId xmlns:a16="http://schemas.microsoft.com/office/drawing/2014/main" id="{A8290097-12AF-430B-B7EC-047A32295914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…</a:t>
                </a:r>
              </a:p>
            </p:txBody>
          </p:sp>
        </mc:Choice>
        <mc:Fallback xmlns="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3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18A5593A-EA7D-4505-86DB-A2E3B7926600}"/>
                  </a:ext>
                </a:extLst>
              </p:cNvPr>
              <p:cNvSpPr txBox="1"/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Traject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samenvoegen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𝑔𝑟𝑜𝑒𝑛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&lt;100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75&lt;100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kstvak 16">
                <a:extLst>
                  <a:ext uri="{FF2B5EF4-FFF2-40B4-BE49-F238E27FC236}">
                    <a16:creationId xmlns:a16="http://schemas.microsoft.com/office/drawing/2014/main" id="{18A5593A-EA7D-4505-86DB-A2E3B7926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  <a:blipFill>
                <a:blip r:embed="rId4"/>
                <a:stretch>
                  <a:fillRect l="-148" t="-40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 descr="Afbeelding met klok&#10;&#10;Automatisch gegenereerde beschrijving">
            <a:extLst>
              <a:ext uri="{FF2B5EF4-FFF2-40B4-BE49-F238E27FC236}">
                <a16:creationId xmlns:a16="http://schemas.microsoft.com/office/drawing/2014/main" id="{2CE59193-44F4-48D3-9E15-23BA1D9C5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29" y="1768119"/>
            <a:ext cx="4469321" cy="37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5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>
            <a:extLst>
              <a:ext uri="{FF2B5EF4-FFF2-40B4-BE49-F238E27FC236}">
                <a16:creationId xmlns:a16="http://schemas.microsoft.com/office/drawing/2014/main" id="{A8290097-12AF-430B-B7EC-047A32295914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=9100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3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Afbeelding 15" descr="Afbeelding met kaart&#10;&#10;Automatisch gegenereerde beschrijving">
            <a:extLst>
              <a:ext uri="{FF2B5EF4-FFF2-40B4-BE49-F238E27FC236}">
                <a16:creationId xmlns:a16="http://schemas.microsoft.com/office/drawing/2014/main" id="{DDB4C5E7-AECC-4D2F-9B2E-E998B9142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81" y="1763659"/>
            <a:ext cx="4424646" cy="3792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F013A267-CF3B-42A4-B3E1-E777AE9CA3DC}"/>
                  </a:ext>
                </a:extLst>
              </p:cNvPr>
              <p:cNvSpPr txBox="1"/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Traject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samenvoegen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𝑔𝑟𝑜𝑒𝑛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&lt;100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75&lt;100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kstvak 20">
                <a:extLst>
                  <a:ext uri="{FF2B5EF4-FFF2-40B4-BE49-F238E27FC236}">
                    <a16:creationId xmlns:a16="http://schemas.microsoft.com/office/drawing/2014/main" id="{F013A267-CF3B-42A4-B3E1-E777AE9CA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  <a:blipFill>
                <a:blip r:embed="rId5"/>
                <a:stretch>
                  <a:fillRect l="-148" t="-40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23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>
            <a:extLst>
              <a:ext uri="{FF2B5EF4-FFF2-40B4-BE49-F238E27FC236}">
                <a16:creationId xmlns:a16="http://schemas.microsoft.com/office/drawing/2014/main" id="{A8290097-12AF-430B-B7EC-047A32295914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…</a:t>
                </a:r>
              </a:p>
            </p:txBody>
          </p:sp>
        </mc:Choice>
        <mc:Fallback xmlns="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3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 descr="Afbeelding met klok&#10;&#10;Automatisch gegenereerde beschrijving">
            <a:extLst>
              <a:ext uri="{FF2B5EF4-FFF2-40B4-BE49-F238E27FC236}">
                <a16:creationId xmlns:a16="http://schemas.microsoft.com/office/drawing/2014/main" id="{2CE59193-44F4-48D3-9E15-23BA1D9C5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29" y="1768119"/>
            <a:ext cx="4469321" cy="3785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5D872669-429A-4F33-997E-E394CAB3F6E7}"/>
                  </a:ext>
                </a:extLst>
              </p:cNvPr>
              <p:cNvSpPr txBox="1"/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Traject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verwijderen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𝑔𝑟𝑜𝑒𝑛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𝑏𝑙𝑎𝑢𝑤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f>
                      <m:f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10000∗</m:t>
                        </m:r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</m:t>
                        </m:r>
                        <m:d>
                          <m:dPr>
                            <m:ctrlP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𝑏𝑙𝑎𝑢𝑤</m:t>
                            </m:r>
                          </m:e>
                        </m:d>
                      </m:num>
                      <m:den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17</m:t>
                        </m:r>
                      </m:den>
                    </m:f>
                  </m:oMath>
                </a14:m>
                <a:endParaRPr kumimoji="0" lang="nl-NL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75+25≥588,2…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5D872669-429A-4F33-997E-E394CAB3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  <a:blipFill>
                <a:blip r:embed="rId5"/>
                <a:stretch>
                  <a:fillRect l="-148" t="-40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12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15C349B5-3637-4A5A-BC19-A8C9A4639231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31612899-5EAA-425D-94A4-9CB4E251F1EB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/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∗10000 −(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∗100+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𝑀𝑖𝑛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kstvak 14">
                <a:extLst>
                  <a:ext uri="{FF2B5EF4-FFF2-40B4-BE49-F238E27FC236}">
                    <a16:creationId xmlns:a16="http://schemas.microsoft.com/office/drawing/2014/main" id="{3009119A-DE31-43F6-9FB9-D7B446710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00" y="6001640"/>
                <a:ext cx="54640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vak 10">
            <a:extLst>
              <a:ext uri="{FF2B5EF4-FFF2-40B4-BE49-F238E27FC236}">
                <a16:creationId xmlns:a16="http://schemas.microsoft.com/office/drawing/2014/main" id="{A8290097-12AF-430B-B7EC-047A32295914}"/>
              </a:ext>
            </a:extLst>
          </p:cNvPr>
          <p:cNvSpPr txBox="1"/>
          <p:nvPr/>
        </p:nvSpPr>
        <p:spPr>
          <a:xfrm>
            <a:off x="3185344" y="161209"/>
            <a:ext cx="5920874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Optimize</a:t>
            </a: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algoritme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/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Voorbeeld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Iedere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verbinding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is 25 min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Voor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=9075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Na optimize:	</a:t>
                </a: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=8611,7…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kstvak 12">
                <a:extLst>
                  <a:ext uri="{FF2B5EF4-FFF2-40B4-BE49-F238E27FC236}">
                    <a16:creationId xmlns:a16="http://schemas.microsoft.com/office/drawing/2014/main" id="{7C16F415-ABCC-4EB4-897F-A1A75603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82" y="4002281"/>
                <a:ext cx="3938722" cy="2430245"/>
              </a:xfrm>
              <a:prstGeom prst="rect">
                <a:avLst/>
              </a:prstGeom>
              <a:blipFill>
                <a:blip r:embed="rId3"/>
                <a:stretch>
                  <a:fillRect l="-2786" t="-527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Afbeelding 16" descr="Afbeelding met kaart&#10;&#10;Automatisch gegenereerde beschrijving">
            <a:extLst>
              <a:ext uri="{FF2B5EF4-FFF2-40B4-BE49-F238E27FC236}">
                <a16:creationId xmlns:a16="http://schemas.microsoft.com/office/drawing/2014/main" id="{718F990E-A714-4D01-ACB9-DC190D45E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780" y="1763658"/>
            <a:ext cx="4424645" cy="3747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64F3461D-6063-41D2-B14C-2DDAE1DFBC1F}"/>
                  </a:ext>
                </a:extLst>
              </p:cNvPr>
              <p:cNvSpPr txBox="1"/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Traject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verwijderen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𝑔𝑟𝑜𝑒𝑛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 </m:t>
                    </m:r>
                    <m:sSub>
                      <m:sSub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e>
                      <m:sub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𝑏𝑙𝑎𝑢𝑤</m:t>
                        </m:r>
                      </m:sub>
                    </m:sSub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</m:t>
                    </m:r>
                    <m:f>
                      <m:fPr>
                        <m:ctrlP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10000∗</m:t>
                        </m:r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</m:t>
                        </m:r>
                        <m:d>
                          <m:dPr>
                            <m:ctrlP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nl-NL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𝑏𝑙𝑎𝑢𝑤</m:t>
                            </m:r>
                          </m:e>
                        </m:d>
                      </m:num>
                      <m:den>
                        <m:r>
                          <a:rPr kumimoji="0" lang="nl-NL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17</m:t>
                        </m:r>
                      </m:den>
                    </m:f>
                  </m:oMath>
                </a14:m>
                <a:endParaRPr kumimoji="0" lang="nl-NL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571500" marR="0" lvl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nl-NL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75+25≥588,2…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kstvak 19">
                <a:extLst>
                  <a:ext uri="{FF2B5EF4-FFF2-40B4-BE49-F238E27FC236}">
                    <a16:creationId xmlns:a16="http://schemas.microsoft.com/office/drawing/2014/main" id="{64F3461D-6063-41D2-B14C-2DDAE1DF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2251"/>
                <a:ext cx="4106305" cy="2394629"/>
              </a:xfrm>
              <a:prstGeom prst="rect">
                <a:avLst/>
              </a:prstGeom>
              <a:blipFill>
                <a:blip r:embed="rId5"/>
                <a:stretch>
                  <a:fillRect l="-148" t="-40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4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139648"/>
            <a:ext cx="4299285" cy="1323439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Resultaten en vergelijking</a:t>
            </a: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5" y="508980"/>
            <a:ext cx="7764378" cy="594158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475747" y="139648"/>
            <a:ext cx="3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10.000 runs</a:t>
            </a:r>
            <a:endParaRPr lang="en-US" dirty="0"/>
          </a:p>
        </p:txBody>
      </p:sp>
      <p:sp>
        <p:nvSpPr>
          <p:cNvPr id="2" name="Tekstvak 1"/>
          <p:cNvSpPr txBox="1"/>
          <p:nvPr/>
        </p:nvSpPr>
        <p:spPr>
          <a:xfrm>
            <a:off x="669701" y="1815921"/>
            <a:ext cx="2678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Beste heuristiek</a:t>
            </a: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Overlay</a:t>
            </a:r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Optimization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698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fbeelding met object, klok, wit&#10;&#10;Automatisch gegenereerde beschrijving">
            <a:extLst>
              <a:ext uri="{FF2B5EF4-FFF2-40B4-BE49-F238E27FC236}">
                <a16:creationId xmlns:a16="http://schemas.microsoft.com/office/drawing/2014/main" id="{99372BA8-ED9B-4580-B4DE-FC59DAE2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9791" y="643467"/>
            <a:ext cx="2543217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Afbeeldingsresultaat voor treinen tekening">
            <a:extLst>
              <a:ext uri="{FF2B5EF4-FFF2-40B4-BE49-F238E27FC236}">
                <a16:creationId xmlns:a16="http://schemas.microsoft.com/office/drawing/2014/main" id="{3E54E611-1570-42B3-9DC5-26EA5EF5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874" y="643467"/>
            <a:ext cx="4561824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Afbeelding met tekening, tafel&#10;&#10;Automatisch gegenereerde beschrijving">
            <a:extLst>
              <a:ext uri="{FF2B5EF4-FFF2-40B4-BE49-F238E27FC236}">
                <a16:creationId xmlns:a16="http://schemas.microsoft.com/office/drawing/2014/main" id="{7345D191-E0BF-43C3-AFAE-AF6FC3D1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8468" y="3671316"/>
            <a:ext cx="2545862" cy="254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6139A41-3C2A-4A01-8D4C-8654CFA84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6590" y="3671316"/>
            <a:ext cx="2036391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5" y="508980"/>
            <a:ext cx="7764377" cy="594158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475747" y="139648"/>
            <a:ext cx="3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10.000 runs</a:t>
            </a:r>
            <a:endParaRPr lang="en-US" dirty="0"/>
          </a:p>
        </p:txBody>
      </p:sp>
      <p:sp>
        <p:nvSpPr>
          <p:cNvPr id="9" name="Tekstvak 8"/>
          <p:cNvSpPr txBox="1"/>
          <p:nvPr/>
        </p:nvSpPr>
        <p:spPr>
          <a:xfrm>
            <a:off x="669701" y="1815921"/>
            <a:ext cx="2678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>
                <a:solidFill>
                  <a:srgbClr val="000066"/>
                </a:solidFill>
                <a:latin typeface="+mj-lt"/>
              </a:rPr>
              <a:t>Beste heuristiek</a:t>
            </a: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Overlay</a:t>
            </a:r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Optimization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139648"/>
            <a:ext cx="4299285" cy="1323439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Resultaten en vergelijking</a:t>
            </a:r>
          </a:p>
        </p:txBody>
      </p:sp>
    </p:spTree>
    <p:extLst>
      <p:ext uri="{BB962C8B-B14F-4D97-AF65-F5344CB8AC3E}">
        <p14:creationId xmlns:p14="http://schemas.microsoft.com/office/powerpoint/2010/main" val="417314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2811762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Heuristiek: in welke stad beginnen?</a:t>
            </a:r>
          </a:p>
        </p:txBody>
      </p:sp>
      <p:sp>
        <p:nvSpPr>
          <p:cNvPr id="8" name="Rechthoek 7"/>
          <p:cNvSpPr/>
          <p:nvPr/>
        </p:nvSpPr>
        <p:spPr>
          <a:xfrm>
            <a:off x="4267201" y="5360837"/>
            <a:ext cx="7924799" cy="1497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b="2764"/>
          <a:stretch/>
        </p:blipFill>
        <p:spPr>
          <a:xfrm>
            <a:off x="4267201" y="0"/>
            <a:ext cx="7924799" cy="5632364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4764505" y="5799184"/>
            <a:ext cx="720290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66"/>
                </a:solidFill>
                <a:latin typeface="+mj-lt"/>
              </a:rPr>
              <a:t>Beginnen in de stad met de minste connecties </a:t>
            </a:r>
            <a:r>
              <a:rPr lang="nl-NL" sz="2400" dirty="0">
                <a:solidFill>
                  <a:srgbClr val="000066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betere oplossing in minder runs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738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5" y="508980"/>
            <a:ext cx="7764377" cy="594158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475747" y="139648"/>
            <a:ext cx="3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10.000 runs</a:t>
            </a:r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139648"/>
            <a:ext cx="4299285" cy="1323439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Resultaten en vergelijking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69701" y="1815921"/>
            <a:ext cx="2678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Beste heuristiek</a:t>
            </a: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rgbClr val="000066"/>
                </a:solidFill>
                <a:latin typeface="+mj-lt"/>
              </a:rPr>
              <a:t>Overlay</a:t>
            </a:r>
            <a:endParaRPr lang="nl-NL" sz="2400" b="1" dirty="0">
              <a:solidFill>
                <a:srgbClr val="000066"/>
              </a:solidFill>
              <a:latin typeface="+mj-lt"/>
            </a:endParaRP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Optimization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27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2811762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‘</a:t>
            </a:r>
            <a:r>
              <a:rPr lang="nl-NL" sz="4000" b="1" dirty="0" err="1">
                <a:solidFill>
                  <a:srgbClr val="000066"/>
                </a:solidFill>
                <a:latin typeface="+mj-lt"/>
              </a:rPr>
              <a:t>Overlay</a:t>
            </a:r>
            <a:r>
              <a:rPr lang="nl-NL" sz="4000" b="1" dirty="0">
                <a:solidFill>
                  <a:srgbClr val="000066"/>
                </a:solidFill>
                <a:latin typeface="+mj-lt"/>
              </a:rPr>
              <a:t>’ methode</a:t>
            </a:r>
          </a:p>
        </p:txBody>
      </p:sp>
      <p:sp>
        <p:nvSpPr>
          <p:cNvPr id="8" name="Rechthoek 7"/>
          <p:cNvSpPr/>
          <p:nvPr/>
        </p:nvSpPr>
        <p:spPr>
          <a:xfrm>
            <a:off x="4267201" y="-818147"/>
            <a:ext cx="7924799" cy="7676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4628147" y="4964158"/>
            <a:ext cx="7202906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66"/>
                </a:solidFill>
                <a:latin typeface="+mj-lt"/>
              </a:rPr>
              <a:t>Verbindingen mogen vaker bereden worden aan de hand van kansberekening</a:t>
            </a: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r>
              <a:rPr lang="nl-NL" sz="2400" dirty="0">
                <a:solidFill>
                  <a:srgbClr val="000066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beter om iedere verbinding maar één keer te berijden</a:t>
            </a:r>
            <a:endParaRPr lang="en-US" sz="240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431" y="114436"/>
            <a:ext cx="6224338" cy="484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5" y="508980"/>
            <a:ext cx="7764377" cy="5941582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4475747" y="139648"/>
            <a:ext cx="309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10.000 runs</a:t>
            </a:r>
            <a:endParaRPr lang="en-US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139648"/>
            <a:ext cx="4299285" cy="1323439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Resultaten en vergelijking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669701" y="1815921"/>
            <a:ext cx="2678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Beste heuristiek</a:t>
            </a: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>
                <a:solidFill>
                  <a:srgbClr val="000066"/>
                </a:solidFill>
                <a:latin typeface="+mj-lt"/>
              </a:rPr>
              <a:t>Overlay</a:t>
            </a:r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b="1" dirty="0" err="1">
                <a:solidFill>
                  <a:srgbClr val="000066"/>
                </a:solidFill>
                <a:latin typeface="+mj-lt"/>
              </a:rPr>
              <a:t>Optimization</a:t>
            </a:r>
            <a:r>
              <a:rPr lang="nl-NL" sz="2400" dirty="0">
                <a:solidFill>
                  <a:srgbClr val="000066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024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2574" r="9548" b="2222"/>
          <a:stretch/>
        </p:blipFill>
        <p:spPr>
          <a:xfrm>
            <a:off x="-148775" y="0"/>
            <a:ext cx="12340775" cy="6858000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4748463" y="978568"/>
            <a:ext cx="1748590" cy="14437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567363" y="15090"/>
            <a:ext cx="5592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Zonder </a:t>
            </a:r>
            <a:r>
              <a:rPr lang="nl-NL" sz="4000" b="1" dirty="0" err="1">
                <a:solidFill>
                  <a:srgbClr val="000066"/>
                </a:solidFill>
                <a:latin typeface="+mj-lt"/>
              </a:rPr>
              <a:t>optimize</a:t>
            </a:r>
            <a:r>
              <a:rPr lang="nl-NL" sz="4000" b="1" dirty="0">
                <a:solidFill>
                  <a:srgbClr val="000066"/>
                </a:solidFill>
                <a:latin typeface="+mj-lt"/>
              </a:rPr>
              <a:t> algoritme</a:t>
            </a:r>
          </a:p>
        </p:txBody>
      </p:sp>
    </p:spTree>
    <p:extLst>
      <p:ext uri="{BB962C8B-B14F-4D97-AF65-F5344CB8AC3E}">
        <p14:creationId xmlns:p14="http://schemas.microsoft.com/office/powerpoint/2010/main" val="363960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" r="9571"/>
          <a:stretch/>
        </p:blipFill>
        <p:spPr>
          <a:xfrm>
            <a:off x="0" y="0"/>
            <a:ext cx="12192000" cy="715437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493168" y="56182"/>
            <a:ext cx="5265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Met </a:t>
            </a:r>
            <a:r>
              <a:rPr lang="nl-NL" sz="4000" b="1" dirty="0" err="1">
                <a:solidFill>
                  <a:srgbClr val="000066"/>
                </a:solidFill>
                <a:latin typeface="+mj-lt"/>
              </a:rPr>
              <a:t>optimize</a:t>
            </a:r>
            <a:r>
              <a:rPr lang="nl-NL" sz="4000" b="1" dirty="0">
                <a:solidFill>
                  <a:srgbClr val="000066"/>
                </a:solidFill>
                <a:latin typeface="+mj-lt"/>
              </a:rPr>
              <a:t> algoritme</a:t>
            </a:r>
          </a:p>
        </p:txBody>
      </p:sp>
      <p:sp>
        <p:nvSpPr>
          <p:cNvPr id="3" name="Rechthoek 2"/>
          <p:cNvSpPr/>
          <p:nvPr/>
        </p:nvSpPr>
        <p:spPr>
          <a:xfrm>
            <a:off x="4973053" y="1379621"/>
            <a:ext cx="1427747" cy="96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05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0" y="2767280"/>
            <a:ext cx="3737811" cy="1323439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 err="1">
                <a:solidFill>
                  <a:srgbClr val="000066"/>
                </a:solidFill>
                <a:latin typeface="+mj-lt"/>
              </a:rPr>
              <a:t>Optimize</a:t>
            </a:r>
            <a:r>
              <a:rPr lang="nl-NL" sz="4000" b="1" dirty="0">
                <a:solidFill>
                  <a:srgbClr val="000066"/>
                </a:solidFill>
                <a:latin typeface="+mj-lt"/>
              </a:rPr>
              <a:t> algoritme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994484" y="0"/>
            <a:ext cx="819751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13621"/>
              </p:ext>
            </p:extLst>
          </p:nvPr>
        </p:nvGraphicFramePr>
        <p:xfrm>
          <a:off x="4663598" y="916602"/>
          <a:ext cx="6858690" cy="22735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217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000066"/>
                          </a:solidFill>
                          <a:latin typeface="+mj-lt"/>
                        </a:rPr>
                        <a:t>Zonder</a:t>
                      </a:r>
                      <a:r>
                        <a:rPr lang="nl-NL" sz="2400" baseline="0" dirty="0">
                          <a:solidFill>
                            <a:srgbClr val="000066"/>
                          </a:solidFill>
                          <a:latin typeface="+mj-lt"/>
                        </a:rPr>
                        <a:t> </a:t>
                      </a:r>
                      <a:r>
                        <a:rPr lang="nl-NL" sz="2400" baseline="0" dirty="0" err="1">
                          <a:solidFill>
                            <a:srgbClr val="000066"/>
                          </a:solidFill>
                          <a:latin typeface="+mj-lt"/>
                        </a:rPr>
                        <a:t>optimize</a:t>
                      </a:r>
                      <a:endParaRPr lang="en-US" sz="24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>
                          <a:solidFill>
                            <a:srgbClr val="000066"/>
                          </a:solidFill>
                          <a:latin typeface="+mj-lt"/>
                        </a:rPr>
                        <a:t>Met</a:t>
                      </a:r>
                      <a:r>
                        <a:rPr lang="nl-NL" sz="2400" baseline="0" dirty="0">
                          <a:solidFill>
                            <a:srgbClr val="000066"/>
                          </a:solidFill>
                          <a:latin typeface="+mj-lt"/>
                        </a:rPr>
                        <a:t> </a:t>
                      </a:r>
                      <a:r>
                        <a:rPr lang="nl-NL" sz="2400" baseline="0" dirty="0" err="1">
                          <a:solidFill>
                            <a:srgbClr val="000066"/>
                          </a:solidFill>
                          <a:latin typeface="+mj-lt"/>
                        </a:rPr>
                        <a:t>optimize</a:t>
                      </a:r>
                      <a:endParaRPr lang="en-US" sz="2400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3334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Aantal trajecten 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18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11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007"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Doelfunctie (K)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6649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000066"/>
                          </a:solidFill>
                          <a:latin typeface="+mj-lt"/>
                        </a:rPr>
                        <a:t>7254</a:t>
                      </a:r>
                      <a:endParaRPr lang="en-US" dirty="0">
                        <a:solidFill>
                          <a:srgbClr val="000066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hthoek 4"/>
          <p:cNvSpPr/>
          <p:nvPr/>
        </p:nvSpPr>
        <p:spPr>
          <a:xfrm>
            <a:off x="6096001" y="41067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Minder trajecten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Langere tijden per traject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Hogere doelfunctie</a:t>
            </a:r>
          </a:p>
        </p:txBody>
      </p:sp>
    </p:spTree>
    <p:extLst>
      <p:ext uri="{BB962C8B-B14F-4D97-AF65-F5344CB8AC3E}">
        <p14:creationId xmlns:p14="http://schemas.microsoft.com/office/powerpoint/2010/main" val="761775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4267201" y="0"/>
            <a:ext cx="79248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-1208171" y="31915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Conclusie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411077" y="1897255"/>
            <a:ext cx="311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NL" sz="2400" b="1" dirty="0">
                <a:solidFill>
                  <a:srgbClr val="000066"/>
                </a:solidFill>
                <a:latin typeface="+mj-lt"/>
              </a:rPr>
              <a:t>Beste algoritme</a:t>
            </a:r>
          </a:p>
          <a:p>
            <a:pPr lvl="0" algn="ctr"/>
            <a:r>
              <a:rPr lang="nl-NL" sz="2400" dirty="0">
                <a:solidFill>
                  <a:srgbClr val="000066"/>
                </a:solidFill>
                <a:latin typeface="+mj-lt"/>
              </a:rPr>
              <a:t>Combinatie van Depth First en Hill </a:t>
            </a:r>
            <a:r>
              <a:rPr lang="nl-NL" sz="2400" dirty="0" err="1">
                <a:solidFill>
                  <a:srgbClr val="000066"/>
                </a:solidFill>
                <a:latin typeface="+mj-lt"/>
              </a:rPr>
              <a:t>Climber</a:t>
            </a:r>
            <a:endParaRPr lang="nl-NL" sz="240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90498" y="3935414"/>
            <a:ext cx="355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2400" b="1" dirty="0">
                <a:solidFill>
                  <a:srgbClr val="000066"/>
                </a:solidFill>
                <a:latin typeface="+mj-lt"/>
              </a:rPr>
              <a:t>Beste heuristiek</a:t>
            </a:r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algn="ctr"/>
            <a:r>
              <a:rPr lang="nl-NL" sz="2400" dirty="0">
                <a:solidFill>
                  <a:srgbClr val="000066"/>
                </a:solidFill>
                <a:latin typeface="+mj-lt"/>
              </a:rPr>
              <a:t>Beginnen in stad met minste connecties</a:t>
            </a:r>
          </a:p>
        </p:txBody>
      </p:sp>
      <p:sp>
        <p:nvSpPr>
          <p:cNvPr id="7" name="PIJL-RECHTS 6"/>
          <p:cNvSpPr/>
          <p:nvPr/>
        </p:nvSpPr>
        <p:spPr>
          <a:xfrm>
            <a:off x="3661611" y="3803714"/>
            <a:ext cx="1211179" cy="287143"/>
          </a:xfrm>
          <a:prstGeom prst="rightArrow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119BFB1-E3E4-4057-98EB-FECE3EBC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07" y="2133361"/>
            <a:ext cx="5948363" cy="450367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986DA86-D234-46A2-ABCC-4D7B9C5B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78" y="219491"/>
            <a:ext cx="3670843" cy="3484561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D0862BE-275D-40A7-B087-71F8E9D1FCAC}"/>
              </a:ext>
            </a:extLst>
          </p:cNvPr>
          <p:cNvSpPr txBox="1"/>
          <p:nvPr/>
        </p:nvSpPr>
        <p:spPr>
          <a:xfrm>
            <a:off x="7190268" y="752625"/>
            <a:ext cx="4350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rgbClr val="000066"/>
                </a:solidFill>
                <a:sym typeface="Wingdings" panose="05000000000000000000" pitchFamily="2" charset="2"/>
              </a:rPr>
              <a:t>Hoogste K waarde van 7334</a:t>
            </a:r>
          </a:p>
          <a:p>
            <a:r>
              <a:rPr lang="nl-NL" sz="2400" i="1" dirty="0">
                <a:solidFill>
                  <a:srgbClr val="000066"/>
                </a:solidFill>
                <a:sym typeface="Wingdings" panose="05000000000000000000" pitchFamily="2" charset="2"/>
              </a:rPr>
              <a:t>Max = 7549</a:t>
            </a:r>
          </a:p>
        </p:txBody>
      </p:sp>
    </p:spTree>
    <p:extLst>
      <p:ext uri="{BB962C8B-B14F-4D97-AF65-F5344CB8AC3E}">
        <p14:creationId xmlns:p14="http://schemas.microsoft.com/office/powerpoint/2010/main" val="47101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5040229" y="0"/>
            <a:ext cx="715177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-606593" y="35267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b="1" dirty="0">
                <a:solidFill>
                  <a:srgbClr val="000066"/>
                </a:solidFill>
                <a:latin typeface="+mj-lt"/>
              </a:rPr>
              <a:t>Discussie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54667" y="1616387"/>
            <a:ext cx="4525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Soms onlogische oplossingen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Trajecten die in een rondje lopen 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Trajecten die over hetzelfde stuk teruglopen</a:t>
            </a:r>
          </a:p>
          <a:p>
            <a:pPr marL="742950" lvl="1" indent="-285750" fontAlgn="base">
              <a:buFont typeface="Courier New" panose="02070309020205020404" pitchFamily="49" charset="0"/>
              <a:buChar char="o"/>
            </a:pPr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lvl="1" fontAlgn="base"/>
            <a:endParaRPr lang="nl-NL" sz="2400" dirty="0">
              <a:solidFill>
                <a:srgbClr val="000066"/>
              </a:solidFill>
              <a:latin typeface="+mj-lt"/>
            </a:endParaRPr>
          </a:p>
          <a:p>
            <a:pPr marL="457200" indent="-457200" fontAlgn="base">
              <a:buFont typeface="Courier New" panose="02070309020205020404" pitchFamily="49" charset="0"/>
              <a:buChar char="o"/>
            </a:pPr>
            <a:r>
              <a:rPr lang="nl-NL" sz="2400" dirty="0">
                <a:solidFill>
                  <a:srgbClr val="000066"/>
                </a:solidFill>
                <a:latin typeface="+mj-lt"/>
              </a:rPr>
              <a:t>Geen rekening gehouden met andere planningsonderdelen</a:t>
            </a:r>
          </a:p>
        </p:txBody>
      </p:sp>
      <p:pic>
        <p:nvPicPr>
          <p:cNvPr id="9" name="Picture 2" descr="https://lh6.googleusercontent.com/2i5yEd5flf4NIgUFtSz3hAi3MneLG4-e3x9oQ-Rbg1QLRWGeulVw1zPZEip7gKRl17zOCnqatENAZGYjH-J4DB6pgNo-RxGI_ISPG-aQ8NFSytCjfyoH71fRdYFaNwWg9KX9U0Ve1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099" y="2191517"/>
            <a:ext cx="4088032" cy="295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8" name="Picture 4" descr="Afbeeldingsresultaat voor nederland">
            <a:extLst>
              <a:ext uri="{FF2B5EF4-FFF2-40B4-BE49-F238E27FC236}">
                <a16:creationId xmlns:a16="http://schemas.microsoft.com/office/drawing/2014/main" id="{5C5E03A3-F478-4A31-85F3-D7259D53F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23" y="286808"/>
            <a:ext cx="4071710" cy="481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B3F424B-5992-4235-BF08-217D274DCC54}"/>
              </a:ext>
            </a:extLst>
          </p:cNvPr>
          <p:cNvSpPr txBox="1"/>
          <p:nvPr/>
        </p:nvSpPr>
        <p:spPr>
          <a:xfrm>
            <a:off x="6658044" y="2902841"/>
            <a:ext cx="5006336" cy="10523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66"/>
                </a:solidFill>
              </a:rPr>
              <a:t>Maximaal</a:t>
            </a:r>
            <a:r>
              <a:rPr lang="en-US" sz="2800" dirty="0">
                <a:solidFill>
                  <a:srgbClr val="000066"/>
                </a:solidFill>
              </a:rPr>
              <a:t> 3 </a:t>
            </a:r>
            <a:r>
              <a:rPr lang="en-US" sz="2800" dirty="0" err="1">
                <a:solidFill>
                  <a:srgbClr val="000066"/>
                </a:solidFill>
              </a:rPr>
              <a:t>uur</a:t>
            </a:r>
            <a:r>
              <a:rPr lang="en-US" sz="2800" dirty="0">
                <a:solidFill>
                  <a:srgbClr val="000066"/>
                </a:solidFill>
              </a:rPr>
              <a:t> per </a:t>
            </a:r>
            <a:r>
              <a:rPr lang="en-US" sz="2800" dirty="0" err="1">
                <a:solidFill>
                  <a:srgbClr val="000066"/>
                </a:solidFill>
              </a:rPr>
              <a:t>traject</a:t>
            </a:r>
            <a:endParaRPr lang="en-US" sz="2800" dirty="0">
              <a:solidFill>
                <a:srgbClr val="000066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66"/>
                </a:solidFill>
              </a:rPr>
              <a:t>Maximaal</a:t>
            </a:r>
            <a:r>
              <a:rPr lang="en-US" sz="2800" dirty="0">
                <a:solidFill>
                  <a:srgbClr val="000066"/>
                </a:solidFill>
              </a:rPr>
              <a:t> 20 </a:t>
            </a:r>
            <a:r>
              <a:rPr lang="en-US" sz="2800" dirty="0" err="1">
                <a:solidFill>
                  <a:srgbClr val="000066"/>
                </a:solidFill>
              </a:rPr>
              <a:t>trajecten</a:t>
            </a:r>
            <a:endParaRPr lang="en-US" sz="2800" dirty="0">
              <a:solidFill>
                <a:srgbClr val="000066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98A74-1A6D-4E44-8054-13A4AB6FD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403" y="2686050"/>
            <a:ext cx="6105194" cy="1131493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rgbClr val="FFFFFF"/>
                </a:solidFill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4140517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/>
              <p:nvPr/>
            </p:nvSpPr>
            <p:spPr>
              <a:xfrm>
                <a:off x="1102936" y="2432531"/>
                <a:ext cx="4636730" cy="4056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i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Daadwerkelijke ondergrens </a:t>
                </a:r>
                <a:endParaRPr lang="nl-NL" sz="2000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81</m:t>
                          </m:r>
                        </m:den>
                      </m:f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∗63 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𝑚𝑎𝑥𝑖𝑚𝑎𝑙𝑒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</m:e>
                      </m:d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l-NL" sz="200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i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NL" sz="20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≅−37.5</m:t>
                      </m:r>
                    </m:oMath>
                  </m:oMathPara>
                </a14:m>
                <a:endParaRPr lang="nl-NL" sz="2000" i="1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b="0" i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 ∗180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𝑚𝑎𝑥𝑖𝑚𝑎𝑙𝑒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=4400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BB3F424B-5992-4235-BF08-217D274D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2432531"/>
                <a:ext cx="4636730" cy="4056110"/>
              </a:xfrm>
              <a:prstGeom prst="rect">
                <a:avLst/>
              </a:prstGeom>
              <a:blipFill>
                <a:blip r:embed="rId2"/>
                <a:stretch>
                  <a:fillRect l="-1445" t="-7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/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E3AFE9CD-FE20-4181-8D77-6521DA17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764" y="618292"/>
                <a:ext cx="55124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20F2E3FC-B502-4981-8494-251388B73CE0}"/>
              </a:ext>
            </a:extLst>
          </p:cNvPr>
          <p:cNvCxnSpPr>
            <a:cxnSpLocks/>
          </p:cNvCxnSpPr>
          <p:nvPr/>
        </p:nvCxnSpPr>
        <p:spPr>
          <a:xfrm>
            <a:off x="5938859" y="2553924"/>
            <a:ext cx="0" cy="3864631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/>
              <p:nvPr/>
            </p:nvSpPr>
            <p:spPr>
              <a:xfrm>
                <a:off x="6569563" y="3392651"/>
                <a:ext cx="4911024" cy="1907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𝑏𝑒𝑟𝑒𝑑𝑒𝑛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=1551 </m:t>
                      </m:r>
                      <m:d>
                        <m:d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𝑡𝑖𝑗𝑑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𝑣𝑎𝑛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𝑎𝑙𝑙𝑒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𝑣𝑒𝑟𝑏𝑖𝑛𝑑𝑖𝑛𝑔𝑒𝑛</m:t>
                          </m:r>
                        </m:e>
                      </m:d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1551</m:t>
                          </m:r>
                        </m:num>
                        <m:den>
                          <m:r>
                            <a:rPr lang="nl-NL" sz="2000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180</m:t>
                          </m:r>
                        </m:den>
                      </m:f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=8.6…</m:t>
                      </m:r>
                      <m:r>
                        <a:rPr lang="nl-NL" sz="20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</m:t>
                      </m:r>
                    </m:oMath>
                  </m:oMathPara>
                </a14:m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:endParaRPr lang="nl-NL" sz="2000" b="0" dirty="0">
                  <a:solidFill>
                    <a:srgbClr val="000066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nl-NL" sz="20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=7549</m:t>
                    </m:r>
                  </m:oMath>
                </a14:m>
                <a:r>
                  <a:rPr lang="nl-NL" sz="20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kstvak 9">
                <a:extLst>
                  <a:ext uri="{FF2B5EF4-FFF2-40B4-BE49-F238E27FC236}">
                    <a16:creationId xmlns:a16="http://schemas.microsoft.com/office/drawing/2014/main" id="{34994D0A-97D0-44DA-9C76-5134366F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63" y="3392651"/>
                <a:ext cx="4911024" cy="19079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vak 2">
            <a:extLst>
              <a:ext uri="{FF2B5EF4-FFF2-40B4-BE49-F238E27FC236}">
                <a16:creationId xmlns:a16="http://schemas.microsoft.com/office/drawing/2014/main" id="{5AEE4DB9-7729-46F0-9D40-44E5AD627B3C}"/>
              </a:ext>
            </a:extLst>
          </p:cNvPr>
          <p:cNvSpPr txBox="1"/>
          <p:nvPr/>
        </p:nvSpPr>
        <p:spPr>
          <a:xfrm>
            <a:off x="4774002" y="1232224"/>
            <a:ext cx="2643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>
                <a:solidFill>
                  <a:srgbClr val="000066"/>
                </a:solidFill>
              </a:rPr>
              <a:t>Nederland: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3 uur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solidFill>
                  <a:srgbClr val="000066"/>
                </a:solidFill>
              </a:rPr>
              <a:t>Max 20 trajecten</a:t>
            </a:r>
            <a:endParaRPr lang="nl-NL" dirty="0">
              <a:solidFill>
                <a:srgbClr val="000066"/>
              </a:solidFill>
            </a:endParaRPr>
          </a:p>
          <a:p>
            <a:endParaRPr lang="nl-NL" dirty="0"/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6CB2BAE5-EDE1-405A-9E63-B942F1F55A4B}"/>
              </a:ext>
            </a:extLst>
          </p:cNvPr>
          <p:cNvCxnSpPr>
            <a:cxnSpLocks/>
          </p:cNvCxnSpPr>
          <p:nvPr/>
        </p:nvCxnSpPr>
        <p:spPr>
          <a:xfrm flipH="1">
            <a:off x="1181908" y="4744018"/>
            <a:ext cx="3922752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800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E550BC5F-3EA3-4D6E-B180-9CDACA41495A}"/>
                  </a:ext>
                </a:extLst>
              </p:cNvPr>
              <p:cNvSpPr txBox="1"/>
              <p:nvPr/>
            </p:nvSpPr>
            <p:spPr>
              <a:xfrm>
                <a:off x="2348742" y="1389728"/>
                <a:ext cx="7760457" cy="595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𝑺𝒕𝒂𝒕𝒆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𝒔𝒑𝒂𝒄𝒆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400" b="1" i="1" smtClean="0">
                              <a:latin typeface="Cambria Math" panose="02040503050406030204" pitchFamily="18" charset="0"/>
                            </a:rPr>
                            <m:t>𝒄𝒊𝒕𝒊𝒆𝒔</m:t>
                          </m:r>
                          <m:r>
                            <a:rPr lang="nl-NL" sz="2400" b="1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nl-NL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nl-NL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400" b="1" i="1" smtClean="0">
                                      <a:latin typeface="Cambria Math" panose="02040503050406030204" pitchFamily="18" charset="0"/>
                                    </a:rPr>
                                    <m:t>𝒄𝒐𝒏𝒏𝒆𝒄𝒕𝒊𝒐𝒏𝒔</m:t>
                                  </m:r>
                                </m:e>
                                <m:sub>
                                  <m:r>
                                    <a:rPr lang="nl-NL" sz="2400" b="1" i="1" smtClean="0"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ctrlPr>
                                    <a:rPr lang="nl-NL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  <m:t>𝑴𝒊𝒏</m:t>
                                      </m:r>
                                    </m:e>
                                    <m:sub>
                                      <m: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  <m:t>𝒎𝒂𝒙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nl-NL" sz="2400" b="1" i="1" smtClean="0">
                                          <a:latin typeface="Cambria Math" panose="02040503050406030204" pitchFamily="18" charset="0"/>
                                        </a:rPr>
                                        <m:t>𝒎𝒊𝒏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nl-NL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nl-NL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nl-NL" sz="2400" b="1" dirty="0"/>
              </a:p>
            </p:txBody>
          </p:sp>
        </mc:Choice>
        <mc:Fallback xmlns="">
          <p:sp>
            <p:nvSpPr>
              <p:cNvPr id="3" name="Tekstvak 2">
                <a:extLst>
                  <a:ext uri="{FF2B5EF4-FFF2-40B4-BE49-F238E27FC236}">
                    <a16:creationId xmlns:a16="http://schemas.microsoft.com/office/drawing/2014/main" id="{E550BC5F-3EA3-4D6E-B180-9CDACA414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42" y="1389728"/>
                <a:ext cx="7760457" cy="595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584656BA-2958-463C-B89A-EEF4992922E5}"/>
                  </a:ext>
                </a:extLst>
              </p:cNvPr>
              <p:cNvSpPr txBox="1"/>
              <p:nvPr/>
            </p:nvSpPr>
            <p:spPr>
              <a:xfrm>
                <a:off x="2337638" y="3556942"/>
                <a:ext cx="57924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𝑀𝑖𝑛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𝑚𝑎𝑥𝑖𝑚𝑎𝑙𝑒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𝑡𝑖𝑗𝑑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𝑡𝑟𝑎𝑗𝑒𝑐𝑡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→180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584656BA-2958-463C-B89A-EEF499292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8" y="3556942"/>
                <a:ext cx="5792483" cy="369332"/>
              </a:xfrm>
              <a:prstGeom prst="rect">
                <a:avLst/>
              </a:prstGeom>
              <a:blipFill>
                <a:blip r:embed="rId3"/>
                <a:stretch>
                  <a:fillRect l="-736" r="-841" b="-34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15743B0-5AA0-4516-86EB-73D6FBC36621}"/>
                  </a:ext>
                </a:extLst>
              </p:cNvPr>
              <p:cNvSpPr txBox="1"/>
              <p:nvPr/>
            </p:nvSpPr>
            <p:spPr>
              <a:xfrm>
                <a:off x="2337638" y="4051724"/>
                <a:ext cx="4443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𝑘𝑜𝑟𝑡𝑠𝑡𝑒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𝑡𝑖𝑗𝑑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𝑐𝑜𝑛𝑛𝑒𝑐𝑡𝑖𝑒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→5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15743B0-5AA0-4516-86EB-73D6FBC3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8" y="4051724"/>
                <a:ext cx="4443011" cy="369332"/>
              </a:xfrm>
              <a:prstGeom prst="rect">
                <a:avLst/>
              </a:prstGeom>
              <a:blipFill>
                <a:blip r:embed="rId4"/>
                <a:stretch>
                  <a:fillRect l="-823" r="-1372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E9D0290E-B18B-4DD8-ABD1-71B600FF101F}"/>
                  </a:ext>
                </a:extLst>
              </p:cNvPr>
              <p:cNvSpPr txBox="1"/>
              <p:nvPr/>
            </p:nvSpPr>
            <p:spPr>
              <a:xfrm>
                <a:off x="2337638" y="3112687"/>
                <a:ext cx="8811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𝑐𝑜𝑛𝑛𝑒𝑐𝑡𝑖𝑜𝑛𝑠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𝑚𝑎𝑥𝑖𝑚𝑎𝑙𝑒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𝑎𝑎𝑛𝑡𝑎𝑙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𝑐𝑜𝑛𝑛𝑒𝑐𝑡𝑖𝑒𝑠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éé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𝑠𝑡𝑎𝑑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→9</m:t>
                    </m:r>
                  </m:oMath>
                </a14:m>
                <a:r>
                  <a:rPr lang="nl-NL" sz="2400" dirty="0"/>
                  <a:t>  </a:t>
                </a: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E9D0290E-B18B-4DD8-ABD1-71B600FF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638" y="3112687"/>
                <a:ext cx="8811323" cy="369332"/>
              </a:xfrm>
              <a:prstGeom prst="rect">
                <a:avLst/>
              </a:prstGeom>
              <a:blipFill>
                <a:blip r:embed="rId5"/>
                <a:stretch>
                  <a:fillRect l="-1176" b="-1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7047B54E-E0FD-4496-9047-CD2F93409FEE}"/>
                  </a:ext>
                </a:extLst>
              </p:cNvPr>
              <p:cNvSpPr txBox="1"/>
              <p:nvPr/>
            </p:nvSpPr>
            <p:spPr>
              <a:xfrm>
                <a:off x="2321544" y="2694870"/>
                <a:ext cx="46390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𝑐𝑖𝑡𝑖𝑒𝑠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𝑡𝑜𝑡𝑎𝑎𝑙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𝑎𝑎𝑛𝑡𝑎𝑙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𝑠𝑡𝑒𝑑𝑒𝑛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 →61</m:t>
                    </m:r>
                  </m:oMath>
                </a14:m>
                <a:r>
                  <a:rPr lang="nl-NL" sz="2400" b="0" dirty="0"/>
                  <a:t> </a:t>
                </a:r>
              </a:p>
            </p:txBody>
          </p:sp>
        </mc:Choice>
        <mc:Fallback xmlns="">
          <p:sp>
            <p:nvSpPr>
              <p:cNvPr id="8" name="Tekstvak 7">
                <a:extLst>
                  <a:ext uri="{FF2B5EF4-FFF2-40B4-BE49-F238E27FC236}">
                    <a16:creationId xmlns:a16="http://schemas.microsoft.com/office/drawing/2014/main" id="{7047B54E-E0FD-4496-9047-CD2F93409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44" y="2694870"/>
                <a:ext cx="4639090" cy="369332"/>
              </a:xfrm>
              <a:prstGeom prst="rect">
                <a:avLst/>
              </a:prstGeom>
              <a:blipFill>
                <a:blip r:embed="rId6"/>
                <a:stretch>
                  <a:fillRect l="-2365" b="-65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710425E6-E950-494B-BD15-6F7EB5E7A224}"/>
                  </a:ext>
                </a:extLst>
              </p:cNvPr>
              <p:cNvSpPr txBox="1"/>
              <p:nvPr/>
            </p:nvSpPr>
            <p:spPr>
              <a:xfrm>
                <a:off x="2321544" y="4546506"/>
                <a:ext cx="4439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𝑡𝑜𝑡𝑎𝑎𝑙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𝑎𝑎𝑛𝑡𝑎𝑙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𝑡𝑟𝑎𝑗𝑒𝑐𝑡𝑒𝑛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→20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710425E6-E950-494B-BD15-6F7EB5E7A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544" y="4546506"/>
                <a:ext cx="4439164" cy="369332"/>
              </a:xfrm>
              <a:prstGeom prst="rect">
                <a:avLst/>
              </a:prstGeom>
              <a:blipFill>
                <a:blip r:embed="rId7"/>
                <a:stretch>
                  <a:fillRect l="-1236" r="-1236" b="-35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05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02E0CD16-9CA3-43CE-8D31-709C55DC49C3}"/>
                  </a:ext>
                </a:extLst>
              </p:cNvPr>
              <p:cNvSpPr txBox="1"/>
              <p:nvPr/>
            </p:nvSpPr>
            <p:spPr>
              <a:xfrm>
                <a:off x="539183" y="361990"/>
                <a:ext cx="6608237" cy="613402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77500" lnSpcReduction="20000"/>
              </a:bodyPr>
              <a:lstStyle/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=10000 −(2∗100+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𝑔𝑒𝑒𝑙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𝑏𝑙𝑎𝑢𝑤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Samenvoegen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als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=10000 −</m:t>
                      </m:r>
                      <m:d>
                        <m:dPr>
                          <m:ctrlP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1∗100+</m:t>
                          </m:r>
                          <m:sSub>
                            <m:sSubPr>
                              <m:ctrlP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𝑔𝑒𝑒𝑙</m:t>
                              </m:r>
                            </m:sub>
                          </m:sSub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𝑏𝑙𝑎𝑢𝑤</m:t>
                              </m:r>
                            </m:sub>
                          </m:sSub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𝑔𝑟𝑜𝑒𝑛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nl-N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𝑑𝑢𝑠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𝑔𝑟𝑜𝑒𝑛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&lt;100 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𝑣𝑜𝑜𝑟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𝑣𝑒𝑟𝑏𝑒𝑡𝑒𝑟𝑖𝑛𝑔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Verwijderen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als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∗10000 −</m:t>
                      </m:r>
                      <m:d>
                        <m:dPr>
                          <m:ctrlP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1∗100+</m:t>
                          </m:r>
                          <m:sSub>
                            <m:sSubPr>
                              <m:ctrlP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𝑔𝑒𝑒𝑙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nl-NL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𝑑𝑢𝑠</m:t>
                      </m:r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𝑏𝑙𝑎𝑢𝑤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𝑔𝑟𝑜𝑒𝑛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10000−</m:t>
                      </m:r>
                      <m:d>
                        <m:d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∗10000</m:t>
                          </m:r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𝑏𝑙𝑎𝑢𝑤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𝑔𝑟𝑜𝑒𝑛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f>
                        <m:f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10000∗</m:t>
                          </m:r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</m:t>
                          </m:r>
                          <m:d>
                            <m:dPr>
                              <m:ctrlP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𝑏𝑙𝑎𝑢𝑤</m:t>
                              </m:r>
                            </m:e>
                          </m:d>
                        </m:num>
                        <m:den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Traject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achteraf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verwijderen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als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∗10000 −</m:t>
                      </m:r>
                      <m:d>
                        <m:d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100+</m:t>
                          </m:r>
                          <m:sSub>
                            <m:sSubPr>
                              <m:ctrlP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𝑡𝑟𝑎𝑗𝑒𝑐𝑡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𝑑𝑢𝑠</m:t>
                      </m:r>
                      <m:r>
                        <a:rPr kumimoji="0" lang="nl-NL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nl-NL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𝑡𝑟𝑎𝑗𝑒𝑐𝑡</m:t>
                          </m:r>
                        </m:sub>
                      </m:sSub>
                      <m:r>
                        <a:rPr kumimoji="0" lang="nl-NL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+100&gt;</m:t>
                      </m:r>
                      <m:f>
                        <m:fPr>
                          <m:ctrlP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10000∗</m:t>
                          </m:r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</m:t>
                          </m:r>
                          <m:d>
                            <m:dPr>
                              <m:ctrlPr>
                                <a:rPr kumimoji="0" lang="nl-NL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l-NL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6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𝑡𝑟𝑎𝑗𝑒𝑐𝑡</m:t>
                              </m:r>
                            </m:e>
                          </m:d>
                        </m:num>
                        <m:den>
                          <m:r>
                            <a:rPr kumimoji="0" lang="nl-NL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6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17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11430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02E0CD16-9CA3-43CE-8D31-709C55DC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3" y="361990"/>
                <a:ext cx="6608237" cy="61340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 descr="Afbeelding met klok&#10;&#10;Automatisch gegenereerde beschrijving">
            <a:extLst>
              <a:ext uri="{FF2B5EF4-FFF2-40B4-BE49-F238E27FC236}">
                <a16:creationId xmlns:a16="http://schemas.microsoft.com/office/drawing/2014/main" id="{5A30D46D-DB36-47B8-8500-80C1D303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911" y="1755257"/>
            <a:ext cx="3951893" cy="3347486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3E55D034-A089-42D3-92D9-C850C7A80A3B}"/>
              </a:ext>
            </a:extLst>
          </p:cNvPr>
          <p:cNvSpPr/>
          <p:nvPr/>
        </p:nvSpPr>
        <p:spPr>
          <a:xfrm>
            <a:off x="7118310" y="0"/>
            <a:ext cx="50736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Afbeelding met klok&#10;&#10;Automatisch gegenereerde beschrijving">
            <a:extLst>
              <a:ext uri="{FF2B5EF4-FFF2-40B4-BE49-F238E27FC236}">
                <a16:creationId xmlns:a16="http://schemas.microsoft.com/office/drawing/2014/main" id="{17677409-A888-4913-A67D-CF1159DA3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207" y="1755257"/>
            <a:ext cx="3951893" cy="33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7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5" y="1028700"/>
            <a:ext cx="37528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3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3D03D-DA6D-49FA-B3BF-75C2F2DA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392"/>
            <a:ext cx="3374136" cy="3827783"/>
          </a:xfrm>
        </p:spPr>
        <p:txBody>
          <a:bodyPr>
            <a:normAutofit/>
          </a:bodyPr>
          <a:lstStyle/>
          <a:p>
            <a:r>
              <a:rPr lang="nl-NL" dirty="0"/>
              <a:t>State 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56201F8-19CE-4A01-8582-40B64C21D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85193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32EC3203-2931-4F64-BBC3-21FE27459F31}"/>
                  </a:ext>
                </a:extLst>
              </p:cNvPr>
              <p:cNvSpPr txBox="1"/>
              <p:nvPr/>
            </p:nvSpPr>
            <p:spPr>
              <a:xfrm>
                <a:off x="918972" y="3332828"/>
                <a:ext cx="2381250" cy="6403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( 61 ∗ </m:t>
                          </m:r>
                          <m:sSup>
                            <m:sSupPr>
                              <m:ctrlPr>
                                <a:rPr lang="nl-NL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800" b="0" i="1" smtClean="0">
                                  <a:latin typeface="Cambria Math" panose="02040503050406030204" pitchFamily="18" charset="0"/>
                                </a:rPr>
                                <m:t>9 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nl-N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2800" b="0" i="1" smtClean="0">
                                      <a:latin typeface="Cambria Math" panose="02040503050406030204" pitchFamily="18" charset="0"/>
                                    </a:rPr>
                                    <m:t>180</m:t>
                                  </m:r>
                                </m:num>
                                <m:den>
                                  <m:r>
                                    <a:rPr lang="nl-NL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sup>
                          </m:sSup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  <m:sup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 20</m:t>
                          </m:r>
                        </m:sup>
                      </m:sSup>
                    </m:oMath>
                  </m:oMathPara>
                </a14:m>
                <a:endParaRPr lang="nl-NL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32EC3203-2931-4F64-BBC3-21FE27459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2" y="3332828"/>
                <a:ext cx="2381250" cy="640368"/>
              </a:xfrm>
              <a:prstGeom prst="rect">
                <a:avLst/>
              </a:prstGeom>
              <a:blipFill>
                <a:blip r:embed="rId7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642ED2C-8A77-40E4-85F0-C9F5DD4F32AD}"/>
                  </a:ext>
                </a:extLst>
              </p:cNvPr>
              <p:cNvSpPr txBox="1"/>
              <p:nvPr/>
            </p:nvSpPr>
            <p:spPr>
              <a:xfrm>
                <a:off x="918972" y="4433644"/>
                <a:ext cx="27100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nl-NL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nl-NL" sz="2800" b="0" i="1" smtClean="0">
                                  <a:latin typeface="Cambria Math" panose="02040503050406030204" pitchFamily="18" charset="0"/>
                                </a:rPr>
                                <m:t>5,77 ∗10 </m:t>
                              </m:r>
                            </m:e>
                            <m:sup>
                              <m:r>
                                <a:rPr lang="nl-NL" sz="2800" b="0" i="1" smtClean="0">
                                  <a:latin typeface="Cambria Math" panose="02040503050406030204" pitchFamily="18" charset="0"/>
                                </a:rPr>
                                <m:t>722</m:t>
                              </m:r>
                            </m:sup>
                          </m:sSup>
                        </m:e>
                        <m:sup>
                          <m:r>
                            <a:rPr lang="nl-NL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nl-NL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kstvak 6">
                <a:extLst>
                  <a:ext uri="{FF2B5EF4-FFF2-40B4-BE49-F238E27FC236}">
                    <a16:creationId xmlns:a16="http://schemas.microsoft.com/office/drawing/2014/main" id="{A642ED2C-8A77-40E4-85F0-C9F5DD4F3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72" y="4433644"/>
                <a:ext cx="27100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5E27A99-3BE4-4456-A2FD-F197DC027BCB}"/>
              </a:ext>
            </a:extLst>
          </p:cNvPr>
          <p:cNvSpPr/>
          <p:nvPr/>
        </p:nvSpPr>
        <p:spPr>
          <a:xfrm>
            <a:off x="5374004" y="2862394"/>
            <a:ext cx="6263640" cy="3054086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C2A87EAD-F3DF-48EE-9DA4-BFFC4F8918E8}"/>
              </a:ext>
            </a:extLst>
          </p:cNvPr>
          <p:cNvSpPr/>
          <p:nvPr/>
        </p:nvSpPr>
        <p:spPr>
          <a:xfrm>
            <a:off x="5374004" y="856405"/>
            <a:ext cx="6263640" cy="1567781"/>
          </a:xfrm>
          <a:prstGeom prst="roundRect">
            <a:avLst>
              <a:gd name="adj" fmla="val 10000"/>
            </a:avLst>
          </a:prstGeom>
          <a:solidFill>
            <a:srgbClr val="FFC000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F76CA0-239C-4240-8092-912928F4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2672747"/>
            <a:ext cx="3324225" cy="1325563"/>
          </a:xfrm>
        </p:spPr>
        <p:txBody>
          <a:bodyPr/>
          <a:lstStyle/>
          <a:p>
            <a:r>
              <a:rPr lang="nl-NL" dirty="0">
                <a:solidFill>
                  <a:srgbClr val="000066"/>
                </a:solidFill>
              </a:rPr>
              <a:t>Doelfunctie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BF8FCE7-2ADB-4516-B24C-608D90D0A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6894" y="3335529"/>
                <a:ext cx="6000750" cy="21078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=[</m:t>
                    </m:r>
                    <m:f>
                      <m:fPr>
                        <m:ctrlPr>
                          <a:rPr lang="nl-NL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</m:den>
                    </m:f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,   1]</m:t>
                    </m:r>
                  </m:oMath>
                </a14:m>
                <a:r>
                  <a:rPr lang="sv-SE" sz="2400" dirty="0">
                    <a:solidFill>
                      <a:srgbClr val="000066"/>
                    </a:solidFill>
                  </a:rPr>
                  <a:t>		   </a:t>
                </a:r>
                <a:r>
                  <a:rPr lang="sv-SE" sz="1900" i="1" dirty="0">
                    <a:solidFill>
                      <a:srgbClr val="000066"/>
                    </a:solidFill>
                  </a:rPr>
                  <a:t>fractie bereden verbindingen</a:t>
                </a:r>
                <a:endParaRPr lang="sv-SE" sz="1900" dirty="0">
                  <a:solidFill>
                    <a:srgbClr val="00006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=[63,   20∗180]</m:t>
                    </m:r>
                  </m:oMath>
                </a14:m>
                <a:r>
                  <a:rPr lang="sv-SE" sz="2400" dirty="0">
                    <a:solidFill>
                      <a:srgbClr val="000066"/>
                    </a:solidFill>
                  </a:rPr>
                  <a:t>	</a:t>
                </a:r>
                <a:r>
                  <a:rPr lang="sv-SE" sz="1900" i="1" dirty="0">
                    <a:solidFill>
                      <a:srgbClr val="000066"/>
                    </a:solidFill>
                  </a:rPr>
                  <a:t>totaal aantal minuten</a:t>
                </a:r>
                <a:endParaRPr lang="sv-SE" dirty="0">
                  <a:solidFill>
                    <a:srgbClr val="00006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=[1,   20]</m:t>
                    </m:r>
                  </m:oMath>
                </a14:m>
                <a:r>
                  <a:rPr lang="sv-SE" dirty="0">
                    <a:solidFill>
                      <a:srgbClr val="000066"/>
                    </a:solidFill>
                  </a:rPr>
                  <a:t>		          </a:t>
                </a:r>
                <a:r>
                  <a:rPr lang="sv-SE" sz="1900" i="1" dirty="0">
                    <a:solidFill>
                      <a:srgbClr val="000066"/>
                    </a:solidFill>
                  </a:rPr>
                  <a:t>totaal aantal trajecten</a:t>
                </a:r>
                <a:endParaRPr lang="sv-SE" sz="1900" dirty="0">
                  <a:solidFill>
                    <a:srgbClr val="00006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nl-NL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=[−37.5,   7549]</m:t>
                    </m:r>
                  </m:oMath>
                </a14:m>
                <a:r>
                  <a:rPr lang="sv-SE" sz="2400" dirty="0">
                    <a:solidFill>
                      <a:srgbClr val="000066"/>
                    </a:solidFill>
                  </a:rPr>
                  <a:t>	      </a:t>
                </a:r>
                <a:r>
                  <a:rPr lang="sv-SE" sz="1900" i="1" dirty="0">
                    <a:solidFill>
                      <a:srgbClr val="000066"/>
                    </a:solidFill>
                  </a:rPr>
                  <a:t>score doelfunctie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BF8FCE7-2ADB-4516-B24C-608D90D0A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894" y="3335529"/>
                <a:ext cx="6000750" cy="2107816"/>
              </a:xfrm>
              <a:blipFill>
                <a:blip r:embed="rId2"/>
                <a:stretch>
                  <a:fillRect l="-1423" r="-71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438C8B3-8AC1-4ED8-BB68-B591A6849BDB}"/>
                  </a:ext>
                </a:extLst>
              </p:cNvPr>
              <p:cNvSpPr txBox="1"/>
              <p:nvPr/>
            </p:nvSpPr>
            <p:spPr>
              <a:xfrm>
                <a:off x="5841329" y="1475244"/>
                <a:ext cx="551247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∗10000 −(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 ∗100+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nl-NL" sz="2800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A438C8B3-8AC1-4ED8-BB68-B591A6849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329" y="1475244"/>
                <a:ext cx="551247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8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E92385E1-C32B-4E28-AD20-A1B9E7913681}"/>
              </a:ext>
            </a:extLst>
          </p:cNvPr>
          <p:cNvSpPr txBox="1"/>
          <p:nvPr/>
        </p:nvSpPr>
        <p:spPr>
          <a:xfrm>
            <a:off x="5025803" y="463550"/>
            <a:ext cx="2140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Methodes</a:t>
            </a: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58C568E-E4CA-4C45-87D4-05F6376405E5}"/>
              </a:ext>
            </a:extLst>
          </p:cNvPr>
          <p:cNvSpPr txBox="1"/>
          <p:nvPr/>
        </p:nvSpPr>
        <p:spPr>
          <a:xfrm>
            <a:off x="1130743" y="1605081"/>
            <a:ext cx="1114971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Genereren van een oplossing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verschillende heuristieken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l-NL" sz="26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6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Verbeteren van een oplossing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Optimize</a:t>
            </a: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(combinatie </a:t>
            </a:r>
            <a:r>
              <a:rPr kumimoji="0" lang="nl-NL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depth</a:t>
            </a: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first &amp; </a:t>
            </a:r>
            <a:r>
              <a:rPr kumimoji="0" lang="nl-NL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hill</a:t>
            </a: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climber</a:t>
            </a:r>
            <a:r>
              <a:rPr kumimoji="0" lang="nl-NL" sz="26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466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43402" y="3279913"/>
            <a:ext cx="3612482" cy="707886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Random</a:t>
            </a: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3BFA7C0-7BE8-46BD-850B-BB27F577A85A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0853CE-3433-4EE2-827A-89910762077F}"/>
              </a:ext>
            </a:extLst>
          </p:cNvPr>
          <p:cNvSpPr txBox="1"/>
          <p:nvPr/>
        </p:nvSpPr>
        <p:spPr>
          <a:xfrm>
            <a:off x="2888072" y="143302"/>
            <a:ext cx="7127056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Oplossing genereren (1/5)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8C847AD-16F1-4CFE-824D-BA49AA805C06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Afbeelding 11" descr="Afbeelding met gebouw, paars, bal, gemaakt&#10;&#10;Automatisch gegenereerde beschrijving">
            <a:extLst>
              <a:ext uri="{FF2B5EF4-FFF2-40B4-BE49-F238E27FC236}">
                <a16:creationId xmlns:a16="http://schemas.microsoft.com/office/drawing/2014/main" id="{F8388EAC-86CB-4810-A878-6A5A50E9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0" y="1961541"/>
            <a:ext cx="4784218" cy="4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8A2E1D0-7CE9-4070-9229-E7AE586F93F8}"/>
              </a:ext>
            </a:extLst>
          </p:cNvPr>
          <p:cNvSpPr txBox="1"/>
          <p:nvPr/>
        </p:nvSpPr>
        <p:spPr>
          <a:xfrm>
            <a:off x="343402" y="3279913"/>
            <a:ext cx="3612482" cy="707886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Centered</a:t>
            </a:r>
            <a:endParaRPr kumimoji="0" lang="nl-NL" sz="4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4299285" y="0"/>
            <a:ext cx="7892716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3BFA7C0-7BE8-46BD-850B-BB27F577A85A}"/>
              </a:ext>
            </a:extLst>
          </p:cNvPr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FFCC18"/>
          </a:solidFill>
          <a:ln>
            <a:solidFill>
              <a:srgbClr val="FFCC18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solidFill>
                  <a:prstClr val="black">
                    <a:lumMod val="95000"/>
                    <a:lumOff val="5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D0853CE-3433-4EE2-827A-89910762077F}"/>
              </a:ext>
            </a:extLst>
          </p:cNvPr>
          <p:cNvSpPr txBox="1"/>
          <p:nvPr/>
        </p:nvSpPr>
        <p:spPr>
          <a:xfrm>
            <a:off x="2888072" y="143302"/>
            <a:ext cx="7127056" cy="830997"/>
          </a:xfrm>
          <a:prstGeom prst="rect">
            <a:avLst/>
          </a:prstGeom>
          <a:solidFill>
            <a:srgbClr val="FFCC18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Oplossing genereren (2/5)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48C847AD-16F1-4CFE-824D-BA49AA805C06}"/>
              </a:ext>
            </a:extLst>
          </p:cNvPr>
          <p:cNvCxnSpPr>
            <a:cxnSpLocks/>
          </p:cNvCxnSpPr>
          <p:nvPr/>
        </p:nvCxnSpPr>
        <p:spPr>
          <a:xfrm>
            <a:off x="12699" y="1117600"/>
            <a:ext cx="12192000" cy="0"/>
          </a:xfrm>
          <a:prstGeom prst="line">
            <a:avLst/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fbeelding 6">
            <a:extLst>
              <a:ext uri="{FF2B5EF4-FFF2-40B4-BE49-F238E27FC236}">
                <a16:creationId xmlns:a16="http://schemas.microsoft.com/office/drawing/2014/main" id="{E021632B-8B4F-40B6-90C3-06F8A0485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360" y="1961542"/>
            <a:ext cx="4784219" cy="40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539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801</Words>
  <Application>Microsoft Office PowerPoint</Application>
  <PresentationFormat>Breedbeeld</PresentationFormat>
  <Paragraphs>212</Paragraphs>
  <Slides>33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Kantoorthema</vt:lpstr>
      <vt:lpstr>PowerPoint-presentatie</vt:lpstr>
      <vt:lpstr>PowerPoint-presentatie</vt:lpstr>
      <vt:lpstr>PowerPoint-presentatie</vt:lpstr>
      <vt:lpstr>PowerPoint-presentatie</vt:lpstr>
      <vt:lpstr>State space</vt:lpstr>
      <vt:lpstr>Doelfunctie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Vragen?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Remmelzwaal, Amber</dc:creator>
  <cp:lastModifiedBy>Berg, A.S. van den (17144833)</cp:lastModifiedBy>
  <cp:revision>22</cp:revision>
  <dcterms:created xsi:type="dcterms:W3CDTF">2020-01-28T13:40:04Z</dcterms:created>
  <dcterms:modified xsi:type="dcterms:W3CDTF">2020-01-30T11:49:30Z</dcterms:modified>
</cp:coreProperties>
</file>