
<file path=[Content_Types].xml><?xml version="1.0" encoding="utf-8"?>
<Types xmlns="http://schemas.openxmlformats.org/package/2006/content-types">
  <Default Extension="png" ContentType="image/png"/>
  <Default Extension="jfif" ContentType="image/jpeg"/>
  <Default Extension="png_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20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9"/>
  </p:notesMasterIdLst>
  <p:sldIdLst>
    <p:sldId id="257" r:id="rId2"/>
    <p:sldId id="346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1" r:id="rId11"/>
    <p:sldId id="362" r:id="rId12"/>
    <p:sldId id="353" r:id="rId13"/>
    <p:sldId id="354" r:id="rId14"/>
    <p:sldId id="355" r:id="rId15"/>
    <p:sldId id="356" r:id="rId16"/>
    <p:sldId id="357" r:id="rId17"/>
    <p:sldId id="35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7" autoAdjust="0"/>
    <p:restoredTop sz="93898" autoAdjust="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Coleta de </a:t>
            </a:r>
            <a:r>
              <a:rPr lang="pt-BR" dirty="0" smtClean="0"/>
              <a:t>resíduos </a:t>
            </a:r>
            <a:r>
              <a:rPr lang="pt-BR" dirty="0"/>
              <a:t>em toneladas por regiões na cidade </a:t>
            </a:r>
            <a:r>
              <a:rPr lang="pt-BR" dirty="0" smtClean="0"/>
              <a:t>de</a:t>
            </a:r>
          </a:p>
          <a:p>
            <a:pPr algn="ctr">
              <a:defRPr/>
            </a:pPr>
            <a:r>
              <a:rPr lang="pt-BR" dirty="0" smtClean="0"/>
              <a:t> </a:t>
            </a:r>
            <a:r>
              <a:rPr lang="pt-BR" dirty="0"/>
              <a:t>São Paulo.</a:t>
            </a:r>
          </a:p>
        </c:rich>
      </c:tx>
      <c:layout>
        <c:manualLayout>
          <c:xMode val="edge"/>
          <c:yMode val="edge"/>
          <c:x val="0.121745883713902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Coleta de residuos em toneladas por regiões na cidade de São Paulo.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83-4D13-9F66-F164FCCC4A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83-4D13-9F66-F164FCCC4A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83-4D13-9F66-F164FCCC4A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83-4D13-9F66-F164FCCC4AD1}"/>
              </c:ext>
            </c:extLst>
          </c:dPt>
          <c:cat>
            <c:strRef>
              <c:f>Planilha1!$A$2:$A$5</c:f>
              <c:strCache>
                <c:ptCount val="4"/>
                <c:pt idx="0">
                  <c:v>Norte</c:v>
                </c:pt>
                <c:pt idx="1">
                  <c:v>Sul</c:v>
                </c:pt>
                <c:pt idx="2">
                  <c:v>Leste</c:v>
                </c:pt>
                <c:pt idx="3">
                  <c:v>Oeste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2C-4195-81E9-BCC01CA8D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Tempo</a:t>
            </a:r>
            <a:r>
              <a:rPr lang="pt-BR" baseline="0" dirty="0" smtClean="0"/>
              <a:t> de coleta em horas </a:t>
            </a:r>
          </a:p>
          <a:p>
            <a:pPr>
              <a:defRPr/>
            </a:pPr>
            <a:r>
              <a:rPr lang="pt-BR" baseline="0" dirty="0" smtClean="0"/>
              <a:t>ao longo dos meses</a:t>
            </a:r>
            <a:endParaRPr lang="pt-BR" dirty="0"/>
          </a:p>
        </c:rich>
      </c:tx>
      <c:layout>
        <c:manualLayout>
          <c:xMode val="edge"/>
          <c:yMode val="edge"/>
          <c:x val="0.29585710760051176"/>
          <c:y val="4.1554626665744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Região Norte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159</c:v>
                </c:pt>
                <c:pt idx="1">
                  <c:v>129</c:v>
                </c:pt>
                <c:pt idx="2">
                  <c:v>120</c:v>
                </c:pt>
                <c:pt idx="3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D-47BE-996E-9B1F8F22FDB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Região Sul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126</c:v>
                </c:pt>
                <c:pt idx="1">
                  <c:v>90</c:v>
                </c:pt>
                <c:pt idx="2">
                  <c:v>72</c:v>
                </c:pt>
                <c:pt idx="3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1D-47BE-996E-9B1F8F22FDB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Região Leste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69</c:v>
                </c:pt>
                <c:pt idx="1">
                  <c:v>61</c:v>
                </c:pt>
                <c:pt idx="2">
                  <c:v>45</c:v>
                </c:pt>
                <c:pt idx="3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1D-47BE-996E-9B1F8F22FDB0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Região Oeste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68</c:v>
                </c:pt>
                <c:pt idx="1">
                  <c:v>57</c:v>
                </c:pt>
                <c:pt idx="2">
                  <c:v>45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1D-47BE-996E-9B1F8F22FD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3883024"/>
        <c:axId val="2103885104"/>
      </c:barChart>
      <c:catAx>
        <c:axId val="210388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03885104"/>
        <c:crosses val="autoZero"/>
        <c:auto val="1"/>
        <c:lblAlgn val="ctr"/>
        <c:lblOffset val="100"/>
        <c:noMultiLvlLbl val="0"/>
      </c:catAx>
      <c:valAx>
        <c:axId val="210388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0388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Tipo</a:t>
            </a:r>
            <a:r>
              <a:rPr lang="pt-BR" baseline="0" dirty="0" smtClean="0"/>
              <a:t> do lixo coletado ao longo dos meses</a:t>
            </a:r>
          </a:p>
          <a:p>
            <a:pPr>
              <a:defRPr/>
            </a:pPr>
            <a:r>
              <a:rPr lang="pt-BR" baseline="0" dirty="0" smtClean="0"/>
              <a:t>em toneladas na cidade de São Paulo</a:t>
            </a:r>
          </a:p>
        </c:rich>
      </c:tx>
      <c:layout>
        <c:manualLayout>
          <c:xMode val="edge"/>
          <c:yMode val="edge"/>
          <c:x val="0.14803077655716923"/>
          <c:y val="3.94683683300011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Metal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2.6</c:v>
                </c:pt>
                <c:pt idx="2">
                  <c:v>2.7</c:v>
                </c:pt>
                <c:pt idx="3">
                  <c:v>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FD-4CF4-A06F-C870A4DDE54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Vidro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1.3</c:v>
                </c:pt>
                <c:pt idx="1">
                  <c:v>1.4</c:v>
                </c:pt>
                <c:pt idx="2">
                  <c:v>1.6</c:v>
                </c:pt>
                <c:pt idx="3">
                  <c:v>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FD-4CF4-A06F-C870A4DDE54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Papel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2.4</c:v>
                </c:pt>
                <c:pt idx="1">
                  <c:v>3.2</c:v>
                </c:pt>
                <c:pt idx="2">
                  <c:v>3.9</c:v>
                </c:pt>
                <c:pt idx="3">
                  <c:v>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FD-4CF4-A06F-C870A4DDE544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Orgânico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3.5</c:v>
                </c:pt>
                <c:pt idx="1">
                  <c:v>2.6</c:v>
                </c:pt>
                <c:pt idx="2">
                  <c:v>2.4</c:v>
                </c:pt>
                <c:pt idx="3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FD-4CF4-A06F-C870A4DDE5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307551"/>
        <c:axId val="2059310047"/>
      </c:lineChart>
      <c:catAx>
        <c:axId val="2059307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59310047"/>
        <c:crosses val="autoZero"/>
        <c:auto val="1"/>
        <c:lblAlgn val="ctr"/>
        <c:lblOffset val="100"/>
        <c:noMultiLvlLbl val="0"/>
      </c:catAx>
      <c:valAx>
        <c:axId val="205931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59307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jpe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jpe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f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_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eg"/><Relationship Id="rId18" Type="http://schemas.openxmlformats.org/officeDocument/2006/relationships/image" Target="../media/image31.jpe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jpg"/><Relationship Id="rId12" Type="http://schemas.openxmlformats.org/officeDocument/2006/relationships/image" Target="../media/image25.jpeg"/><Relationship Id="rId17" Type="http://schemas.openxmlformats.org/officeDocument/2006/relationships/image" Target="../media/image30.jpeg"/><Relationship Id="rId2" Type="http://schemas.openxmlformats.org/officeDocument/2006/relationships/image" Target="../media/image15.png"/><Relationship Id="rId16" Type="http://schemas.openxmlformats.org/officeDocument/2006/relationships/image" Target="../media/image29.jpe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jpeg"/><Relationship Id="rId10" Type="http://schemas.openxmlformats.org/officeDocument/2006/relationships/image" Target="../media/image23.jfif"/><Relationship Id="rId19" Type="http://schemas.openxmlformats.org/officeDocument/2006/relationships/image" Target="../media/image32.jpeg"/><Relationship Id="rId4" Type="http://schemas.openxmlformats.org/officeDocument/2006/relationships/image" Target="../media/image17.png"/><Relationship Id="rId9" Type="http://schemas.openxmlformats.org/officeDocument/2006/relationships/image" Target="../media/image22.jfif"/><Relationship Id="rId1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</a:t>
            </a:r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LLD </a:t>
            </a:r>
            <a:endParaRPr lang="pt-BR" sz="4400" dirty="0">
              <a:latin typeface="+mj-lt"/>
            </a:endParaRPr>
          </a:p>
        </p:txBody>
      </p:sp>
      <p:grpSp>
        <p:nvGrpSpPr>
          <p:cNvPr id="4" name="Grupo 77"/>
          <p:cNvGrpSpPr/>
          <p:nvPr/>
        </p:nvGrpSpPr>
        <p:grpSpPr>
          <a:xfrm>
            <a:off x="356871" y="130629"/>
            <a:ext cx="10968628" cy="6606903"/>
            <a:chOff x="130" y="73"/>
            <a:chExt cx="19309" cy="10599"/>
          </a:xfrm>
        </p:grpSpPr>
        <p:grpSp>
          <p:nvGrpSpPr>
            <p:cNvPr id="5" name="Grupo 28"/>
            <p:cNvGrpSpPr/>
            <p:nvPr/>
          </p:nvGrpSpPr>
          <p:grpSpPr>
            <a:xfrm>
              <a:off x="130" y="4668"/>
              <a:ext cx="7879" cy="5934"/>
              <a:chOff x="270" y="324"/>
              <a:chExt cx="10379" cy="9596"/>
            </a:xfrm>
          </p:grpSpPr>
          <p:sp>
            <p:nvSpPr>
              <p:cNvPr id="50" name="Retângulo arredondado 3"/>
              <p:cNvSpPr/>
              <p:nvPr/>
            </p:nvSpPr>
            <p:spPr>
              <a:xfrm>
                <a:off x="270" y="362"/>
                <a:ext cx="9378" cy="95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grpSp>
            <p:nvGrpSpPr>
              <p:cNvPr id="51" name="Grupo 27"/>
              <p:cNvGrpSpPr/>
              <p:nvPr/>
            </p:nvGrpSpPr>
            <p:grpSpPr>
              <a:xfrm>
                <a:off x="270" y="324"/>
                <a:ext cx="10379" cy="9263"/>
                <a:chOff x="270" y="511"/>
                <a:chExt cx="10379" cy="9263"/>
              </a:xfrm>
            </p:grpSpPr>
            <p:grpSp>
              <p:nvGrpSpPr>
                <p:cNvPr id="52" name="Grupo 26"/>
                <p:cNvGrpSpPr/>
                <p:nvPr/>
              </p:nvGrpSpPr>
              <p:grpSpPr>
                <a:xfrm>
                  <a:off x="270" y="2493"/>
                  <a:ext cx="10379" cy="7281"/>
                  <a:chOff x="270" y="2299"/>
                  <a:chExt cx="10379" cy="7281"/>
                </a:xfrm>
              </p:grpSpPr>
              <p:grpSp>
                <p:nvGrpSpPr>
                  <p:cNvPr id="57" name="Grupo 13"/>
                  <p:cNvGrpSpPr/>
                  <p:nvPr/>
                </p:nvGrpSpPr>
                <p:grpSpPr>
                  <a:xfrm>
                    <a:off x="270" y="2299"/>
                    <a:ext cx="9800" cy="7281"/>
                    <a:chOff x="270" y="2299"/>
                    <a:chExt cx="9800" cy="7281"/>
                  </a:xfrm>
                </p:grpSpPr>
                <p:grpSp>
                  <p:nvGrpSpPr>
                    <p:cNvPr id="59" name="Grupo 10"/>
                    <p:cNvGrpSpPr/>
                    <p:nvPr/>
                  </p:nvGrpSpPr>
                  <p:grpSpPr>
                    <a:xfrm>
                      <a:off x="270" y="2299"/>
                      <a:ext cx="6959" cy="7281"/>
                      <a:chOff x="-70" y="2079"/>
                      <a:chExt cx="6959" cy="7281"/>
                    </a:xfrm>
                  </p:grpSpPr>
                  <p:pic>
                    <p:nvPicPr>
                      <p:cNvPr id="62" name="Imagem 61" descr="icon_prototipo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clrChange>
                          <a:clrFrom>
                            <a:srgbClr val="F4F5F6">
                              <a:alpha val="100000"/>
                            </a:srgbClr>
                          </a:clrFrom>
                          <a:clrTo>
                            <a:srgbClr val="F4F5F6">
                              <a:alpha val="100000"/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-70" y="3061"/>
                        <a:ext cx="6959" cy="62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63" name="Caixa de Texto 5"/>
                      <p:cNvSpPr txBox="1"/>
                      <p:nvPr/>
                    </p:nvSpPr>
                    <p:spPr>
                      <a:xfrm>
                        <a:off x="-70" y="2079"/>
                        <a:ext cx="5420" cy="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pt-BR" sz="1200" b="1"/>
                          <a:t>modulo de internet </a:t>
                        </a:r>
                      </a:p>
                      <a:p>
                        <a:r>
                          <a:rPr lang="en-US" altLang="pt-BR" sz="1200" b="1"/>
                          <a:t>esp-8266</a:t>
                        </a:r>
                      </a:p>
                    </p:txBody>
                  </p:sp>
                  <p:cxnSp>
                    <p:nvCxnSpPr>
                      <p:cNvPr id="64" name="Conector de Seta Reta 63"/>
                      <p:cNvCxnSpPr/>
                      <p:nvPr/>
                    </p:nvCxnSpPr>
                    <p:spPr>
                      <a:xfrm flipH="1">
                        <a:off x="940" y="3154"/>
                        <a:ext cx="2" cy="497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olid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0" name="Caixa de Texto 11"/>
                    <p:cNvSpPr txBox="1"/>
                    <p:nvPr/>
                  </p:nvSpPr>
                  <p:spPr>
                    <a:xfrm>
                      <a:off x="7310" y="3657"/>
                      <a:ext cx="2760" cy="16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pt-BR" sz="1200" b="1"/>
                        <a:t>sensores opticos </a:t>
                      </a:r>
                    </a:p>
                    <a:p>
                      <a:r>
                        <a:rPr lang="en-US" altLang="pt-BR" sz="1200" b="1"/>
                        <a:t>TX, RX</a:t>
                      </a:r>
                    </a:p>
                  </p:txBody>
                </p:sp>
                <p:cxnSp>
                  <p:nvCxnSpPr>
                    <p:cNvPr id="61" name="Conector de Seta Reta 60"/>
                    <p:cNvCxnSpPr/>
                    <p:nvPr/>
                  </p:nvCxnSpPr>
                  <p:spPr>
                    <a:xfrm flipH="1">
                      <a:off x="6930" y="4307"/>
                      <a:ext cx="380" cy="7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tx1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8" name="Caixa de Texto 20"/>
                  <p:cNvSpPr txBox="1"/>
                  <p:nvPr/>
                </p:nvSpPr>
                <p:spPr>
                  <a:xfrm>
                    <a:off x="7089" y="7032"/>
                    <a:ext cx="3560" cy="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en-US" sz="1200" b="1"/>
                      <a:t>Arduino Uno</a:t>
                    </a:r>
                  </a:p>
                </p:txBody>
              </p:sp>
            </p:grpSp>
            <p:pic>
              <p:nvPicPr>
                <p:cNvPr id="53" name="Imagem 52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" y="1285"/>
                  <a:ext cx="1539" cy="1539"/>
                </a:xfrm>
                <a:prstGeom prst="rect">
                  <a:avLst/>
                </a:prstGeom>
              </p:spPr>
            </p:pic>
            <p:grpSp>
              <p:nvGrpSpPr>
                <p:cNvPr id="54" name="Grupo 22"/>
                <p:cNvGrpSpPr/>
                <p:nvPr/>
              </p:nvGrpSpPr>
              <p:grpSpPr>
                <a:xfrm>
                  <a:off x="4150" y="511"/>
                  <a:ext cx="3561" cy="2686"/>
                  <a:chOff x="6970" y="81"/>
                  <a:chExt cx="3561" cy="2686"/>
                </a:xfrm>
              </p:grpSpPr>
              <p:pic>
                <p:nvPicPr>
                  <p:cNvPr id="55" name="Imagem 54" descr="icon_rotiador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630" y="81"/>
                    <a:ext cx="2120" cy="2120"/>
                  </a:xfrm>
                  <a:prstGeom prst="rect">
                    <a:avLst/>
                  </a:prstGeom>
                </p:spPr>
              </p:pic>
              <p:sp>
                <p:nvSpPr>
                  <p:cNvPr id="56" name="Caixa de Texto 24"/>
                  <p:cNvSpPr txBox="1"/>
                  <p:nvPr/>
                </p:nvSpPr>
                <p:spPr>
                  <a:xfrm>
                    <a:off x="6970" y="2065"/>
                    <a:ext cx="3561" cy="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pt-BR" sz="1200" b="1"/>
                      <a:t>Modem LAN/WIFI</a:t>
                    </a:r>
                  </a:p>
                </p:txBody>
              </p:sp>
            </p:grpSp>
          </p:grpSp>
        </p:grpSp>
        <p:grpSp>
          <p:nvGrpSpPr>
            <p:cNvPr id="8" name="Grupo 29"/>
            <p:cNvGrpSpPr/>
            <p:nvPr/>
          </p:nvGrpSpPr>
          <p:grpSpPr>
            <a:xfrm>
              <a:off x="10499" y="4692"/>
              <a:ext cx="8940" cy="5980"/>
              <a:chOff x="1565" y="2662"/>
              <a:chExt cx="12246" cy="7577"/>
            </a:xfrm>
          </p:grpSpPr>
          <p:sp>
            <p:nvSpPr>
              <p:cNvPr id="31" name="Retângulo arredondado 30"/>
              <p:cNvSpPr/>
              <p:nvPr/>
            </p:nvSpPr>
            <p:spPr>
              <a:xfrm>
                <a:off x="1565" y="2662"/>
                <a:ext cx="11492" cy="7577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grpSp>
            <p:nvGrpSpPr>
              <p:cNvPr id="32" name="Grupo 31"/>
              <p:cNvGrpSpPr/>
              <p:nvPr/>
            </p:nvGrpSpPr>
            <p:grpSpPr>
              <a:xfrm>
                <a:off x="2055" y="3672"/>
                <a:ext cx="5850" cy="6303"/>
                <a:chOff x="1635" y="2613"/>
                <a:chExt cx="5850" cy="6303"/>
              </a:xfrm>
            </p:grpSpPr>
            <p:pic>
              <p:nvPicPr>
                <p:cNvPr id="44" name="Imagem 43" descr="icon_pc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36" y="3577"/>
                  <a:ext cx="5849" cy="3645"/>
                </a:xfrm>
                <a:prstGeom prst="rect">
                  <a:avLst/>
                </a:prstGeom>
              </p:spPr>
            </p:pic>
            <p:pic>
              <p:nvPicPr>
                <p:cNvPr id="45" name="Imagem 44" descr="icon_mapa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6" y="3953"/>
                  <a:ext cx="3323" cy="1884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  <p:sp>
              <p:nvSpPr>
                <p:cNvPr id="46" name="Caixa de Texto 34"/>
                <p:cNvSpPr txBox="1"/>
                <p:nvPr/>
              </p:nvSpPr>
              <p:spPr>
                <a:xfrm>
                  <a:off x="1635" y="7014"/>
                  <a:ext cx="5544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altLang="en-US" sz="1200" b="1"/>
                    <a:t>EasyPC Intel Core i3 4GB HD 320GB </a:t>
                  </a:r>
                  <a:r>
                    <a:rPr lang="en-US" altLang="pt-BR" sz="1200" b="1"/>
                    <a:t>windows 10</a:t>
                  </a:r>
                </a:p>
              </p:txBody>
            </p:sp>
            <p:pic>
              <p:nvPicPr>
                <p:cNvPr id="47" name="Imagem 46" descr="navegadores_icon"/>
                <p:cNvPicPr>
                  <a:picLocks noChangeAspect="1"/>
                </p:cNvPicPr>
                <p:nvPr/>
              </p:nvPicPr>
              <p:blipFill>
                <a:blip r:embed="rId7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636" y="7676"/>
                  <a:ext cx="3080" cy="1240"/>
                </a:xfrm>
                <a:prstGeom prst="rect">
                  <a:avLst/>
                </a:prstGeom>
              </p:spPr>
            </p:pic>
            <p:pic>
              <p:nvPicPr>
                <p:cNvPr id="48" name="Imagem 47" descr="sistemas_pc_icon"/>
                <p:cNvPicPr>
                  <a:picLocks noChangeAspect="1"/>
                </p:cNvPicPr>
                <p:nvPr/>
              </p:nvPicPr>
              <p:blipFill>
                <a:blip r:embed="rId8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259" y="7955"/>
                  <a:ext cx="1921" cy="682"/>
                </a:xfrm>
                <a:prstGeom prst="rect">
                  <a:avLst/>
                </a:prstGeom>
              </p:spPr>
            </p:pic>
            <p:pic>
              <p:nvPicPr>
                <p:cNvPr id="49" name="Imagem 48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18" y="2613"/>
                  <a:ext cx="1340" cy="1340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upo 38"/>
              <p:cNvGrpSpPr/>
              <p:nvPr/>
            </p:nvGrpSpPr>
            <p:grpSpPr>
              <a:xfrm>
                <a:off x="9064" y="3081"/>
                <a:ext cx="4747" cy="6773"/>
                <a:chOff x="9064" y="3081"/>
                <a:chExt cx="4747" cy="6773"/>
              </a:xfrm>
            </p:grpSpPr>
            <p:grpSp>
              <p:nvGrpSpPr>
                <p:cNvPr id="37" name="Grupo 39"/>
                <p:cNvGrpSpPr/>
                <p:nvPr/>
              </p:nvGrpSpPr>
              <p:grpSpPr>
                <a:xfrm>
                  <a:off x="9064" y="4421"/>
                  <a:ext cx="4747" cy="5433"/>
                  <a:chOff x="10340" y="4421"/>
                  <a:chExt cx="4747" cy="5433"/>
                </a:xfrm>
              </p:grpSpPr>
              <p:grpSp>
                <p:nvGrpSpPr>
                  <p:cNvPr id="39" name="Grupo 40"/>
                  <p:cNvGrpSpPr/>
                  <p:nvPr/>
                </p:nvGrpSpPr>
                <p:grpSpPr>
                  <a:xfrm>
                    <a:off x="10947" y="4421"/>
                    <a:ext cx="3374" cy="3374"/>
                    <a:chOff x="12789" y="3712"/>
                    <a:chExt cx="3374" cy="3374"/>
                  </a:xfrm>
                </p:grpSpPr>
                <p:pic>
                  <p:nvPicPr>
                    <p:cNvPr id="42" name="Imagem 41" descr="icon_celular"/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clrChange>
                        <a:clrFrom>
                          <a:srgbClr val="FFFFFF">
                            <a:alpha val="100000"/>
                          </a:srgbClr>
                        </a:clrFrom>
                        <a:clrTo>
                          <a:srgbClr val="FFFFFF">
                            <a:alpha val="100000"/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12789" y="3712"/>
                      <a:ext cx="3375" cy="337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" name="Imagem 42" descr="icon_mapa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3737" y="4074"/>
                      <a:ext cx="1492" cy="2342"/>
                    </a:xfrm>
                    <a:prstGeom prst="rect">
                      <a:avLst/>
                    </a:prstGeom>
                    <a:ln w="0">
                      <a:solidFill>
                        <a:schemeClr val="tx1"/>
                      </a:solidFill>
                    </a:ln>
                  </p:spPr>
                </p:pic>
              </p:grpSp>
              <p:sp>
                <p:nvSpPr>
                  <p:cNvPr id="40" name="Caixa de Texto 43"/>
                  <p:cNvSpPr txBox="1"/>
                  <p:nvPr/>
                </p:nvSpPr>
                <p:spPr>
                  <a:xfrm>
                    <a:off x="10340" y="7796"/>
                    <a:ext cx="4747" cy="9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pt-BR" sz="1200" b="1"/>
                      <a:t>android versao 7+</a:t>
                    </a:r>
                  </a:p>
                  <a:p>
                    <a:r>
                      <a:rPr lang="en-US" altLang="pt-BR" sz="1200" b="1"/>
                      <a:t>ios versao 10+</a:t>
                    </a:r>
                  </a:p>
                </p:txBody>
              </p:sp>
              <p:pic>
                <p:nvPicPr>
                  <p:cNvPr id="41" name="Imagem 40" descr="icon_sistema_celular"/>
                  <p:cNvPicPr>
                    <a:picLocks noChangeAspect="1"/>
                  </p:cNvPicPr>
                  <p:nvPr/>
                </p:nvPicPr>
                <p:blipFill>
                  <a:blip r:embed="rId10">
                    <a:clrChange>
                      <a:clrFrom>
                        <a:srgbClr val="F6F6F6">
                          <a:alpha val="100000"/>
                        </a:srgbClr>
                      </a:clrFrom>
                      <a:clrTo>
                        <a:srgbClr val="F6F6F6">
                          <a:alpha val="100000"/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1639" y="8899"/>
                    <a:ext cx="2150" cy="95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8" name="Imagem 37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695" y="3081"/>
                  <a:ext cx="1340" cy="1340"/>
                </a:xfrm>
                <a:prstGeom prst="rect">
                  <a:avLst/>
                </a:prstGeom>
              </p:spPr>
            </p:pic>
          </p:grpSp>
          <p:grpSp>
            <p:nvGrpSpPr>
              <p:cNvPr id="34" name="Grupo 46"/>
              <p:cNvGrpSpPr/>
              <p:nvPr/>
            </p:nvGrpSpPr>
            <p:grpSpPr>
              <a:xfrm>
                <a:off x="7273" y="2662"/>
                <a:ext cx="3090" cy="2222"/>
                <a:chOff x="9073" y="2541"/>
                <a:chExt cx="3090" cy="2222"/>
              </a:xfrm>
            </p:grpSpPr>
            <p:pic>
              <p:nvPicPr>
                <p:cNvPr id="35" name="Imagem 34" descr="icon_rotiador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73" y="2541"/>
                  <a:ext cx="1791" cy="1370"/>
                </a:xfrm>
                <a:prstGeom prst="rect">
                  <a:avLst/>
                </a:prstGeom>
              </p:spPr>
            </p:pic>
            <p:sp>
              <p:nvSpPr>
                <p:cNvPr id="36" name="Caixa de Texto 48"/>
                <p:cNvSpPr txBox="1"/>
                <p:nvPr/>
              </p:nvSpPr>
              <p:spPr>
                <a:xfrm>
                  <a:off x="9154" y="3844"/>
                  <a:ext cx="300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pt-BR" sz="1200" b="1"/>
                    <a:t>Modem LAN/WIFI</a:t>
                  </a:r>
                </a:p>
              </p:txBody>
            </p:sp>
          </p:grpSp>
        </p:grpSp>
        <p:grpSp>
          <p:nvGrpSpPr>
            <p:cNvPr id="9" name="Grupo 49"/>
            <p:cNvGrpSpPr/>
            <p:nvPr/>
          </p:nvGrpSpPr>
          <p:grpSpPr>
            <a:xfrm>
              <a:off x="6121" y="73"/>
              <a:ext cx="6815" cy="3920"/>
              <a:chOff x="4351" y="1305"/>
              <a:chExt cx="10886" cy="5148"/>
            </a:xfrm>
          </p:grpSpPr>
          <p:sp>
            <p:nvSpPr>
              <p:cNvPr id="23" name="Retângulo arredondado 50"/>
              <p:cNvSpPr/>
              <p:nvPr/>
            </p:nvSpPr>
            <p:spPr>
              <a:xfrm>
                <a:off x="4351" y="1305"/>
                <a:ext cx="10540" cy="5148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grpSp>
            <p:nvGrpSpPr>
              <p:cNvPr id="24" name="Grupo 51"/>
              <p:cNvGrpSpPr/>
              <p:nvPr/>
            </p:nvGrpSpPr>
            <p:grpSpPr>
              <a:xfrm>
                <a:off x="10732" y="2338"/>
                <a:ext cx="4505" cy="3682"/>
                <a:chOff x="10708" y="2882"/>
                <a:chExt cx="4505" cy="3682"/>
              </a:xfrm>
            </p:grpSpPr>
            <p:pic>
              <p:nvPicPr>
                <p:cNvPr id="29" name="Imagem 28" descr="icon_server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55" y="2882"/>
                  <a:ext cx="2573" cy="2575"/>
                </a:xfrm>
                <a:prstGeom prst="rect">
                  <a:avLst/>
                </a:prstGeom>
              </p:spPr>
            </p:pic>
            <p:sp>
              <p:nvSpPr>
                <p:cNvPr id="30" name="Caixa de Texto 53"/>
                <p:cNvSpPr txBox="1"/>
                <p:nvPr/>
              </p:nvSpPr>
              <p:spPr>
                <a:xfrm>
                  <a:off x="10708" y="5227"/>
                  <a:ext cx="4505" cy="1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altLang="en-US" sz="1200" b="1" dirty="0"/>
                    <a:t>Servidor Aplicações </a:t>
                  </a:r>
                </a:p>
                <a:p>
                  <a:r>
                    <a:rPr lang="pt-BR" altLang="en-US" sz="1200" b="1" dirty="0"/>
                    <a:t>nodeJS/HTML/CSS/</a:t>
                  </a:r>
                </a:p>
                <a:p>
                  <a:r>
                    <a:rPr lang="pt-BR" altLang="en-US" sz="1200" b="1" dirty="0"/>
                    <a:t>javascript</a:t>
                  </a:r>
                </a:p>
              </p:txBody>
            </p:sp>
          </p:grpSp>
          <p:sp>
            <p:nvSpPr>
              <p:cNvPr id="25" name="Caixa de Texto 54"/>
              <p:cNvSpPr txBox="1"/>
              <p:nvPr/>
            </p:nvSpPr>
            <p:spPr>
              <a:xfrm>
                <a:off x="7552" y="1548"/>
                <a:ext cx="6065" cy="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pt-BR" sz="1600" b="1"/>
                  <a:t>microsoft</a:t>
                </a:r>
                <a:r>
                  <a:rPr lang="en-US" altLang="pt-BR" sz="1600" b="1" dirty="0"/>
                  <a:t> azure</a:t>
                </a:r>
              </a:p>
            </p:txBody>
          </p:sp>
          <p:grpSp>
            <p:nvGrpSpPr>
              <p:cNvPr id="26" name="Grupo 55"/>
              <p:cNvGrpSpPr/>
              <p:nvPr/>
            </p:nvGrpSpPr>
            <p:grpSpPr>
              <a:xfrm>
                <a:off x="4825" y="2996"/>
                <a:ext cx="4562" cy="2487"/>
                <a:chOff x="4825" y="2996"/>
                <a:chExt cx="4562" cy="2487"/>
              </a:xfrm>
            </p:grpSpPr>
            <p:pic>
              <p:nvPicPr>
                <p:cNvPr id="27" name="Imagem 26" descr="icon_database"/>
                <p:cNvPicPr>
                  <a:picLocks noChangeAspect="1"/>
                </p:cNvPicPr>
                <p:nvPr/>
              </p:nvPicPr>
              <p:blipFill>
                <a:blip r:embed="rId12">
                  <a:lum bright="-100000"/>
                </a:blip>
                <a:stretch>
                  <a:fillRect/>
                </a:stretch>
              </p:blipFill>
              <p:spPr>
                <a:xfrm>
                  <a:off x="6147" y="2996"/>
                  <a:ext cx="1917" cy="1917"/>
                </a:xfrm>
                <a:prstGeom prst="rect">
                  <a:avLst/>
                </a:prstGeom>
              </p:spPr>
            </p:pic>
            <p:sp>
              <p:nvSpPr>
                <p:cNvPr id="28" name="Caixa de Texto 57"/>
                <p:cNvSpPr txBox="1"/>
                <p:nvPr/>
              </p:nvSpPr>
              <p:spPr>
                <a:xfrm>
                  <a:off x="4825" y="4913"/>
                  <a:ext cx="4562" cy="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1200" b="1"/>
                    <a:t>BD SQL SERVER</a:t>
                  </a:r>
                </a:p>
              </p:txBody>
            </p:sp>
          </p:grpSp>
        </p:grpSp>
        <p:pic>
          <p:nvPicPr>
            <p:cNvPr id="10" name="Imagem 9" descr="antena_icon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59" y="3255"/>
              <a:ext cx="1255" cy="1255"/>
            </a:xfrm>
            <a:prstGeom prst="rect">
              <a:avLst/>
            </a:prstGeom>
          </p:spPr>
        </p:pic>
        <p:pic>
          <p:nvPicPr>
            <p:cNvPr id="11" name="Imagem 10" descr="antena_icon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667" y="3255"/>
              <a:ext cx="1255" cy="1255"/>
            </a:xfrm>
            <a:prstGeom prst="rect">
              <a:avLst/>
            </a:prstGeom>
          </p:spPr>
        </p:pic>
        <p:pic>
          <p:nvPicPr>
            <p:cNvPr id="12" name="Imagem 11" descr="cloud_icon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424" y="3927"/>
              <a:ext cx="2692" cy="2692"/>
            </a:xfrm>
            <a:prstGeom prst="rect">
              <a:avLst/>
            </a:prstGeom>
          </p:spPr>
        </p:pic>
        <p:sp>
          <p:nvSpPr>
            <p:cNvPr id="13" name="Caixa de Texto 61"/>
            <p:cNvSpPr txBox="1"/>
            <p:nvPr/>
          </p:nvSpPr>
          <p:spPr>
            <a:xfrm>
              <a:off x="8169" y="6185"/>
              <a:ext cx="149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sz="1200" b="1"/>
                <a:t>internet</a:t>
              </a:r>
            </a:p>
          </p:txBody>
        </p:sp>
        <p:sp>
          <p:nvSpPr>
            <p:cNvPr id="14" name="Caixa de Texto 64"/>
            <p:cNvSpPr txBox="1"/>
            <p:nvPr/>
          </p:nvSpPr>
          <p:spPr>
            <a:xfrm>
              <a:off x="2814" y="3421"/>
              <a:ext cx="17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sz="1200" b="1"/>
                <a:t>antena</a:t>
              </a:r>
            </a:p>
          </p:txBody>
        </p:sp>
        <p:sp>
          <p:nvSpPr>
            <p:cNvPr id="15" name="Caixa de Texto 65"/>
            <p:cNvSpPr txBox="1"/>
            <p:nvPr/>
          </p:nvSpPr>
          <p:spPr>
            <a:xfrm>
              <a:off x="16784" y="3666"/>
              <a:ext cx="17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sz="1200" b="1"/>
                <a:t>antena</a:t>
              </a:r>
            </a:p>
          </p:txBody>
        </p:sp>
        <p:sp>
          <p:nvSpPr>
            <p:cNvPr id="16" name="Caixa de Texto 66"/>
            <p:cNvSpPr txBox="1"/>
            <p:nvPr/>
          </p:nvSpPr>
          <p:spPr>
            <a:xfrm>
              <a:off x="4244" y="10022"/>
              <a:ext cx="26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b="1"/>
                <a:t>produto</a:t>
              </a:r>
            </a:p>
          </p:txBody>
        </p:sp>
        <p:sp>
          <p:nvSpPr>
            <p:cNvPr id="17" name="Caixa de Texto 68"/>
            <p:cNvSpPr txBox="1"/>
            <p:nvPr/>
          </p:nvSpPr>
          <p:spPr>
            <a:xfrm>
              <a:off x="10857" y="4909"/>
              <a:ext cx="26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b="1"/>
                <a:t>cliente</a:t>
              </a:r>
            </a:p>
          </p:txBody>
        </p:sp>
        <p:cxnSp>
          <p:nvCxnSpPr>
            <p:cNvPr id="18" name="Conector de Seta Reta 17"/>
            <p:cNvCxnSpPr>
              <a:endCxn id="55" idx="1"/>
            </p:cNvCxnSpPr>
            <p:nvPr/>
          </p:nvCxnSpPr>
          <p:spPr>
            <a:xfrm>
              <a:off x="2694" y="4617"/>
              <a:ext cx="882" cy="70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 flipH="1">
              <a:off x="15536" y="4099"/>
              <a:ext cx="347" cy="80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10" idx="3"/>
            </p:cNvCxnSpPr>
            <p:nvPr/>
          </p:nvCxnSpPr>
          <p:spPr>
            <a:xfrm>
              <a:off x="2814" y="3883"/>
              <a:ext cx="5270" cy="78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endCxn id="11" idx="1"/>
            </p:cNvCxnSpPr>
            <p:nvPr/>
          </p:nvCxnSpPr>
          <p:spPr>
            <a:xfrm flipV="1">
              <a:off x="9911" y="3883"/>
              <a:ext cx="5756" cy="90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 flipH="1">
              <a:off x="9088" y="3255"/>
              <a:ext cx="3" cy="110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CF03E58-0B96-4176-890C-5C38BB20B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206"/>
            <a:ext cx="10985775" cy="6191794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9851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HLD 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3340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Principais requisitos</a:t>
            </a:r>
            <a:endParaRPr lang="pt-BR" sz="4400" dirty="0">
              <a:latin typeface="+mj-lt"/>
            </a:endParaRP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66851"/>
            <a:ext cx="4229099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Funcionalidades</a:t>
            </a:r>
            <a:endParaRPr lang="pt-BR" sz="4400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30" y="2895600"/>
            <a:ext cx="500634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Simulador financeiro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Mostrar a empresas que investir no lixo pode ser lucro.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 smtClean="0">
                <a:latin typeface="+mj-lt"/>
              </a:rPr>
              <a:t>Banco de dados</a:t>
            </a:r>
          </a:p>
          <a:p>
            <a:pPr marL="457200" lvl="1" indent="0">
              <a:buNone/>
            </a:pPr>
            <a:r>
              <a:rPr lang="pt-BR" altLang="pt-BR" sz="2200" dirty="0" smtClean="0">
                <a:latin typeface="+mj-lt"/>
              </a:rPr>
              <a:t>Através dos dados gerados por nossos sensores informações irão auxiliar em tomadas de decisões.</a:t>
            </a:r>
            <a:endParaRPr lang="pt-BR" altLang="pt-BR" sz="2200" dirty="0">
              <a:latin typeface="+mj-lt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70" y="289560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Sensores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Coletarão dados em tempo real.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 smtClean="0">
                <a:latin typeface="+mj-lt"/>
              </a:rPr>
              <a:t>Website</a:t>
            </a:r>
          </a:p>
          <a:p>
            <a:pPr marL="457200" lvl="1" indent="0">
              <a:buNone/>
            </a:pPr>
            <a:r>
              <a:rPr lang="pt-BR" altLang="pt-BR" sz="2200" dirty="0" smtClean="0">
                <a:latin typeface="+mj-lt"/>
              </a:rPr>
              <a:t>Empresas parceiras poderão ver seus indicadores de geração de resíduos  dentre outras funcionalidades</a:t>
            </a:r>
            <a:endParaRPr lang="pt-BR" altLang="pt-BR" sz="22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840">
            <a:off x="6721299" y="507744"/>
            <a:ext cx="2839010" cy="1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1063874"/>
            <a:ext cx="6492240" cy="1444195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4400" dirty="0">
                <a:latin typeface="+mj-lt"/>
              </a:rPr>
              <a:t>S</a:t>
            </a:r>
            <a:r>
              <a:rPr lang="pt-BR" sz="4400" dirty="0" smtClean="0">
                <a:latin typeface="+mj-lt"/>
              </a:rPr>
              <a:t>ite institucional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06534"/>
            <a:ext cx="7080069" cy="1479912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Simulador financeiro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2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1163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Modelagem conceitual do banco de dados </a:t>
            </a:r>
            <a:endParaRPr lang="pt-BR" sz="4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" y="638284"/>
            <a:ext cx="10493284" cy="615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76716"/>
            <a:ext cx="741045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Gráficos dos dados coletados</a:t>
            </a:r>
            <a:endParaRPr lang="pt-BR" sz="4400" dirty="0">
              <a:latin typeface="+mj-lt"/>
            </a:endParaRP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4276574061"/>
              </p:ext>
            </p:extLst>
          </p:nvPr>
        </p:nvGraphicFramePr>
        <p:xfrm>
          <a:off x="5557521" y="1629327"/>
          <a:ext cx="4616115" cy="3840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66024632"/>
              </p:ext>
            </p:extLst>
          </p:nvPr>
        </p:nvGraphicFramePr>
        <p:xfrm>
          <a:off x="422721" y="861529"/>
          <a:ext cx="5690695" cy="3065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235385941"/>
              </p:ext>
            </p:extLst>
          </p:nvPr>
        </p:nvGraphicFramePr>
        <p:xfrm>
          <a:off x="422721" y="3927312"/>
          <a:ext cx="5690695" cy="2895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079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6600" dirty="0" smtClean="0">
                <a:latin typeface="+mj-lt"/>
              </a:rPr>
              <a:t>Obrigado.</a:t>
            </a:r>
            <a:endParaRPr lang="pt-BR" sz="66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  <a:endParaRPr lang="pt-BR" sz="24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92433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Quem somos</a:t>
            </a:r>
            <a:endParaRPr lang="pt-BR" sz="4400" dirty="0">
              <a:latin typeface="+mj-lt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3848100"/>
            <a:ext cx="4797555" cy="3009900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447698" y="1734275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j-lt"/>
              </a:rPr>
              <a:t> Fazemos parte da MIT, criada para revolucionar e trazer novas maneira de lidar com o lixo.</a:t>
            </a:r>
            <a:endParaRPr lang="pt-BR" sz="2400" dirty="0">
              <a:latin typeface="+mj-lt"/>
            </a:endParaRPr>
          </a:p>
        </p:txBody>
      </p:sp>
      <p:sp>
        <p:nvSpPr>
          <p:cNvPr id="59" name="Espaço Reservado para Conteúdo 2"/>
          <p:cNvSpPr txBox="1">
            <a:spLocks/>
          </p:cNvSpPr>
          <p:nvPr/>
        </p:nvSpPr>
        <p:spPr>
          <a:xfrm>
            <a:off x="5245252" y="3169797"/>
            <a:ext cx="5387913" cy="3557573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Bruno Sampaio Santana</a:t>
            </a:r>
          </a:p>
          <a:p>
            <a:r>
              <a:rPr lang="pt-BR" altLang="pt-BR" sz="2800" smtClean="0">
                <a:latin typeface="+mj-lt"/>
              </a:rPr>
              <a:t>Gabriel </a:t>
            </a:r>
            <a:r>
              <a:rPr lang="pt-BR" altLang="pt-BR" sz="2800" dirty="0" smtClean="0">
                <a:latin typeface="+mj-lt"/>
              </a:rPr>
              <a:t>Bezerra Pinheiro</a:t>
            </a:r>
          </a:p>
          <a:p>
            <a:r>
              <a:rPr lang="pt-BR" altLang="pt-BR" sz="2800" dirty="0" smtClean="0">
                <a:latin typeface="+mj-lt"/>
              </a:rPr>
              <a:t>Graziela Batista De </a:t>
            </a:r>
            <a:r>
              <a:rPr lang="pt-BR" altLang="pt-BR" sz="2800" dirty="0">
                <a:latin typeface="+mj-lt"/>
              </a:rPr>
              <a:t>L</a:t>
            </a:r>
            <a:r>
              <a:rPr lang="pt-BR" altLang="pt-BR" sz="2800" dirty="0" smtClean="0">
                <a:latin typeface="+mj-lt"/>
              </a:rPr>
              <a:t>ucema Lima</a:t>
            </a:r>
          </a:p>
          <a:p>
            <a:r>
              <a:rPr lang="pt-BR" altLang="pt-BR" sz="2800" dirty="0" smtClean="0">
                <a:latin typeface="+mj-lt"/>
              </a:rPr>
              <a:t>Raphael De Oliveira Moitinho</a:t>
            </a:r>
          </a:p>
          <a:p>
            <a:r>
              <a:rPr lang="pt-BR" altLang="pt-BR" sz="2800" dirty="0" smtClean="0">
                <a:latin typeface="+mj-lt"/>
              </a:rPr>
              <a:t>Stefany Batista De Lima Silva</a:t>
            </a:r>
          </a:p>
          <a:p>
            <a:r>
              <a:rPr lang="pt-BR" altLang="pt-BR" sz="2800" dirty="0" smtClean="0">
                <a:latin typeface="+mj-lt"/>
              </a:rPr>
              <a:t>Yuri De Jesus Morais Vedovate</a:t>
            </a:r>
          </a:p>
        </p:txBody>
      </p:sp>
    </p:spTree>
    <p:extLst>
      <p:ext uri="{BB962C8B-B14F-4D97-AF65-F5344CB8AC3E}">
        <p14:creationId xmlns:p14="http://schemas.microsoft.com/office/powerpoint/2010/main" val="6736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 smtClean="0">
                <a:solidFill>
                  <a:schemeClr val="bg1"/>
                </a:solidFill>
              </a:rPr>
              <a:t>Sobre nós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Trazer a eficiência na coleta de resíduos para tornar nosso planeta melhor.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Ser líder nacional do segmento, revolucionando a forma de coletar resíduos, levando eficiência para logística da coleta.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>
                <a:latin typeface="+mj-lt"/>
              </a:rPr>
              <a:t>Inovação;</a:t>
            </a:r>
          </a:p>
          <a:p>
            <a:r>
              <a:rPr lang="pt-BR" altLang="pt-BR" sz="2400" dirty="0" smtClean="0">
                <a:latin typeface="+mj-lt"/>
              </a:rPr>
              <a:t>Qualidade;</a:t>
            </a:r>
          </a:p>
          <a:p>
            <a:r>
              <a:rPr lang="pt-BR" altLang="pt-BR" sz="2400" dirty="0" smtClean="0">
                <a:latin typeface="+mj-lt"/>
              </a:rPr>
              <a:t>Diversidade;</a:t>
            </a:r>
          </a:p>
          <a:p>
            <a:r>
              <a:rPr lang="pt-BR" altLang="pt-BR" sz="2400" dirty="0" smtClean="0">
                <a:latin typeface="+mj-lt"/>
              </a:rPr>
              <a:t>Comprometimento;</a:t>
            </a:r>
          </a:p>
          <a:p>
            <a:r>
              <a:rPr lang="pt-BR" altLang="pt-BR" sz="2400" dirty="0" smtClean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Contexto</a:t>
            </a:r>
            <a:endParaRPr lang="pt-BR" sz="44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Mais de 27 mil toneladas de lixo são produzidas por dia na região metropolitana de São Paulo, segundo o portal de noticias G1 para </a:t>
            </a:r>
            <a:r>
              <a:rPr lang="pt-BR" sz="2400" dirty="0">
                <a:latin typeface="+mj-lt"/>
              </a:rPr>
              <a:t>carregar todo o lixo da região são necessárias pelo menos 2.282 viagens de caminhões trucados todos os dias.</a:t>
            </a:r>
            <a:endParaRPr lang="pt-BR" sz="3200" dirty="0" smtClean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Coleta seletiva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Segmento</a:t>
            </a:r>
            <a:endParaRPr lang="pt-BR" sz="4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Público </a:t>
            </a:r>
            <a:endParaRPr lang="pt-BR" sz="4400" dirty="0">
              <a:latin typeface="+mj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Coletores de grandes geradores de resíduo 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Conhecendo o segmento</a:t>
            </a:r>
            <a:endParaRPr lang="pt-BR" sz="4400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90550" y="188595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Os estabelecimentos públicos</a:t>
            </a:r>
            <a:r>
              <a:rPr lang="pt-BR" sz="2400" dirty="0">
                <a:latin typeface="+mj-lt"/>
              </a:rPr>
              <a:t>,</a:t>
            </a:r>
            <a:r>
              <a:rPr lang="pt-BR" sz="2400" dirty="0" smtClean="0">
                <a:latin typeface="+mj-lt"/>
              </a:rPr>
              <a:t> </a:t>
            </a:r>
            <a:r>
              <a:rPr lang="pt-BR" sz="2400" dirty="0">
                <a:latin typeface="+mj-lt"/>
              </a:rPr>
              <a:t>de prestação de serviços, comerciais e industriais, </a:t>
            </a:r>
            <a:r>
              <a:rPr lang="pt-BR" sz="2400" dirty="0" smtClean="0">
                <a:latin typeface="+mj-lt"/>
              </a:rPr>
              <a:t>entre outros que geram um volume maior a 200 litros diários de lixo são enquadrados pela NBR10004 da ABNT como grandes geradores de resíduos sólidos sendo obrigados por lei a contratarem um operador de coleta.</a:t>
            </a:r>
            <a:endParaRPr lang="pt-BR" sz="2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r="48083" b="51005"/>
          <a:stretch/>
        </p:blipFill>
        <p:spPr>
          <a:xfrm>
            <a:off x="1000125" y="3824942"/>
            <a:ext cx="3095625" cy="27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Desafio </a:t>
            </a:r>
            <a:endParaRPr lang="pt-BR" sz="4400" dirty="0"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A conscientização da população e da empresas geradoras de resíduo quanto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aos malefícios causados ao meio ambiente e à saúde humana, gerados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pelo descarte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irregular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do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lixo, entulho e resíduos em locais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Problemas </a:t>
            </a:r>
            <a:endParaRPr lang="pt-BR" sz="4400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Solução</a:t>
            </a:r>
            <a:endParaRPr lang="pt-BR" sz="4400" dirty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  <a:endParaRPr lang="pt-BR" sz="2400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6" y="3827417"/>
            <a:ext cx="1021511" cy="12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8419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Desenho de solução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357651">
            <a:off x="262219" y="1206902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sua localização</a:t>
            </a:r>
          </a:p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667637" y="862658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511231" y="4232701"/>
            <a:ext cx="413222" cy="62388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515601" y="123154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3113636" y="4385264"/>
            <a:ext cx="409186" cy="624618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409525" y="862704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689868" y="4487596"/>
            <a:ext cx="431367" cy="65698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3365894" y="1283777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64272" y="4682639"/>
            <a:ext cx="381744" cy="587627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4310292" y="913626"/>
            <a:ext cx="969048" cy="1518797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3900423" y="4093676"/>
            <a:ext cx="394935" cy="61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4801</TotalTime>
  <Words>521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Segoe UI Emoji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LOGO/NOME DA EMPRESA</dc:title>
  <dc:creator>Instrutor</dc:creator>
  <cp:lastModifiedBy>Aluno</cp:lastModifiedBy>
  <cp:revision>260</cp:revision>
  <dcterms:created xsi:type="dcterms:W3CDTF">2017-11-23T16:59:42Z</dcterms:created>
  <dcterms:modified xsi:type="dcterms:W3CDTF">2020-04-26T14:47:38Z</dcterms:modified>
</cp:coreProperties>
</file>