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media/image2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20"/>
  </p:notesMasterIdLst>
  <p:sldIdLst>
    <p:sldId id="257" r:id="rId2"/>
    <p:sldId id="346" r:id="rId3"/>
    <p:sldId id="260" r:id="rId4"/>
    <p:sldId id="348" r:id="rId5"/>
    <p:sldId id="347" r:id="rId6"/>
    <p:sldId id="349" r:id="rId7"/>
    <p:sldId id="350" r:id="rId8"/>
    <p:sldId id="351" r:id="rId9"/>
    <p:sldId id="352" r:id="rId10"/>
    <p:sldId id="362" r:id="rId11"/>
    <p:sldId id="363" r:id="rId12"/>
    <p:sldId id="361" r:id="rId13"/>
    <p:sldId id="353" r:id="rId14"/>
    <p:sldId id="356" r:id="rId15"/>
    <p:sldId id="365" r:id="rId16"/>
    <p:sldId id="354" r:id="rId17"/>
    <p:sldId id="364" r:id="rId18"/>
    <p:sldId id="3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uno" initials="A" lastIdx="5" clrIdx="0">
    <p:extLst>
      <p:ext uri="{19B8F6BF-5375-455C-9EA6-DF929625EA0E}">
        <p15:presenceInfo xmlns:p15="http://schemas.microsoft.com/office/powerpoint/2012/main" userId="Alu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977"/>
    <a:srgbClr val="511115"/>
    <a:srgbClr val="7F0E31"/>
    <a:srgbClr val="237DA2"/>
    <a:srgbClr val="FFFFFF"/>
    <a:srgbClr val="ED4C17"/>
    <a:srgbClr val="6AC488"/>
    <a:srgbClr val="52365F"/>
    <a:srgbClr val="1C2643"/>
    <a:srgbClr val="1B2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7" autoAdjust="0"/>
    <p:restoredTop sz="93898" autoAdjust="0"/>
  </p:normalViewPr>
  <p:slideViewPr>
    <p:cSldViewPr snapToGrid="0">
      <p:cViewPr varScale="1">
        <p:scale>
          <a:sx n="73" d="100"/>
          <a:sy n="73" d="100"/>
        </p:scale>
        <p:origin x="58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59.247" idx="2">
    <p:pos x="10" y="10"/>
    <p:text>https://www.sebrae.com.br/Sebrae/Portal%20Sebrae/Anexos/ME_Missao-Visao-Valores.PDF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9:39.494" idx="3">
    <p:pos x="10" y="10"/>
    <p:text>https://g1.globo.com/sp/sao-paulo/noticia/2019/04/29/cidades-da-grande-sp-produzem-27-mil-toneladas-de-lixo-por-dia-veja-para-onde-vao-os-residuos.ghtml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38:10.323" idx="1">
    <p:pos x="10" y="10"/>
    <p:text>https://www.fiesp.com.br/indices-pesquisas-e-publicacoes/comunicado-cadastramento-dos-pequenos-e-grandes-geradores-de-residuos-solidos-na-amlurb/</p:text>
    <p:extLst>
      <p:ext uri="{C676402C-5697-4E1C-873F-D02D1690AC5C}">
        <p15:threadingInfo xmlns:p15="http://schemas.microsoft.com/office/powerpoint/2012/main" timeZoneBias="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2T00:55:48.057" idx="5">
    <p:pos x="10" y="10"/>
    <p:text>https://www.dm.jor.br/cotidiano/2017/03/os-desafios-da-coleta-do-lixo/</p:text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2B5A0-3D7C-4A8B-9857-D57DB7BEA661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36DD-0265-4424-9439-2D4FAD9062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29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13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13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3749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70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608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776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588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679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04608DE5-1172-4D3F-B879-8C4FE51EF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952207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A6B38-605E-4B58-8749-73B9EE3A7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526EDD-A01F-42B7-AB7F-D5F150A79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A8A68B-B4A4-4E0F-AFA0-6ACE36AE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38E1BB-1FD6-4ABE-A403-8BF939CC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00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19AA2-236D-4DA8-AA59-ACCFF62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ED17813-3CBD-47B8-BDF5-7BB2EFCC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401551-77C9-4AFE-83D2-40A85970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BE780C-94BC-4E9E-B1DA-BA1C71C8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57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70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CE6A7-3FF5-4D16-8C11-8A4397C7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67B1AF-3C20-4B17-879C-FF164A3F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D0052-5304-4EE5-827F-28D218A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A9DD2D-A70E-4851-9634-F3AB4E83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03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814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74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43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24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45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66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264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1A2F9-5E2E-41AF-8CA8-6F6A8CA531AC}" type="datetimeFigureOut">
              <a:rPr lang="pt-BR" smtClean="0"/>
              <a:t>04/05/2020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63C712-96B2-4EF6-B382-BB7E4B2E1881}" type="slidenum">
              <a:rPr lang="pt-BR" smtClean="0"/>
              <a:t>‹nº›</a:t>
            </a:fld>
            <a:endParaRPr lang="pt-BR"/>
          </a:p>
        </p:txBody>
      </p:sp>
      <p:pic>
        <p:nvPicPr>
          <p:cNvPr id="18" name="Imagem 17" descr="Uma imagem contendo objeto&#10;&#10;Descrição gerada com alta confiança">
            <a:extLst>
              <a:ext uri="{FF2B5EF4-FFF2-40B4-BE49-F238E27FC236}">
                <a16:creationId xmlns:a16="http://schemas.microsoft.com/office/drawing/2014/main" id="{F6C321B1-164A-453D-B1D2-44AE6C690CB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00" y="5890677"/>
            <a:ext cx="927714" cy="92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  <p:sldLayoutId id="2147483649" r:id="rId17"/>
    <p:sldLayoutId id="2147483660" r:id="rId18"/>
    <p:sldLayoutId id="2147483661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microsoft.com/office/2007/relationships/hdphoto" Target="../media/hdphoto4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../prototipo-site-institucional/contact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hyperlink" Target="https://app.asana.com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3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jpeg"/><Relationship Id="rId18" Type="http://schemas.openxmlformats.org/officeDocument/2006/relationships/image" Target="../media/image31.jpe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jpg"/><Relationship Id="rId12" Type="http://schemas.openxmlformats.org/officeDocument/2006/relationships/image" Target="../media/image25.jpeg"/><Relationship Id="rId17" Type="http://schemas.openxmlformats.org/officeDocument/2006/relationships/image" Target="../media/image30.jpeg"/><Relationship Id="rId2" Type="http://schemas.openxmlformats.org/officeDocument/2006/relationships/image" Target="../media/image15.png"/><Relationship Id="rId16" Type="http://schemas.openxmlformats.org/officeDocument/2006/relationships/image" Target="../media/image29.jpe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jpeg"/><Relationship Id="rId10" Type="http://schemas.openxmlformats.org/officeDocument/2006/relationships/image" Target="../media/image23.jfif"/><Relationship Id="rId19" Type="http://schemas.openxmlformats.org/officeDocument/2006/relationships/image" Target="../media/image32.jpeg"/><Relationship Id="rId4" Type="http://schemas.openxmlformats.org/officeDocument/2006/relationships/image" Target="../media/image17.png"/><Relationship Id="rId9" Type="http://schemas.openxmlformats.org/officeDocument/2006/relationships/image" Target="../media/image22.jfif"/><Relationship Id="rId14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>
            <a:extLst>
              <a:ext uri="{FF2B5EF4-FFF2-40B4-BE49-F238E27FC236}">
                <a16:creationId xmlns:a16="http://schemas.microsoft.com/office/drawing/2014/main" id="{54B0EFCB-F01F-4842-9286-1BABA2C5EE28}"/>
              </a:ext>
            </a:extLst>
          </p:cNvPr>
          <p:cNvSpPr txBox="1"/>
          <p:nvPr/>
        </p:nvSpPr>
        <p:spPr>
          <a:xfrm>
            <a:off x="297832" y="5685693"/>
            <a:ext cx="8149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dirty="0" smtClean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MUNDO, </a:t>
            </a:r>
            <a:r>
              <a:rPr lang="pt-BR" sz="4400" b="1" dirty="0">
                <a:latin typeface="+mj-lt"/>
                <a:ea typeface="Segoe UI Emoji" panose="020B0502040204020203" pitchFamily="34" charset="0"/>
                <a:cs typeface="Segoe UI" panose="020B0502040204020203" pitchFamily="34" charset="0"/>
              </a:rPr>
              <a:t>INOVAÇÃO E TECNOLOGIA</a:t>
            </a:r>
          </a:p>
        </p:txBody>
      </p:sp>
      <p:pic>
        <p:nvPicPr>
          <p:cNvPr id="12" name="Imagem 11" descr="Uma imagem contendo objeto&#10;&#10;Descrição gerada com alta confiança">
            <a:extLst>
              <a:ext uri="{FF2B5EF4-FFF2-40B4-BE49-F238E27FC236}">
                <a16:creationId xmlns:a16="http://schemas.microsoft.com/office/drawing/2014/main" id="{0604E7ED-FA44-445A-8B0C-C21F2287B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67" y="0"/>
            <a:ext cx="4853355" cy="48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1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19851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HLD 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9977"/>
            <a:ext cx="9522210" cy="540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1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C9540FA-7BE5-4838-9C28-C256F4C0C7CB}"/>
              </a:ext>
            </a:extLst>
          </p:cNvPr>
          <p:cNvGrpSpPr/>
          <p:nvPr/>
        </p:nvGrpSpPr>
        <p:grpSpPr>
          <a:xfrm>
            <a:off x="118095" y="1084216"/>
            <a:ext cx="11364156" cy="6123395"/>
            <a:chOff x="70755" y="167369"/>
            <a:chExt cx="11955810" cy="6950436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19BE80D-73F9-4BCF-ADA8-E8563FB5E71D}"/>
                </a:ext>
              </a:extLst>
            </p:cNvPr>
            <p:cNvGrpSpPr/>
            <p:nvPr/>
          </p:nvGrpSpPr>
          <p:grpSpPr>
            <a:xfrm>
              <a:off x="280728" y="2367127"/>
              <a:ext cx="4959851" cy="4750678"/>
              <a:chOff x="280728" y="2367127"/>
              <a:chExt cx="4959851" cy="4750678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460E6642-8724-45C3-8DF4-B6D6A9A11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0728" y="2367127"/>
                <a:ext cx="4959851" cy="4750678"/>
              </a:xfrm>
              <a:prstGeom prst="rect">
                <a:avLst/>
              </a:prstGeom>
            </p:spPr>
          </p:pic>
          <p:grpSp>
            <p:nvGrpSpPr>
              <p:cNvPr id="35" name="Agrupar 34">
                <a:extLst>
                  <a:ext uri="{FF2B5EF4-FFF2-40B4-BE49-F238E27FC236}">
                    <a16:creationId xmlns:a16="http://schemas.microsoft.com/office/drawing/2014/main" id="{2F5D4460-A988-40C9-94FA-07520E95E59F}"/>
                  </a:ext>
                </a:extLst>
              </p:cNvPr>
              <p:cNvGrpSpPr/>
              <p:nvPr/>
            </p:nvGrpSpPr>
            <p:grpSpPr>
              <a:xfrm>
                <a:off x="3162799" y="3604911"/>
                <a:ext cx="1507712" cy="1351935"/>
                <a:chOff x="3162799" y="3604911"/>
                <a:chExt cx="1507712" cy="1351935"/>
              </a:xfrm>
            </p:grpSpPr>
            <p:pic>
              <p:nvPicPr>
                <p:cNvPr id="38" name="Imagem 37" descr="icon_database">
                  <a:extLst>
                    <a:ext uri="{FF2B5EF4-FFF2-40B4-BE49-F238E27FC236}">
                      <a16:creationId xmlns:a16="http://schemas.microsoft.com/office/drawing/2014/main" id="{2AAB21DD-9A95-4C47-8333-1557052D81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lum bright="-100000"/>
                </a:blip>
                <a:stretch>
                  <a:fillRect/>
                </a:stretch>
              </p:blipFill>
              <p:spPr>
                <a:xfrm>
                  <a:off x="3162799" y="3604911"/>
                  <a:ext cx="762067" cy="926922"/>
                </a:xfrm>
                <a:prstGeom prst="rect">
                  <a:avLst/>
                </a:prstGeom>
              </p:spPr>
            </p:pic>
            <p:pic>
              <p:nvPicPr>
                <p:cNvPr id="39" name="Imagem 38">
                  <a:extLst>
                    <a:ext uri="{FF2B5EF4-FFF2-40B4-BE49-F238E27FC236}">
                      <a16:creationId xmlns:a16="http://schemas.microsoft.com/office/drawing/2014/main" id="{F1A57FAA-9CE7-4D6C-8284-2203CB3171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179221" y="3746523"/>
                  <a:ext cx="1491290" cy="1210323"/>
                </a:xfrm>
                <a:prstGeom prst="rect">
                  <a:avLst/>
                </a:prstGeom>
              </p:spPr>
            </p:pic>
          </p:grp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8C24D198-38AA-4C48-A8B6-9F81A2BED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2343" y="4068372"/>
                <a:ext cx="1381459" cy="138145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194F2AA7-3940-4866-ABA9-4448E3B240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55399" y="4996070"/>
                <a:ext cx="1027223" cy="1027223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36A7F85-FC15-4E87-BDD4-E3F1550FC24F}"/>
                </a:ext>
              </a:extLst>
            </p:cNvPr>
            <p:cNvGrpSpPr/>
            <p:nvPr/>
          </p:nvGrpSpPr>
          <p:grpSpPr>
            <a:xfrm>
              <a:off x="70755" y="167369"/>
              <a:ext cx="11955810" cy="6339567"/>
              <a:chOff x="70755" y="167369"/>
              <a:chExt cx="11955810" cy="6339567"/>
            </a:xfrm>
          </p:grpSpPr>
          <p:grpSp>
            <p:nvGrpSpPr>
              <p:cNvPr id="5" name="Agrupar 4">
                <a:extLst>
                  <a:ext uri="{FF2B5EF4-FFF2-40B4-BE49-F238E27FC236}">
                    <a16:creationId xmlns:a16="http://schemas.microsoft.com/office/drawing/2014/main" id="{878DE1DE-BC3D-4063-8B14-25C9344C77FD}"/>
                  </a:ext>
                </a:extLst>
              </p:cNvPr>
              <p:cNvGrpSpPr/>
              <p:nvPr/>
            </p:nvGrpSpPr>
            <p:grpSpPr>
              <a:xfrm>
                <a:off x="70757" y="167369"/>
                <a:ext cx="6110026" cy="1930852"/>
                <a:chOff x="1948543" y="1939019"/>
                <a:chExt cx="8411633" cy="2624818"/>
              </a:xfrm>
            </p:grpSpPr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97D44B02-D2A1-4F7D-A41B-C2FA14E78FD0}"/>
                    </a:ext>
                  </a:extLst>
                </p:cNvPr>
                <p:cNvGrpSpPr/>
                <p:nvPr/>
              </p:nvGrpSpPr>
              <p:grpSpPr>
                <a:xfrm>
                  <a:off x="1948543" y="1939019"/>
                  <a:ext cx="8411633" cy="2624818"/>
                  <a:chOff x="1948543" y="2016580"/>
                  <a:chExt cx="8411633" cy="2624818"/>
                </a:xfrm>
              </p:grpSpPr>
              <p:sp>
                <p:nvSpPr>
                  <p:cNvPr id="22" name="Retângulo arredondado 50">
                    <a:extLst>
                      <a:ext uri="{FF2B5EF4-FFF2-40B4-BE49-F238E27FC236}">
                        <a16:creationId xmlns:a16="http://schemas.microsoft.com/office/drawing/2014/main" id="{166A7AB2-1228-4F71-894D-B2886540C7B4}"/>
                      </a:ext>
                    </a:extLst>
                  </p:cNvPr>
                  <p:cNvSpPr/>
                  <p:nvPr/>
                </p:nvSpPr>
                <p:spPr>
                  <a:xfrm>
                    <a:off x="1948543" y="2016580"/>
                    <a:ext cx="8294913" cy="2624818"/>
                  </a:xfrm>
                  <a:prstGeom prst="roundRect">
                    <a:avLst/>
                  </a:prstGeom>
                  <a:noFill/>
                  <a:ln w="28575" cmpd="sng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altLang="en-US" dirty="0"/>
                  </a:p>
                </p:txBody>
              </p:sp>
              <p:grpSp>
                <p:nvGrpSpPr>
                  <p:cNvPr id="23" name="Agrupar 22">
                    <a:extLst>
                      <a:ext uri="{FF2B5EF4-FFF2-40B4-BE49-F238E27FC236}">
                        <a16:creationId xmlns:a16="http://schemas.microsoft.com/office/drawing/2014/main" id="{CD43C392-574E-4F5B-B2DF-67A046DBDFCF}"/>
                      </a:ext>
                    </a:extLst>
                  </p:cNvPr>
                  <p:cNvGrpSpPr/>
                  <p:nvPr/>
                </p:nvGrpSpPr>
                <p:grpSpPr>
                  <a:xfrm>
                    <a:off x="2160873" y="2539529"/>
                    <a:ext cx="7870253" cy="1769719"/>
                    <a:chOff x="2160873" y="2539529"/>
                    <a:chExt cx="7870253" cy="1769719"/>
                  </a:xfrm>
                </p:grpSpPr>
                <p:pic>
                  <p:nvPicPr>
                    <p:cNvPr id="26" name="Imagem 25">
                      <a:extLst>
                        <a:ext uri="{FF2B5EF4-FFF2-40B4-BE49-F238E27FC236}">
                          <a16:creationId xmlns:a16="http://schemas.microsoft.com/office/drawing/2014/main" id="{A39C3845-7E6E-4F43-92F3-286FF6FF62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 cstate="print">
                      <a:extLst>
                        <a:ext uri="{BEBA8EAE-BF5A-486C-A8C5-ECC9F3942E4B}">
                          <a14:imgProps xmlns:a14="http://schemas.microsoft.com/office/drawing/2010/main">
                            <a14:imgLayer r:embed="rId8">
                              <a14:imgEffect>
                                <a14:backgroundRemoval t="21852" b="77870" l="30400" r="71000">
                                  <a14:foregroundMark x1="50300" y1="35926" x2="50300" y2="35926"/>
                                  <a14:foregroundMark x1="39700" y1="33056" x2="44500" y2="31204"/>
                                  <a14:foregroundMark x1="45700" y1="30833" x2="49900" y2="30278"/>
                                  <a14:foregroundMark x1="51700" y1="30463" x2="55200" y2="30648"/>
                                  <a14:foregroundMark x1="36200" y1="27222" x2="41000" y2="25278"/>
                                  <a14:foregroundMark x1="43500" y1="56296" x2="50300" y2="56852"/>
                                  <a14:foregroundMark x1="45300" y1="72593" x2="45300" y2="72593"/>
                                  <a14:foregroundMark x1="48000" y1="73241" x2="48000" y2="73241"/>
                                  <a14:foregroundMark x1="50800" y1="73426" x2="50800" y2="73426"/>
                                  <a14:foregroundMark x1="53000" y1="73981" x2="53000" y2="73981"/>
                                  <a14:foregroundMark x1="55800" y1="73704" x2="55800" y2="73704"/>
                                  <a14:foregroundMark x1="44600" y1="74259" x2="44600" y2="74259"/>
                                  <a14:backgroundMark x1="53700" y1="73981" x2="53700" y2="73981"/>
                                  <a14:backgroundMark x1="56500" y1="73056" x2="56500" y2="73056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0757" t="69152" r="26553" b="23094"/>
                    <a:stretch/>
                  </p:blipFill>
                  <p:spPr>
                    <a:xfrm>
                      <a:off x="2160873" y="3969427"/>
                      <a:ext cx="1570206" cy="30805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27" name="Agrupar 26">
                      <a:extLst>
                        <a:ext uri="{FF2B5EF4-FFF2-40B4-BE49-F238E27FC236}">
                          <a16:creationId xmlns:a16="http://schemas.microsoft.com/office/drawing/2014/main" id="{74A51819-BFD5-403C-8A87-EB7E1082CA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21385" y="2651505"/>
                      <a:ext cx="2209741" cy="1543050"/>
                      <a:chOff x="7669044" y="2669721"/>
                      <a:chExt cx="2209741" cy="1543050"/>
                    </a:xfrm>
                  </p:grpSpPr>
                  <p:pic>
                    <p:nvPicPr>
                      <p:cNvPr id="32" name="Imagem 31">
                        <a:extLst>
                          <a:ext uri="{FF2B5EF4-FFF2-40B4-BE49-F238E27FC236}">
                            <a16:creationId xmlns:a16="http://schemas.microsoft.com/office/drawing/2014/main" id="{CB01797E-A91A-4FFD-AA2B-28F7A4F2DD09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8" t="7096" r="5364" b="5712"/>
                      <a:stretch/>
                    </p:blipFill>
                    <p:spPr>
                      <a:xfrm>
                        <a:off x="7669044" y="2669721"/>
                        <a:ext cx="2209741" cy="154305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33" name="Imagem 32">
                        <a:extLst>
                          <a:ext uri="{FF2B5EF4-FFF2-40B4-BE49-F238E27FC236}">
                            <a16:creationId xmlns:a16="http://schemas.microsoft.com/office/drawing/2014/main" id="{304E74CF-4952-48FD-8218-D21EFD7C92A4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701" b="32849"/>
                      <a:stretch/>
                    </p:blipFill>
                    <p:spPr>
                      <a:xfrm>
                        <a:off x="8485947" y="2886596"/>
                        <a:ext cx="1152820" cy="524016"/>
                      </a:xfrm>
                      <a:prstGeom prst="rect">
                        <a:avLst/>
                      </a:prstGeom>
                    </p:spPr>
                  </p:pic>
                </p:grpSp>
                <p:grpSp>
                  <p:nvGrpSpPr>
                    <p:cNvPr id="28" name="Agrupar 27">
                      <a:extLst>
                        <a:ext uri="{FF2B5EF4-FFF2-40B4-BE49-F238E27FC236}">
                          <a16:creationId xmlns:a16="http://schemas.microsoft.com/office/drawing/2014/main" id="{D31F9704-CA69-4685-ADB5-7510CB5761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41104" y="2539529"/>
                      <a:ext cx="4180281" cy="1769719"/>
                      <a:chOff x="3641104" y="2539529"/>
                      <a:chExt cx="4180281" cy="1769719"/>
                    </a:xfrm>
                  </p:grpSpPr>
                  <p:pic>
                    <p:nvPicPr>
                      <p:cNvPr id="29" name="Imagem 28">
                        <a:extLst>
                          <a:ext uri="{FF2B5EF4-FFF2-40B4-BE49-F238E27FC236}">
                            <a16:creationId xmlns:a16="http://schemas.microsoft.com/office/drawing/2014/main" id="{530E4512-3A3C-4E70-875D-36824CBF6CC2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0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699861" y="2539529"/>
                        <a:ext cx="2317381" cy="1769719"/>
                      </a:xfrm>
                      <a:prstGeom prst="rect">
                        <a:avLst/>
                      </a:prstGeom>
                    </p:spPr>
                  </p:pic>
                  <p:cxnSp>
                    <p:nvCxnSpPr>
                      <p:cNvPr id="30" name="Conector de Seta Reta 29">
                        <a:extLst>
                          <a:ext uri="{FF2B5EF4-FFF2-40B4-BE49-F238E27FC236}">
                            <a16:creationId xmlns:a16="http://schemas.microsoft.com/office/drawing/2014/main" id="{3843516F-45DA-4D29-B594-6AA6E1191197}"/>
                          </a:ext>
                        </a:extLst>
                      </p:cNvPr>
                      <p:cNvCxnSpPr>
                        <a:cxnSpLocks/>
                        <a:stCxn id="29" idx="3"/>
                        <a:endCxn id="32" idx="1"/>
                      </p:cNvCxnSpPr>
                      <p:nvPr/>
                    </p:nvCxnSpPr>
                    <p:spPr>
                      <a:xfrm flipV="1">
                        <a:off x="7017242" y="3423030"/>
                        <a:ext cx="804143" cy="1359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Conector de Seta Reta 30">
                        <a:extLst>
                          <a:ext uri="{FF2B5EF4-FFF2-40B4-BE49-F238E27FC236}">
                            <a16:creationId xmlns:a16="http://schemas.microsoft.com/office/drawing/2014/main" id="{1DCCE984-010F-47A4-82C1-C8FBD7A68CB1}"/>
                          </a:ext>
                        </a:extLst>
                      </p:cNvPr>
                      <p:cNvCxnSpPr>
                        <a:cxnSpLocks/>
                        <a:endCxn id="29" idx="1"/>
                      </p:cNvCxnSpPr>
                      <p:nvPr/>
                    </p:nvCxnSpPr>
                    <p:spPr>
                      <a:xfrm>
                        <a:off x="3641104" y="3424389"/>
                        <a:ext cx="1058757" cy="0"/>
                      </a:xfrm>
                      <a:prstGeom prst="straightConnector1">
                        <a:avLst/>
                      </a:prstGeom>
                      <a:ln w="28575" cmpd="sng">
                        <a:solidFill>
                          <a:schemeClr val="tx1"/>
                        </a:solidFill>
                        <a:prstDash val="sysDash"/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1BC4FE9-68AA-4A99-ADAD-8FF6F247579D}"/>
                      </a:ext>
                    </a:extLst>
                  </p:cNvPr>
                  <p:cNvSpPr txBox="1"/>
                  <p:nvPr/>
                </p:nvSpPr>
                <p:spPr>
                  <a:xfrm>
                    <a:off x="9182526" y="2065918"/>
                    <a:ext cx="1177650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Local</a:t>
                    </a:r>
                  </a:p>
                </p:txBody>
              </p: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1DFCE42B-53AB-4A57-9AC5-F7ABE714A789}"/>
                      </a:ext>
                    </a:extLst>
                  </p:cNvPr>
                  <p:cNvSpPr txBox="1"/>
                  <p:nvPr/>
                </p:nvSpPr>
                <p:spPr>
                  <a:xfrm>
                    <a:off x="4837434" y="2066220"/>
                    <a:ext cx="2517129" cy="418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sz="1400" b="1" dirty="0">
                        <a:latin typeface="+mj-lt"/>
                      </a:rPr>
                      <a:t>Sensor Virtual</a:t>
                    </a:r>
                  </a:p>
                </p:txBody>
              </p:sp>
            </p:grpSp>
            <p:pic>
              <p:nvPicPr>
                <p:cNvPr id="21" name="Imagem 20">
                  <a:extLst>
                    <a:ext uri="{FF2B5EF4-FFF2-40B4-BE49-F238E27FC236}">
                      <a16:creationId xmlns:a16="http://schemas.microsoft.com/office/drawing/2014/main" id="{2D6C8577-A497-4BD5-9B29-ED7FAE2A79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21852" b="77870" l="30400" r="71000">
                              <a14:foregroundMark x1="50300" y1="35926" x2="50300" y2="35926"/>
                              <a14:foregroundMark x1="39700" y1="33056" x2="44500" y2="31204"/>
                              <a14:foregroundMark x1="45700" y1="30833" x2="49900" y2="30278"/>
                              <a14:foregroundMark x1="51700" y1="30463" x2="55200" y2="30648"/>
                              <a14:foregroundMark x1="36200" y1="27222" x2="41000" y2="25278"/>
                              <a14:foregroundMark x1="43500" y1="56296" x2="50300" y2="56852"/>
                              <a14:foregroundMark x1="45300" y1="72593" x2="45300" y2="72593"/>
                              <a14:foregroundMark x1="48000" y1="73241" x2="48000" y2="73241"/>
                              <a14:foregroundMark x1="50800" y1="73426" x2="50800" y2="73426"/>
                              <a14:foregroundMark x1="53000" y1="73981" x2="53000" y2="73981"/>
                              <a14:foregroundMark x1="55800" y1="73704" x2="55800" y2="73704"/>
                              <a14:foregroundMark x1="44600" y1="74259" x2="44600" y2="74259"/>
                              <a14:backgroundMark x1="53700" y1="73981" x2="53700" y2="73981"/>
                              <a14:backgroundMark x1="56500" y1="73056" x2="56500" y2="73056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757" t="21786" r="29000" b="33665"/>
                <a:stretch/>
              </p:blipFill>
              <p:spPr>
                <a:xfrm>
                  <a:off x="2160873" y="2276172"/>
                  <a:ext cx="1480230" cy="1769719"/>
                </a:xfrm>
                <a:prstGeom prst="rect">
                  <a:avLst/>
                </a:prstGeom>
              </p:spPr>
            </p:pic>
          </p:grpSp>
          <p:sp>
            <p:nvSpPr>
              <p:cNvPr id="6" name="Retângulo arredondado 50">
                <a:extLst>
                  <a:ext uri="{FF2B5EF4-FFF2-40B4-BE49-F238E27FC236}">
                    <a16:creationId xmlns:a16="http://schemas.microsoft.com/office/drawing/2014/main" id="{B2088FF4-0C9A-41C5-86E9-CD021C87CE42}"/>
                  </a:ext>
                </a:extLst>
              </p:cNvPr>
              <p:cNvSpPr/>
              <p:nvPr/>
            </p:nvSpPr>
            <p:spPr>
              <a:xfrm>
                <a:off x="70755" y="2565280"/>
                <a:ext cx="6025243" cy="3941656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DD2E2F45-82D3-4CCD-A6DE-E86EC8744FEA}"/>
                  </a:ext>
                </a:extLst>
              </p:cNvPr>
              <p:cNvSpPr txBox="1"/>
              <p:nvPr/>
            </p:nvSpPr>
            <p:spPr>
              <a:xfrm>
                <a:off x="5240579" y="2694005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Cloud</a:t>
                </a: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91E3B499-98D4-47AB-A77F-C109053568E6}"/>
                  </a:ext>
                </a:extLst>
              </p:cNvPr>
              <p:cNvCxnSpPr>
                <a:cxnSpLocks/>
                <a:stCxn id="32" idx="2"/>
              </p:cNvCxnSpPr>
              <p:nvPr/>
            </p:nvCxnSpPr>
            <p:spPr>
              <a:xfrm>
                <a:off x="5139215" y="1769516"/>
                <a:ext cx="0" cy="1047163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088906-E52B-4140-B5BB-9AD9F8327DA0}"/>
                  </a:ext>
                </a:extLst>
              </p:cNvPr>
              <p:cNvSpPr txBox="1"/>
              <p:nvPr/>
            </p:nvSpPr>
            <p:spPr>
              <a:xfrm>
                <a:off x="5102114" y="1796614"/>
                <a:ext cx="4932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API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72E2E04-86E1-4681-9CDE-88604A6972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454" y="2596807"/>
                <a:ext cx="1417414" cy="809951"/>
              </a:xfrm>
              <a:prstGeom prst="rect">
                <a:avLst/>
              </a:prstGeom>
            </p:spPr>
          </p:pic>
          <p:sp>
            <p:nvSpPr>
              <p:cNvPr id="11" name="Retângulo arredondado 50">
                <a:extLst>
                  <a:ext uri="{FF2B5EF4-FFF2-40B4-BE49-F238E27FC236}">
                    <a16:creationId xmlns:a16="http://schemas.microsoft.com/office/drawing/2014/main" id="{C38B4AE0-0EC1-46E1-A309-B5E54D53385A}"/>
                  </a:ext>
                </a:extLst>
              </p:cNvPr>
              <p:cNvSpPr/>
              <p:nvPr/>
            </p:nvSpPr>
            <p:spPr>
              <a:xfrm>
                <a:off x="6753093" y="2849714"/>
                <a:ext cx="5273472" cy="3003940"/>
              </a:xfrm>
              <a:prstGeom prst="roundRect">
                <a:avLst/>
              </a:prstGeom>
              <a:noFill/>
              <a:ln w="28575" cmpd="sng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altLang="en-US" dirty="0"/>
              </a:p>
            </p:txBody>
          </p: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79CEC7DC-B7BB-4850-81F4-15414FE03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84" y="4556859"/>
                <a:ext cx="1008809" cy="0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7298DBB2-30D4-4C62-B080-C08316E37037}"/>
                  </a:ext>
                </a:extLst>
              </p:cNvPr>
              <p:cNvSpPr txBox="1"/>
              <p:nvPr/>
            </p:nvSpPr>
            <p:spPr>
              <a:xfrm>
                <a:off x="11055853" y="2920139"/>
                <a:ext cx="8554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b="1" dirty="0">
                    <a:latin typeface="+mj-lt"/>
                  </a:rPr>
                  <a:t>Usuário</a:t>
                </a:r>
              </a:p>
            </p:txBody>
          </p:sp>
          <p:grpSp>
            <p:nvGrpSpPr>
              <p:cNvPr id="14" name="Agrupar 13">
                <a:extLst>
                  <a:ext uri="{FF2B5EF4-FFF2-40B4-BE49-F238E27FC236}">
                    <a16:creationId xmlns:a16="http://schemas.microsoft.com/office/drawing/2014/main" id="{7085491E-FFE0-4120-81F7-41EB84C9A77E}"/>
                  </a:ext>
                </a:extLst>
              </p:cNvPr>
              <p:cNvGrpSpPr/>
              <p:nvPr/>
            </p:nvGrpSpPr>
            <p:grpSpPr>
              <a:xfrm>
                <a:off x="7015931" y="2920139"/>
                <a:ext cx="2711431" cy="1826733"/>
                <a:chOff x="7015931" y="2920139"/>
                <a:chExt cx="2711431" cy="1826733"/>
              </a:xfrm>
            </p:grpSpPr>
            <p:pic>
              <p:nvPicPr>
                <p:cNvPr id="18" name="Imagem 17" descr="icon_pc">
                  <a:extLst>
                    <a:ext uri="{FF2B5EF4-FFF2-40B4-BE49-F238E27FC236}">
                      <a16:creationId xmlns:a16="http://schemas.microsoft.com/office/drawing/2014/main" id="{1B190E78-4C81-4519-A682-78F0FB066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5931" y="2920139"/>
                  <a:ext cx="2711431" cy="1826733"/>
                </a:xfrm>
                <a:prstGeom prst="rect">
                  <a:avLst/>
                </a:prstGeom>
              </p:spPr>
            </p:pic>
            <p:pic>
              <p:nvPicPr>
                <p:cNvPr id="19" name="Imagem 18" descr="icon_mapa">
                  <a:extLst>
                    <a:ext uri="{FF2B5EF4-FFF2-40B4-BE49-F238E27FC236}">
                      <a16:creationId xmlns:a16="http://schemas.microsoft.com/office/drawing/2014/main" id="{5385C365-51CE-4DD2-95EC-4460B7179C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45724" y="3108575"/>
                  <a:ext cx="1540449" cy="944188"/>
                </a:xfrm>
                <a:prstGeom prst="round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F742872A-F291-4DE2-AF2A-8E33381C3AA8}"/>
                  </a:ext>
                </a:extLst>
              </p:cNvPr>
              <p:cNvGrpSpPr/>
              <p:nvPr/>
            </p:nvGrpSpPr>
            <p:grpSpPr>
              <a:xfrm>
                <a:off x="10154360" y="3971584"/>
                <a:ext cx="1564555" cy="1691420"/>
                <a:chOff x="10154360" y="3971584"/>
                <a:chExt cx="1564555" cy="1691420"/>
              </a:xfrm>
            </p:grpSpPr>
            <p:pic>
              <p:nvPicPr>
                <p:cNvPr id="16" name="Imagem 15" descr="icon_celular">
                  <a:extLst>
                    <a:ext uri="{FF2B5EF4-FFF2-40B4-BE49-F238E27FC236}">
                      <a16:creationId xmlns:a16="http://schemas.microsoft.com/office/drawing/2014/main" id="{D2F6249B-DE76-42C7-BD52-F66916BCE9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clrChange>
                    <a:clrFrom>
                      <a:srgbClr val="FFFFFF">
                        <a:alpha val="100000"/>
                      </a:srgbClr>
                    </a:clrFrom>
                    <a:clrTo>
                      <a:srgbClr val="FFFFFF">
                        <a:alpha val="100000"/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0154360" y="3971584"/>
                  <a:ext cx="1564555" cy="1691420"/>
                </a:xfrm>
                <a:prstGeom prst="rect">
                  <a:avLst/>
                </a:prstGeom>
              </p:spPr>
            </p:pic>
            <p:pic>
              <p:nvPicPr>
                <p:cNvPr id="17" name="Imagem 16" descr="icon_mapa">
                  <a:extLst>
                    <a:ext uri="{FF2B5EF4-FFF2-40B4-BE49-F238E27FC236}">
                      <a16:creationId xmlns:a16="http://schemas.microsoft.com/office/drawing/2014/main" id="{FC6CBAC3-6980-459B-B871-5464B8D57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593826" y="4153004"/>
                  <a:ext cx="691649" cy="1173720"/>
                </a:xfrm>
                <a:prstGeom prst="rect">
                  <a:avLst/>
                </a:prstGeom>
                <a:ln w="0">
                  <a:solidFill>
                    <a:schemeClr val="tx1"/>
                  </a:solidFill>
                </a:ln>
              </p:spPr>
            </p:pic>
          </p:grpSp>
        </p:grpSp>
      </p:grpSp>
      <p:sp>
        <p:nvSpPr>
          <p:cNvPr id="40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94111"/>
            <a:ext cx="79883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4400" dirty="0" smtClean="0">
              <a:latin typeface="+mj-lt"/>
            </a:endParaRPr>
          </a:p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>
                <a:latin typeface="+mj-lt"/>
              </a:rPr>
              <a:t>Diagrama de </a:t>
            </a:r>
            <a:r>
              <a:rPr lang="pt-BR" sz="4400" dirty="0" smtClean="0">
                <a:latin typeface="+mj-lt"/>
              </a:rPr>
              <a:t>Arquitetura Local</a:t>
            </a:r>
            <a:endParaRPr lang="pt-BR" sz="4400" dirty="0">
              <a:latin typeface="+mj-lt"/>
            </a:endParaRPr>
          </a:p>
          <a:p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7258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" t="202" r="1029" b="1645"/>
          <a:stretch/>
        </p:blipFill>
        <p:spPr>
          <a:xfrm>
            <a:off x="0" y="720743"/>
            <a:ext cx="9540104" cy="5377150"/>
          </a:xfrm>
          <a:prstGeom prst="rect">
            <a:avLst/>
          </a:prstGeom>
        </p:spPr>
      </p:pic>
      <p:sp>
        <p:nvSpPr>
          <p:cNvPr id="7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20743"/>
            <a:ext cx="1881051" cy="6762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LLD 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87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53340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Principais requisitos</a:t>
            </a:r>
            <a:endParaRPr lang="pt-BR" sz="4400" dirty="0">
              <a:latin typeface="+mj-lt"/>
            </a:endParaRP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66851"/>
            <a:ext cx="4229099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Funcionalidades</a:t>
            </a:r>
            <a:endParaRPr lang="pt-BR" sz="4400" dirty="0">
              <a:latin typeface="+mj-lt"/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163830" y="2895600"/>
            <a:ext cx="500634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Simulador financeiro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Mostrar as empresas que investir na MIT pode trazer economia.</a:t>
            </a:r>
            <a:endParaRPr lang="pt-BR" altLang="pt-BR" sz="1800" dirty="0" smtClean="0">
              <a:latin typeface="+mj-lt"/>
            </a:endParaRPr>
          </a:p>
          <a:p>
            <a:pPr lvl="1"/>
            <a:endParaRPr lang="pt-BR" altLang="pt-BR" sz="1800" dirty="0" smtClean="0">
              <a:latin typeface="+mj-lt"/>
            </a:endParaRPr>
          </a:p>
          <a:p>
            <a:r>
              <a:rPr lang="pt-BR" altLang="pt-BR" sz="2800" dirty="0"/>
              <a:t>Website</a:t>
            </a:r>
          </a:p>
          <a:p>
            <a:pPr marL="457200" lvl="1" indent="0">
              <a:buNone/>
            </a:pPr>
            <a:r>
              <a:rPr lang="pt-BR" altLang="pt-BR" sz="2200" dirty="0"/>
              <a:t>Empresas parceiras poderão ver seus indicadores de geração de resíduos  dentre outras funcionalidades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170170" y="2895600"/>
            <a:ext cx="4773930" cy="4251960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Sensores</a:t>
            </a:r>
          </a:p>
          <a:p>
            <a:pPr marL="457200" lvl="1" indent="0">
              <a:buNone/>
            </a:pPr>
            <a:r>
              <a:rPr lang="pt-BR" altLang="pt-BR" sz="2400" dirty="0" smtClean="0">
                <a:latin typeface="+mj-lt"/>
              </a:rPr>
              <a:t>Coletarão dados em tempo real.</a:t>
            </a:r>
            <a:endParaRPr lang="pt-BR" altLang="pt-BR" sz="1800" dirty="0" smtClean="0">
              <a:latin typeface="+mj-lt"/>
            </a:endParaRPr>
          </a:p>
          <a:p>
            <a:endParaRPr lang="pt-BR" altLang="pt-BR" sz="2800" dirty="0" smtClean="0"/>
          </a:p>
          <a:p>
            <a:r>
              <a:rPr lang="pt-BR" altLang="pt-BR" sz="2800" dirty="0" smtClean="0"/>
              <a:t>Banco </a:t>
            </a:r>
            <a:r>
              <a:rPr lang="pt-BR" altLang="pt-BR" sz="2800" dirty="0"/>
              <a:t>de dados</a:t>
            </a:r>
          </a:p>
          <a:p>
            <a:pPr marL="457200" lvl="1" indent="0">
              <a:buNone/>
            </a:pPr>
            <a:r>
              <a:rPr lang="pt-BR" altLang="pt-BR" sz="2200" dirty="0" smtClean="0"/>
              <a:t>Através dos dados gerados por nossos sensores informações irão auxiliar em tomadas de decisões.</a:t>
            </a:r>
          </a:p>
          <a:p>
            <a:pPr lvl="1"/>
            <a:endParaRPr lang="pt-BR" altLang="pt-BR" sz="1800" dirty="0" smtClean="0">
              <a:latin typeface="+mj-lt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3840">
            <a:off x="6721299" y="507744"/>
            <a:ext cx="2839010" cy="15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1163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conceitual do banco de dados </a:t>
            </a:r>
            <a:endParaRPr lang="pt-BR" sz="44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978"/>
            <a:ext cx="9878786" cy="515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62054"/>
            <a:ext cx="7734925" cy="1154243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Modelagem - AZURE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521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946308"/>
            <a:ext cx="6492240" cy="1444195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4400" dirty="0">
                <a:latin typeface="+mj-lt"/>
              </a:rPr>
              <a:t>S</a:t>
            </a:r>
            <a:r>
              <a:rPr lang="pt-BR" sz="4400" dirty="0" smtClean="0">
                <a:latin typeface="+mj-lt"/>
              </a:rPr>
              <a:t>ite institucional </a:t>
            </a:r>
            <a:r>
              <a:rPr lang="pt-BR" sz="4400" dirty="0" smtClean="0">
                <a:latin typeface="+mj-lt"/>
                <a:hlinkClick r:id="rId2" action="ppaction://hlinkfile"/>
              </a:rPr>
              <a:t>.</a:t>
            </a:r>
            <a:endParaRPr lang="pt-BR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282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750364"/>
            <a:ext cx="8843553" cy="1000057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Ferramenta de gestão do projeto </a:t>
            </a:r>
            <a:endParaRPr lang="pt-BR" sz="4400" dirty="0">
              <a:latin typeface="+mj-lt"/>
            </a:endParaRPr>
          </a:p>
        </p:txBody>
      </p:sp>
      <p:pic>
        <p:nvPicPr>
          <p:cNvPr id="1026" name="Picture 2" descr="Asana (software) - Wikipedia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473" y="2755174"/>
            <a:ext cx="3658779" cy="241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2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67100"/>
            <a:ext cx="7848600" cy="1390650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</a:t>
            </a:r>
            <a:r>
              <a:rPr lang="pt-BR" sz="6600" dirty="0" smtClean="0">
                <a:latin typeface="+mj-lt"/>
              </a:rPr>
              <a:t>Obrigado.</a:t>
            </a:r>
            <a:endParaRPr lang="pt-BR" sz="66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1" y="4344528"/>
            <a:ext cx="2057399" cy="2513472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3295650" y="6138685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i="1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O planeta agradece!</a:t>
            </a:r>
            <a:endParaRPr lang="pt-BR" sz="2400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4210050"/>
            <a:ext cx="207974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4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92433"/>
            <a:ext cx="4049486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Quem somos</a:t>
            </a:r>
            <a:endParaRPr lang="pt-BR" sz="4400" dirty="0">
              <a:latin typeface="+mj-lt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98" y="3848100"/>
            <a:ext cx="4797555" cy="3009900"/>
          </a:xfrm>
          <a:prstGeom prst="rect">
            <a:avLst/>
          </a:prstGeom>
        </p:spPr>
      </p:pic>
      <p:sp>
        <p:nvSpPr>
          <p:cNvPr id="23" name="CaixaDeTexto 22"/>
          <p:cNvSpPr txBox="1"/>
          <p:nvPr/>
        </p:nvSpPr>
        <p:spPr>
          <a:xfrm>
            <a:off x="447698" y="1734275"/>
            <a:ext cx="7658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latin typeface="+mj-lt"/>
              </a:rPr>
              <a:t> Fazemos parte da MIT, criada para revolucionar e trazer novas maneira de lidar com o lixo.</a:t>
            </a:r>
            <a:endParaRPr lang="pt-BR" sz="2400" dirty="0">
              <a:latin typeface="+mj-lt"/>
            </a:endParaRPr>
          </a:p>
        </p:txBody>
      </p:sp>
      <p:sp>
        <p:nvSpPr>
          <p:cNvPr id="59" name="Espaço Reservado para Conteúdo 2"/>
          <p:cNvSpPr txBox="1">
            <a:spLocks/>
          </p:cNvSpPr>
          <p:nvPr/>
        </p:nvSpPr>
        <p:spPr>
          <a:xfrm>
            <a:off x="5245252" y="3169797"/>
            <a:ext cx="5387913" cy="3557573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800" dirty="0" smtClean="0">
                <a:latin typeface="+mj-lt"/>
              </a:rPr>
              <a:t>Bruno Sampaio Santana</a:t>
            </a:r>
          </a:p>
          <a:p>
            <a:r>
              <a:rPr lang="pt-BR" altLang="pt-BR" sz="2800" dirty="0" smtClean="0">
                <a:latin typeface="+mj-lt"/>
              </a:rPr>
              <a:t>Gabriel Bezerra Pinheiro</a:t>
            </a:r>
          </a:p>
          <a:p>
            <a:r>
              <a:rPr lang="pt-BR" altLang="pt-BR" sz="2800" dirty="0" smtClean="0">
                <a:latin typeface="+mj-lt"/>
              </a:rPr>
              <a:t>Graziela Batista De Lucena Lima</a:t>
            </a:r>
          </a:p>
          <a:p>
            <a:r>
              <a:rPr lang="pt-BR" altLang="pt-BR" sz="2800" dirty="0" smtClean="0">
                <a:latin typeface="+mj-lt"/>
              </a:rPr>
              <a:t>Raphael De Oliveira Moitinho</a:t>
            </a:r>
          </a:p>
          <a:p>
            <a:r>
              <a:rPr lang="pt-BR" altLang="pt-BR" sz="2800" dirty="0" smtClean="0">
                <a:latin typeface="+mj-lt"/>
              </a:rPr>
              <a:t>Stefany Batista De Lima Silva</a:t>
            </a:r>
          </a:p>
          <a:p>
            <a:r>
              <a:rPr lang="pt-BR" altLang="pt-BR" sz="2800" dirty="0" smtClean="0">
                <a:latin typeface="+mj-lt"/>
              </a:rPr>
              <a:t>Yuri De Jesus Morais Vedovate</a:t>
            </a:r>
          </a:p>
        </p:txBody>
      </p:sp>
    </p:spTree>
    <p:extLst>
      <p:ext uri="{BB962C8B-B14F-4D97-AF65-F5344CB8AC3E}">
        <p14:creationId xmlns:p14="http://schemas.microsoft.com/office/powerpoint/2010/main" val="6736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3056709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+mj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73761"/>
            <a:ext cx="5134057" cy="855988"/>
          </a:xfrm>
        </p:spPr>
        <p:txBody>
          <a:bodyPr>
            <a:normAutofit/>
          </a:bodyPr>
          <a:lstStyle/>
          <a:p>
            <a:pPr algn="l"/>
            <a:r>
              <a:rPr lang="pt-BR" sz="4400" dirty="0" smtClean="0">
                <a:solidFill>
                  <a:schemeClr val="bg1"/>
                </a:solidFill>
              </a:rPr>
              <a:t>Sobre nós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2948EBC-BF88-4119-BE47-B87FD112FE93}"/>
              </a:ext>
            </a:extLst>
          </p:cNvPr>
          <p:cNvSpPr txBox="1"/>
          <p:nvPr/>
        </p:nvSpPr>
        <p:spPr>
          <a:xfrm>
            <a:off x="808543" y="1414921"/>
            <a:ext cx="1316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MISSÃO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EE0D6FD-2461-49C8-8ACB-A3377003E0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28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76" t="30683" r="67583"/>
          <a:stretch/>
        </p:blipFill>
        <p:spPr>
          <a:xfrm>
            <a:off x="2373290" y="1383341"/>
            <a:ext cx="523337" cy="526244"/>
          </a:xfrm>
          <a:prstGeom prst="ellipse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9F5FB78-0F69-4CB8-A143-40841BD3DDFC}"/>
              </a:ext>
            </a:extLst>
          </p:cNvPr>
          <p:cNvSpPr/>
          <p:nvPr/>
        </p:nvSpPr>
        <p:spPr>
          <a:xfrm>
            <a:off x="3481702" y="1215888"/>
            <a:ext cx="4500248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Trazer a eficiência na coleta de resíduos para tornar nosso planeta melhor.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92EEF045-91E3-4933-AE1B-E72D3D0F3E1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743"/>
                    </a14:imgEffect>
                    <a14:imgEffect>
                      <a14:saturation sat="220000"/>
                    </a14:imgEffect>
                    <a14:imgEffect>
                      <a14:brightnessContrast bright="1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519" t="28974" r="34153" b="1642"/>
          <a:stretch/>
        </p:blipFill>
        <p:spPr>
          <a:xfrm>
            <a:off x="2373290" y="3217409"/>
            <a:ext cx="523337" cy="508694"/>
          </a:xfrm>
          <a:prstGeom prst="ellipse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1E678554-E03C-452C-BECD-D5D95C2737DC}"/>
              </a:ext>
            </a:extLst>
          </p:cNvPr>
          <p:cNvSpPr txBox="1"/>
          <p:nvPr/>
        </p:nvSpPr>
        <p:spPr>
          <a:xfrm>
            <a:off x="808543" y="3217409"/>
            <a:ext cx="10531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VISÃO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473B11C-7797-4A6E-84D4-13770D3325F4}"/>
              </a:ext>
            </a:extLst>
          </p:cNvPr>
          <p:cNvSpPr/>
          <p:nvPr/>
        </p:nvSpPr>
        <p:spPr>
          <a:xfrm>
            <a:off x="3463330" y="2533037"/>
            <a:ext cx="451861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Ser líder nacional do segmento, revolucionando a forma de coletar resíduos, levando eficiência para logística da coleta.</a:t>
            </a:r>
            <a:endParaRPr lang="pt-BR" sz="2400" dirty="0">
              <a:latin typeface="+mj-lt"/>
            </a:endParaRPr>
          </a:p>
          <a:p>
            <a:pPr algn="just"/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E0D201BA-2B88-4D65-B89C-B6F5B89CCD6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29" t="30595" r="1200" b="1642"/>
          <a:stretch/>
        </p:blipFill>
        <p:spPr>
          <a:xfrm>
            <a:off x="2373290" y="5114502"/>
            <a:ext cx="507159" cy="507295"/>
          </a:xfrm>
          <a:prstGeom prst="ellipse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4AF50A0B-1D81-4950-89AB-B7D491E8C970}"/>
              </a:ext>
            </a:extLst>
          </p:cNvPr>
          <p:cNvSpPr txBox="1"/>
          <p:nvPr/>
        </p:nvSpPr>
        <p:spPr>
          <a:xfrm>
            <a:off x="718987" y="5120411"/>
            <a:ext cx="1564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Valores</a:t>
            </a:r>
          </a:p>
        </p:txBody>
      </p:sp>
      <p:pic>
        <p:nvPicPr>
          <p:cNvPr id="26" name="Imagem 25" descr="Uma imagem contendo objeto&#10;&#10;Descrição gerada com alta confiança">
            <a:extLst>
              <a:ext uri="{FF2B5EF4-FFF2-40B4-BE49-F238E27FC236}">
                <a16:creationId xmlns:a16="http://schemas.microsoft.com/office/drawing/2014/main" id="{9A3A19E4-1EF8-4BE0-88E7-6C9A8E632E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5903340"/>
            <a:ext cx="915013" cy="912391"/>
          </a:xfrm>
          <a:prstGeom prst="rect">
            <a:avLst/>
          </a:prstGeom>
        </p:spPr>
      </p:pic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3463330" y="4410474"/>
            <a:ext cx="4518619" cy="2308470"/>
          </a:xfrm>
          <a:prstGeom prst="rect">
            <a:avLst/>
          </a:prstGeom>
        </p:spPr>
        <p:txBody>
          <a:bodyPr numCol="1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400" dirty="0" smtClean="0">
                <a:latin typeface="+mj-lt"/>
              </a:rPr>
              <a:t>Inovação;</a:t>
            </a:r>
          </a:p>
          <a:p>
            <a:r>
              <a:rPr lang="pt-BR" altLang="pt-BR" sz="2400" dirty="0" smtClean="0">
                <a:latin typeface="+mj-lt"/>
              </a:rPr>
              <a:t>Qualidade;</a:t>
            </a:r>
          </a:p>
          <a:p>
            <a:r>
              <a:rPr lang="pt-BR" altLang="pt-BR" sz="2400" dirty="0" smtClean="0">
                <a:latin typeface="+mj-lt"/>
              </a:rPr>
              <a:t>Diversidade;</a:t>
            </a:r>
          </a:p>
          <a:p>
            <a:r>
              <a:rPr lang="pt-BR" altLang="pt-BR" sz="2400" dirty="0" smtClean="0">
                <a:latin typeface="+mj-lt"/>
              </a:rPr>
              <a:t>Comprometimento;</a:t>
            </a:r>
          </a:p>
          <a:p>
            <a:r>
              <a:rPr lang="pt-BR" altLang="pt-BR" sz="2400" dirty="0" smtClean="0">
                <a:latin typeface="+mj-lt"/>
              </a:rPr>
              <a:t>Educação ambiental.</a:t>
            </a:r>
          </a:p>
        </p:txBody>
      </p:sp>
    </p:spTree>
    <p:extLst>
      <p:ext uri="{BB962C8B-B14F-4D97-AF65-F5344CB8AC3E}">
        <p14:creationId xmlns:p14="http://schemas.microsoft.com/office/powerpoint/2010/main" val="120951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429321"/>
            <a:ext cx="329184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Contexto</a:t>
            </a:r>
            <a:endParaRPr lang="pt-BR" sz="4400" dirty="0">
              <a:latin typeface="+mj-lt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207817" y="1885950"/>
            <a:ext cx="9450533" cy="1846659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Mais de 27 mil toneladas de lixo são produzidas por dia na região metropolitana de São Paulo, segundo o portal de noticias G1, para </a:t>
            </a:r>
            <a:r>
              <a:rPr lang="pt-BR" sz="2400" dirty="0">
                <a:latin typeface="+mj-lt"/>
              </a:rPr>
              <a:t>carregar todo o lixo da região são necessárias pelo menos 2.282 viagens de caminhões trucados todos os dias.</a:t>
            </a:r>
            <a:endParaRPr lang="pt-BR" sz="3200" dirty="0" smtClean="0"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8" r="48040"/>
          <a:stretch/>
        </p:blipFill>
        <p:spPr>
          <a:xfrm>
            <a:off x="752476" y="3974460"/>
            <a:ext cx="2947150" cy="267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409700"/>
            <a:ext cx="8596668" cy="704850"/>
          </a:xfrm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Coleta seletiva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4049486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Segmento</a:t>
            </a:r>
            <a:endParaRPr lang="pt-BR" sz="4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184860"/>
            <a:ext cx="2325189" cy="6915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Público </a:t>
            </a:r>
            <a:endParaRPr lang="pt-BR" sz="4400" dirty="0">
              <a:latin typeface="+mj-lt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306132" y="4388529"/>
            <a:ext cx="8596668" cy="7048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 smtClean="0">
                <a:solidFill>
                  <a:schemeClr val="tx1"/>
                </a:solidFill>
              </a:rPr>
              <a:t>Coletores de grandes geradores de resíduo 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2232219"/>
            <a:ext cx="3524250" cy="220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429321"/>
            <a:ext cx="6153150" cy="70042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Conhecendo o segmento</a:t>
            </a:r>
            <a:endParaRPr lang="pt-BR" sz="4400" dirty="0">
              <a:latin typeface="+mj-lt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90550" y="1885950"/>
            <a:ext cx="906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Os estabelecimentos públicos</a:t>
            </a:r>
            <a:r>
              <a:rPr lang="pt-BR" sz="2400" dirty="0">
                <a:latin typeface="+mj-lt"/>
              </a:rPr>
              <a:t>,</a:t>
            </a:r>
            <a:r>
              <a:rPr lang="pt-BR" sz="2400" dirty="0" smtClean="0">
                <a:latin typeface="+mj-lt"/>
              </a:rPr>
              <a:t> </a:t>
            </a:r>
            <a:r>
              <a:rPr lang="pt-BR" sz="2400" dirty="0">
                <a:latin typeface="+mj-lt"/>
              </a:rPr>
              <a:t>de prestação de serviços, comerciais e industriais, </a:t>
            </a:r>
            <a:r>
              <a:rPr lang="pt-BR" sz="2400" dirty="0" smtClean="0">
                <a:latin typeface="+mj-lt"/>
              </a:rPr>
              <a:t>entre outros que geram um volume maior a 200 litros diários de lixo são enquadrados pela NBR10004 da ABNT como grandes geradores de resíduos sólidos sendo obrigados por lei a contratarem um operador de coleta.</a:t>
            </a:r>
            <a:endParaRPr lang="pt-BR" sz="2400" dirty="0">
              <a:latin typeface="+mj-l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r="48083" b="51005"/>
          <a:stretch/>
        </p:blipFill>
        <p:spPr>
          <a:xfrm>
            <a:off x="1000125" y="3824942"/>
            <a:ext cx="3095625" cy="27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1" y="361951"/>
            <a:ext cx="2933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Desafio </a:t>
            </a:r>
            <a:endParaRPr lang="pt-BR" sz="4400" dirty="0">
              <a:latin typeface="+mj-lt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09600" y="2457451"/>
            <a:ext cx="9163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A conscientização da população e das empresas geradoras de resíduo quanto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aos malefícios causados ao meio ambiente e à saúde humana, gerados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pelo descarte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irregular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do </a:t>
            </a:r>
            <a:r>
              <a:rPr lang="pt-BR" sz="2400" dirty="0">
                <a:solidFill>
                  <a:srgbClr val="333333"/>
                </a:solidFill>
                <a:latin typeface="+mj-lt"/>
              </a:rPr>
              <a:t>lixo, entulho e resíduos em locais </a:t>
            </a:r>
            <a:r>
              <a:rPr lang="pt-BR" sz="2400" dirty="0" smtClean="0">
                <a:solidFill>
                  <a:srgbClr val="333333"/>
                </a:solidFill>
                <a:latin typeface="+mj-lt"/>
              </a:rPr>
              <a:t>inadequados.</a:t>
            </a:r>
            <a:endParaRPr lang="pt-BR" sz="2400" dirty="0">
              <a:latin typeface="+mj-lt"/>
            </a:endParaRPr>
          </a:p>
        </p:txBody>
      </p:sp>
      <p:sp>
        <p:nvSpPr>
          <p:cNvPr id="5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1409701"/>
            <a:ext cx="3695700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Problemas </a:t>
            </a:r>
            <a:endParaRPr lang="pt-BR" sz="4400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1" y="4307063"/>
            <a:ext cx="3314699" cy="21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361951"/>
            <a:ext cx="2756263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Solução</a:t>
            </a:r>
            <a:endParaRPr lang="pt-BR" sz="4400" dirty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1500" y="177165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 smtClean="0">
                <a:latin typeface="+mj-lt"/>
              </a:rPr>
              <a:t>A MIT visa atuar na coleta e correta destinação ao lixo de nossas empresas parceiras, com sensores instalado em nossa lixeiras a tecnologia será nossa aliada, através de sistemas, rotas serão traçadas  otimizando tempo e levando eficiência para toda a nossa equipe.</a:t>
            </a:r>
            <a:endParaRPr lang="pt-BR" sz="2400" dirty="0">
              <a:latin typeface="+mj-lt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5237017" y="3983211"/>
            <a:ext cx="874069" cy="134547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4047236" y="3995315"/>
            <a:ext cx="1096264" cy="166964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2500724" y="3995315"/>
            <a:ext cx="1452995" cy="221798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521067" y="4010297"/>
            <a:ext cx="1886140" cy="284770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86" y="3827417"/>
            <a:ext cx="1021511" cy="127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ta: Pentágono 2">
            <a:extLst>
              <a:ext uri="{FF2B5EF4-FFF2-40B4-BE49-F238E27FC236}">
                <a16:creationId xmlns:a16="http://schemas.microsoft.com/office/drawing/2014/main" id="{305FC1E8-F2E8-42C2-B81F-097C0FA4A259}"/>
              </a:ext>
            </a:extLst>
          </p:cNvPr>
          <p:cNvSpPr/>
          <p:nvPr/>
        </p:nvSpPr>
        <p:spPr>
          <a:xfrm>
            <a:off x="0" y="68419"/>
            <a:ext cx="5237017" cy="767798"/>
          </a:xfrm>
          <a:prstGeom prst="homePlate">
            <a:avLst/>
          </a:prstGeom>
          <a:solidFill>
            <a:srgbClr val="227E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400" dirty="0" smtClean="0">
                <a:latin typeface="+mj-lt"/>
              </a:rPr>
              <a:t> Desenho de solução</a:t>
            </a:r>
            <a:endParaRPr lang="pt-BR" sz="4400" dirty="0">
              <a:latin typeface="+mj-lt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6586"/>
            <a:ext cx="1427271" cy="120228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1406078" y="2861310"/>
            <a:ext cx="4678467" cy="27433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8300" y="2885870"/>
            <a:ext cx="1242384" cy="213368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31859"/>
            <a:ext cx="1210800" cy="200844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800" y="6553528"/>
            <a:ext cx="7080405" cy="3044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1205" y="6348549"/>
            <a:ext cx="737667" cy="627017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-38052" y="3780881"/>
            <a:ext cx="241253" cy="977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-38052" y="6553528"/>
            <a:ext cx="473133" cy="3735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372" y="2104754"/>
            <a:ext cx="2337928" cy="1402757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3357651">
            <a:off x="262219" y="1206902"/>
            <a:ext cx="390525" cy="495300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729982" y="1124544"/>
            <a:ext cx="3751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Lixeiras equipadas com sensores irão acompanhar  em tempo real seu limite de capacidade.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397051" y="3607642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De acordo com </a:t>
            </a:r>
            <a:r>
              <a:rPr lang="pt-BR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sua localização</a:t>
            </a:r>
          </a:p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nossa plataforma ira armazenar os dados de cada uma delas.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3" name="Imagem 22"/>
          <p:cNvPicPr>
            <a:picLocks noChangeAspect="1"/>
          </p:cNvPicPr>
          <p:nvPr/>
        </p:nvPicPr>
        <p:blipFill rotWithShape="1">
          <a:blip r:embed="rId3"/>
          <a:srcRect r="33924" b="9899"/>
          <a:stretch/>
        </p:blipFill>
        <p:spPr>
          <a:xfrm>
            <a:off x="3835456" y="4669996"/>
            <a:ext cx="4678467" cy="274331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109" y="3098848"/>
            <a:ext cx="2312718" cy="2312718"/>
          </a:xfrm>
          <a:prstGeom prst="rect">
            <a:avLst/>
          </a:prstGeom>
        </p:spPr>
      </p:pic>
      <p:sp>
        <p:nvSpPr>
          <p:cNvPr id="28" name="CaixaDeTexto 27"/>
          <p:cNvSpPr txBox="1"/>
          <p:nvPr/>
        </p:nvSpPr>
        <p:spPr>
          <a:xfrm>
            <a:off x="2058167" y="5331848"/>
            <a:ext cx="3894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Rotas eficientes serão traçadas para a coleta, além de diminuir o custo operacional o Planeta agradece!</a:t>
            </a:r>
            <a:endParaRPr lang="pt-BR" b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32" name="Imagem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145258"/>
            <a:ext cx="1112727" cy="1359390"/>
          </a:xfrm>
          <a:prstGeom prst="rect">
            <a:avLst/>
          </a:prstGeom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084" y="5083352"/>
            <a:ext cx="1051695" cy="1069294"/>
          </a:xfrm>
          <a:prstGeom prst="rect">
            <a:avLst/>
          </a:prstGeom>
        </p:spPr>
      </p:pic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667637" y="862658"/>
            <a:ext cx="813440" cy="1228136"/>
          </a:xfrm>
          <a:prstGeom prst="rect">
            <a:avLst/>
          </a:prstGeom>
        </p:spPr>
      </p:pic>
      <p:pic>
        <p:nvPicPr>
          <p:cNvPr id="30" name="Imagem 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810" r="12778" b="4190"/>
          <a:stretch/>
        </p:blipFill>
        <p:spPr>
          <a:xfrm>
            <a:off x="3511231" y="4232701"/>
            <a:ext cx="413222" cy="623885"/>
          </a:xfrm>
          <a:prstGeom prst="rect">
            <a:avLst/>
          </a:prstGeom>
        </p:spPr>
      </p:pic>
      <p:pic>
        <p:nvPicPr>
          <p:cNvPr id="31" name="Imagem 30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1515601" y="1231545"/>
            <a:ext cx="897656" cy="1376182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t="8000" r="13493" b="4191"/>
          <a:stretch/>
        </p:blipFill>
        <p:spPr>
          <a:xfrm>
            <a:off x="3113636" y="4385264"/>
            <a:ext cx="409186" cy="624618"/>
          </a:xfrm>
          <a:prstGeom prst="rect">
            <a:avLst/>
          </a:prstGeom>
        </p:spPr>
      </p:pic>
      <p:pic>
        <p:nvPicPr>
          <p:cNvPr id="35" name="Imagem 3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409525" y="862704"/>
            <a:ext cx="938898" cy="1386832"/>
          </a:xfrm>
          <a:prstGeom prst="rect">
            <a:avLst/>
          </a:prstGeom>
        </p:spPr>
      </p:pic>
      <p:pic>
        <p:nvPicPr>
          <p:cNvPr id="36" name="Imagem 3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t="7619" r="13255" b="4190"/>
          <a:stretch/>
        </p:blipFill>
        <p:spPr>
          <a:xfrm>
            <a:off x="2689868" y="4487596"/>
            <a:ext cx="431367" cy="656983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3365894" y="1283777"/>
            <a:ext cx="939124" cy="1445617"/>
          </a:xfrm>
          <a:prstGeom prst="rect">
            <a:avLst/>
          </a:prstGeom>
        </p:spPr>
      </p:pic>
      <p:pic>
        <p:nvPicPr>
          <p:cNvPr id="38" name="Imagem 37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47" t="7889" r="14091" b="4478"/>
          <a:stretch/>
        </p:blipFill>
        <p:spPr>
          <a:xfrm>
            <a:off x="2364272" y="4682639"/>
            <a:ext cx="381744" cy="587627"/>
          </a:xfrm>
          <a:prstGeom prst="rect">
            <a:avLst/>
          </a:prstGeom>
        </p:spPr>
      </p:pic>
      <p:pic>
        <p:nvPicPr>
          <p:cNvPr id="39" name="Imagem 38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4310292" y="913626"/>
            <a:ext cx="969048" cy="1518797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1" t="6077" r="12663" b="2535"/>
          <a:stretch/>
        </p:blipFill>
        <p:spPr>
          <a:xfrm>
            <a:off x="3900423" y="4093676"/>
            <a:ext cx="394935" cy="6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CC3E5"/>
      </a:accent1>
      <a:accent2>
        <a:srgbClr val="F4B183"/>
      </a:accent2>
      <a:accent3>
        <a:srgbClr val="C9C9C9"/>
      </a:accent3>
      <a:accent4>
        <a:srgbClr val="FFD965"/>
      </a:accent4>
      <a:accent5>
        <a:srgbClr val="8EAADB"/>
      </a:accent5>
      <a:accent6>
        <a:srgbClr val="A8D08D"/>
      </a:accent6>
      <a:hlink>
        <a:srgbClr val="48A1FA"/>
      </a:hlink>
      <a:folHlink>
        <a:srgbClr val="D7B5C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alho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4901</TotalTime>
  <Words>451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Emoji</vt:lpstr>
      <vt:lpstr>Wingdings 3</vt:lpstr>
      <vt:lpstr>Facetado</vt:lpstr>
      <vt:lpstr>Apresentação do PowerPoint</vt:lpstr>
      <vt:lpstr>Apresentação do PowerPoint</vt:lpstr>
      <vt:lpstr>Sobre nós</vt:lpstr>
      <vt:lpstr>Apresentação do PowerPoint</vt:lpstr>
      <vt:lpstr>Coleta seletiva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 LOGO/NOME DA EMPRESA</dc:title>
  <dc:creator>Instrutor</dc:creator>
  <cp:lastModifiedBy>Aluno</cp:lastModifiedBy>
  <cp:revision>279</cp:revision>
  <dcterms:created xsi:type="dcterms:W3CDTF">2017-11-23T16:59:42Z</dcterms:created>
  <dcterms:modified xsi:type="dcterms:W3CDTF">2020-05-04T18:38:42Z</dcterms:modified>
</cp:coreProperties>
</file>