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media/image19.jpg" ContentType="image/pn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20"/>
  </p:notesMasterIdLst>
  <p:sldIdLst>
    <p:sldId id="257" r:id="rId2"/>
    <p:sldId id="346" r:id="rId3"/>
    <p:sldId id="260" r:id="rId4"/>
    <p:sldId id="348" r:id="rId5"/>
    <p:sldId id="347" r:id="rId6"/>
    <p:sldId id="349" r:id="rId7"/>
    <p:sldId id="350" r:id="rId8"/>
    <p:sldId id="351" r:id="rId9"/>
    <p:sldId id="352" r:id="rId10"/>
    <p:sldId id="361" r:id="rId11"/>
    <p:sldId id="362" r:id="rId12"/>
    <p:sldId id="353" r:id="rId13"/>
    <p:sldId id="354" r:id="rId14"/>
    <p:sldId id="360" r:id="rId15"/>
    <p:sldId id="355" r:id="rId16"/>
    <p:sldId id="356" r:id="rId17"/>
    <p:sldId id="357" r:id="rId18"/>
    <p:sldId id="35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5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977"/>
    <a:srgbClr val="511115"/>
    <a:srgbClr val="7F0E31"/>
    <a:srgbClr val="237DA2"/>
    <a:srgbClr val="FFFFFF"/>
    <a:srgbClr val="ED4C17"/>
    <a:srgbClr val="6AC488"/>
    <a:srgbClr val="52365F"/>
    <a:srgbClr val="1C2643"/>
    <a:srgbClr val="1B2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7" autoAdjust="0"/>
    <p:restoredTop sz="93898" autoAdjust="0"/>
  </p:normalViewPr>
  <p:slideViewPr>
    <p:cSldViewPr snapToGrid="0">
      <p:cViewPr>
        <p:scale>
          <a:sx n="75" d="100"/>
          <a:sy n="75" d="100"/>
        </p:scale>
        <p:origin x="114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Coleta de </a:t>
            </a:r>
            <a:r>
              <a:rPr lang="pt-BR" dirty="0" smtClean="0"/>
              <a:t>resíduos </a:t>
            </a:r>
            <a:r>
              <a:rPr lang="pt-BR" dirty="0"/>
              <a:t>em toneladas por regiões na cidade </a:t>
            </a:r>
            <a:r>
              <a:rPr lang="pt-BR" dirty="0" smtClean="0"/>
              <a:t>de</a:t>
            </a:r>
          </a:p>
          <a:p>
            <a:pPr algn="ctr">
              <a:defRPr/>
            </a:pPr>
            <a:r>
              <a:rPr lang="pt-BR" dirty="0" smtClean="0"/>
              <a:t> </a:t>
            </a:r>
            <a:r>
              <a:rPr lang="pt-BR" dirty="0"/>
              <a:t>São Paulo.</a:t>
            </a:r>
          </a:p>
        </c:rich>
      </c:tx>
      <c:layout>
        <c:manualLayout>
          <c:xMode val="edge"/>
          <c:yMode val="edge"/>
          <c:x val="0.121745883713902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Coleta de residuos em toneladas por regiões na cidade de São Paulo.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83-4D13-9F66-F164FCCC4AD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83-4D13-9F66-F164FCCC4AD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D83-4D13-9F66-F164FCCC4AD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D83-4D13-9F66-F164FCCC4AD1}"/>
              </c:ext>
            </c:extLst>
          </c:dPt>
          <c:cat>
            <c:strRef>
              <c:f>Planilha1!$A$2:$A$5</c:f>
              <c:strCache>
                <c:ptCount val="4"/>
                <c:pt idx="0">
                  <c:v>Norte</c:v>
                </c:pt>
                <c:pt idx="1">
                  <c:v>Sul</c:v>
                </c:pt>
                <c:pt idx="2">
                  <c:v>Leste</c:v>
                </c:pt>
                <c:pt idx="3">
                  <c:v>Oeste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2C-4195-81E9-BCC01CA8D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Tempo</a:t>
            </a:r>
            <a:r>
              <a:rPr lang="pt-BR" baseline="0" dirty="0" smtClean="0"/>
              <a:t> de coleta em horas </a:t>
            </a:r>
          </a:p>
          <a:p>
            <a:pPr>
              <a:defRPr/>
            </a:pPr>
            <a:r>
              <a:rPr lang="pt-BR" baseline="0" dirty="0" smtClean="0"/>
              <a:t>ao longo dos meses</a:t>
            </a:r>
            <a:endParaRPr lang="pt-BR" dirty="0"/>
          </a:p>
        </c:rich>
      </c:tx>
      <c:layout>
        <c:manualLayout>
          <c:xMode val="edge"/>
          <c:yMode val="edge"/>
          <c:x val="0.29585710760051176"/>
          <c:y val="4.15546266657447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Região Norte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159</c:v>
                </c:pt>
                <c:pt idx="1">
                  <c:v>129</c:v>
                </c:pt>
                <c:pt idx="2">
                  <c:v>120</c:v>
                </c:pt>
                <c:pt idx="3">
                  <c:v>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1D-47BE-996E-9B1F8F22FDB0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Região Sul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126</c:v>
                </c:pt>
                <c:pt idx="1">
                  <c:v>90</c:v>
                </c:pt>
                <c:pt idx="2">
                  <c:v>72</c:v>
                </c:pt>
                <c:pt idx="3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1D-47BE-996E-9B1F8F22FDB0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Região Leste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69</c:v>
                </c:pt>
                <c:pt idx="1">
                  <c:v>61</c:v>
                </c:pt>
                <c:pt idx="2">
                  <c:v>45</c:v>
                </c:pt>
                <c:pt idx="3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1D-47BE-996E-9B1F8F22FDB0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Região Oeste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Planilha1!$E$2:$E$5</c:f>
              <c:numCache>
                <c:formatCode>General</c:formatCode>
                <c:ptCount val="4"/>
                <c:pt idx="0">
                  <c:v>68</c:v>
                </c:pt>
                <c:pt idx="1">
                  <c:v>57</c:v>
                </c:pt>
                <c:pt idx="2">
                  <c:v>45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01D-47BE-996E-9B1F8F22FD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3883024"/>
        <c:axId val="2103885104"/>
      </c:barChart>
      <c:catAx>
        <c:axId val="210388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03885104"/>
        <c:crosses val="autoZero"/>
        <c:auto val="1"/>
        <c:lblAlgn val="ctr"/>
        <c:lblOffset val="100"/>
        <c:noMultiLvlLbl val="0"/>
      </c:catAx>
      <c:valAx>
        <c:axId val="210388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03883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Tipo</a:t>
            </a:r>
            <a:r>
              <a:rPr lang="pt-BR" baseline="0" dirty="0" smtClean="0"/>
              <a:t> do lixo coletado ao longo dos meses</a:t>
            </a:r>
          </a:p>
          <a:p>
            <a:pPr>
              <a:defRPr/>
            </a:pPr>
            <a:r>
              <a:rPr lang="pt-BR" baseline="0" dirty="0" smtClean="0"/>
              <a:t>em toneladas na cidade de São Paulo</a:t>
            </a:r>
          </a:p>
        </c:rich>
      </c:tx>
      <c:layout>
        <c:manualLayout>
          <c:xMode val="edge"/>
          <c:yMode val="edge"/>
          <c:x val="0.14803077655716923"/>
          <c:y val="3.94683683300011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Metal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FF00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2.6</c:v>
                </c:pt>
                <c:pt idx="2">
                  <c:v>2.7</c:v>
                </c:pt>
                <c:pt idx="3">
                  <c:v>2.9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FD-4CF4-A06F-C870A4DDE54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Vidro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1.3</c:v>
                </c:pt>
                <c:pt idx="1">
                  <c:v>1.4</c:v>
                </c:pt>
                <c:pt idx="2">
                  <c:v>1.6</c:v>
                </c:pt>
                <c:pt idx="3">
                  <c:v>1.6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FD-4CF4-A06F-C870A4DDE544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Papel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2.4</c:v>
                </c:pt>
                <c:pt idx="1">
                  <c:v>3.2</c:v>
                </c:pt>
                <c:pt idx="2">
                  <c:v>3.9</c:v>
                </c:pt>
                <c:pt idx="3">
                  <c:v>4.7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DFD-4CF4-A06F-C870A4DDE544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Orgânico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Planilha1!$E$2:$E$5</c:f>
              <c:numCache>
                <c:formatCode>General</c:formatCode>
                <c:ptCount val="4"/>
                <c:pt idx="0">
                  <c:v>3.5</c:v>
                </c:pt>
                <c:pt idx="1">
                  <c:v>2.6</c:v>
                </c:pt>
                <c:pt idx="2">
                  <c:v>2.4</c:v>
                </c:pt>
                <c:pt idx="3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DFD-4CF4-A06F-C870A4DDE5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9307551"/>
        <c:axId val="2059310047"/>
      </c:lineChart>
      <c:catAx>
        <c:axId val="2059307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59310047"/>
        <c:crosses val="autoZero"/>
        <c:auto val="1"/>
        <c:lblAlgn val="ctr"/>
        <c:lblOffset val="100"/>
        <c:noMultiLvlLbl val="0"/>
      </c:catAx>
      <c:valAx>
        <c:axId val="205931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59307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59.247" idx="2">
    <p:pos x="10" y="10"/>
    <p:text>https://www.sebrae.com.br/Sebrae/Portal%20Sebrae/Anexos/ME_Missao-Visao-Valores.PDF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9:39.494" idx="3">
    <p:pos x="10" y="10"/>
    <p:text>https://g1.globo.com/sp/sao-paulo/noticia/2019/04/29/cidades-da-grande-sp-produzem-27-mil-toneladas-de-lixo-por-dia-veja-para-onde-vao-os-residuos.ghtml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10.323" idx="1">
    <p:pos x="10" y="10"/>
    <p:text>https://www.fiesp.com.br/indices-pesquisas-e-publicacoes/comunicado-cadastramento-dos-pequenos-e-grandes-geradores-de-residuos-solidos-na-amlurb/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55:48.057" idx="5">
    <p:pos x="10" y="10"/>
    <p:text>https://www.dm.jor.br/cotidiano/2017/03/os-desafios-da-coleta-do-lixo/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2B5A0-3D7C-4A8B-9857-D57DB7BEA661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436DD-0265-4424-9439-2D4FAD9062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29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13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13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74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70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608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776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88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679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4608DE5-1172-4D3F-B879-8C4FE51E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95220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A6B38-605E-4B58-8749-73B9EE3A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526EDD-A01F-42B7-AB7F-D5F150A7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A8A68B-B4A4-4E0F-AFA0-6ACE36AE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38E1BB-1FD6-4ABE-A403-8BF939CC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00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19AA2-236D-4DA8-AA59-ACCFF62C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D17813-3CBD-47B8-BDF5-7BB2EFCC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401551-77C9-4AFE-83D2-40A85970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BE780C-94BC-4E9E-B1DA-BA1C71C8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57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70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E6A7-3FF5-4D16-8C11-8A4397C7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67B1AF-3C20-4B17-879C-FF164A3F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CD0052-5304-4EE5-827F-28D218A6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A9DD2D-A70E-4851-9634-F3AB4E83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03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14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74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43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24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45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26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1A2F9-5E2E-41AF-8CA8-6F6A8CA531AC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6C321B1-164A-453D-B1D2-44AE6C690CB8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300" y="5890677"/>
            <a:ext cx="927714" cy="9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649" r:id="rId17"/>
    <p:sldLayoutId id="2147483660" r:id="rId18"/>
    <p:sldLayoutId id="2147483661" r:id="rId19"/>
    <p:sldLayoutId id="2147483662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f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2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jpeg"/><Relationship Id="rId18" Type="http://schemas.openxmlformats.org/officeDocument/2006/relationships/image" Target="../media/image30.jpeg"/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12" Type="http://schemas.openxmlformats.org/officeDocument/2006/relationships/image" Target="../media/image24.jpeg"/><Relationship Id="rId17" Type="http://schemas.openxmlformats.org/officeDocument/2006/relationships/image" Target="../media/image29.jpeg"/><Relationship Id="rId2" Type="http://schemas.openxmlformats.org/officeDocument/2006/relationships/image" Target="../media/image14.png"/><Relationship Id="rId16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jpeg"/><Relationship Id="rId10" Type="http://schemas.openxmlformats.org/officeDocument/2006/relationships/image" Target="../media/image22.jfif"/><Relationship Id="rId19" Type="http://schemas.openxmlformats.org/officeDocument/2006/relationships/image" Target="../media/image31.jpeg"/><Relationship Id="rId4" Type="http://schemas.openxmlformats.org/officeDocument/2006/relationships/image" Target="../media/image16.png"/><Relationship Id="rId9" Type="http://schemas.openxmlformats.org/officeDocument/2006/relationships/image" Target="../media/image21.jfif"/><Relationship Id="rId1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54B0EFCB-F01F-4842-9286-1BABA2C5EE28}"/>
              </a:ext>
            </a:extLst>
          </p:cNvPr>
          <p:cNvSpPr txBox="1"/>
          <p:nvPr/>
        </p:nvSpPr>
        <p:spPr>
          <a:xfrm>
            <a:off x="297832" y="5685693"/>
            <a:ext cx="8149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b="1" dirty="0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MUNDO, </a:t>
            </a:r>
            <a:r>
              <a:rPr lang="pt-BR" sz="4400" b="1" dirty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INOVAÇÃO E TECNOLOGIA</a:t>
            </a:r>
          </a:p>
        </p:txBody>
      </p:sp>
      <p:pic>
        <p:nvPicPr>
          <p:cNvPr id="12" name="Imagem 11" descr="Uma imagem contendo objeto&#10;&#10;Descrição gerada com alta confiança">
            <a:extLst>
              <a:ext uri="{FF2B5EF4-FFF2-40B4-BE49-F238E27FC236}">
                <a16:creationId xmlns:a16="http://schemas.microsoft.com/office/drawing/2014/main" id="{0604E7ED-FA44-445A-8B0C-C21F2287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67" y="0"/>
            <a:ext cx="4853355" cy="48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1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" r="1215"/>
          <a:stretch/>
        </p:blipFill>
        <p:spPr>
          <a:xfrm>
            <a:off x="101600" y="898543"/>
            <a:ext cx="9372600" cy="5422097"/>
          </a:xfrm>
          <a:prstGeom prst="rect">
            <a:avLst/>
          </a:prstGeom>
        </p:spPr>
      </p:pic>
      <p:sp>
        <p:nvSpPr>
          <p:cNvPr id="7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720743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LLD 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87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720743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HLD </a:t>
            </a:r>
            <a:endParaRPr lang="pt-BR" sz="44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5" y="1136469"/>
            <a:ext cx="10550544" cy="527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1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53340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Principais requisitos</a:t>
            </a:r>
            <a:endParaRPr lang="pt-BR" sz="4400" dirty="0">
              <a:latin typeface="+mj-lt"/>
            </a:endParaRPr>
          </a:p>
        </p:txBody>
      </p:sp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66851"/>
            <a:ext cx="4229099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Funcionalidades</a:t>
            </a:r>
            <a:endParaRPr lang="pt-BR" sz="4400" dirty="0">
              <a:latin typeface="+mj-lt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63830" y="2895600"/>
            <a:ext cx="500634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Simulador financeiro</a:t>
            </a:r>
          </a:p>
          <a:p>
            <a:pPr marL="457200" lvl="1" indent="0">
              <a:buNone/>
            </a:pPr>
            <a:r>
              <a:rPr lang="pt-BR" altLang="pt-BR" sz="2400" dirty="0" smtClean="0">
                <a:latin typeface="+mj-lt"/>
              </a:rPr>
              <a:t>Mostrar a empresas que investir no lixo pode ser lucro.</a:t>
            </a:r>
            <a:endParaRPr lang="pt-BR" altLang="pt-BR" sz="1800" dirty="0" smtClean="0">
              <a:latin typeface="+mj-lt"/>
            </a:endParaRPr>
          </a:p>
          <a:p>
            <a:pPr lvl="1"/>
            <a:endParaRPr lang="pt-BR" altLang="pt-BR" sz="1800" dirty="0" smtClean="0">
              <a:latin typeface="+mj-lt"/>
            </a:endParaRPr>
          </a:p>
          <a:p>
            <a:r>
              <a:rPr lang="pt-BR" altLang="pt-BR" sz="2800" dirty="0" smtClean="0">
                <a:latin typeface="+mj-lt"/>
              </a:rPr>
              <a:t>Banco de dados</a:t>
            </a:r>
          </a:p>
          <a:p>
            <a:pPr marL="457200" lvl="1" indent="0">
              <a:buNone/>
            </a:pPr>
            <a:r>
              <a:rPr lang="pt-BR" altLang="pt-BR" sz="2200" dirty="0" smtClean="0">
                <a:latin typeface="+mj-lt"/>
              </a:rPr>
              <a:t>Através dos dados gerados por nossos sensores informações irão auxiliar em tomadas de decisões.</a:t>
            </a:r>
            <a:endParaRPr lang="pt-BR" altLang="pt-BR" sz="2200" dirty="0">
              <a:latin typeface="+mj-lt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170170" y="2895600"/>
            <a:ext cx="477393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Sensores</a:t>
            </a:r>
          </a:p>
          <a:p>
            <a:pPr marL="457200" lvl="1" indent="0">
              <a:buNone/>
            </a:pPr>
            <a:r>
              <a:rPr lang="pt-BR" altLang="pt-BR" sz="2400" dirty="0" smtClean="0">
                <a:latin typeface="+mj-lt"/>
              </a:rPr>
              <a:t>Coletarão dados em tempo real.</a:t>
            </a:r>
            <a:endParaRPr lang="pt-BR" altLang="pt-BR" sz="1800" dirty="0" smtClean="0">
              <a:latin typeface="+mj-lt"/>
            </a:endParaRPr>
          </a:p>
          <a:p>
            <a:pPr lvl="1"/>
            <a:endParaRPr lang="pt-BR" altLang="pt-BR" sz="1800" dirty="0" smtClean="0">
              <a:latin typeface="+mj-lt"/>
            </a:endParaRPr>
          </a:p>
          <a:p>
            <a:r>
              <a:rPr lang="pt-BR" altLang="pt-BR" sz="2800" dirty="0" smtClean="0">
                <a:latin typeface="+mj-lt"/>
              </a:rPr>
              <a:t>Website</a:t>
            </a:r>
          </a:p>
          <a:p>
            <a:pPr marL="457200" lvl="1" indent="0">
              <a:buNone/>
            </a:pPr>
            <a:r>
              <a:rPr lang="pt-BR" altLang="pt-BR" sz="2200" dirty="0" smtClean="0">
                <a:latin typeface="+mj-lt"/>
              </a:rPr>
              <a:t>Empresas parceiras poderão ver seus indicadores de geração de resíduos  dentre outras funcionalidades</a:t>
            </a:r>
            <a:endParaRPr lang="pt-BR" altLang="pt-BR" sz="2200" dirty="0">
              <a:latin typeface="+mj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3840">
            <a:off x="6721299" y="507744"/>
            <a:ext cx="2839010" cy="155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2788171"/>
            <a:ext cx="8424473" cy="102481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Protótipo do site institucional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82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céu, água, ao ar livre, edifício&#10;&#10;Descrição gerada com muito alta confiança">
            <a:extLst>
              <a:ext uri="{FF2B5EF4-FFF2-40B4-BE49-F238E27FC236}">
                <a16:creationId xmlns:a16="http://schemas.microsoft.com/office/drawing/2014/main" id="{98B20FDD-4380-4FB5-9DDF-B80D26779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3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95714" cy="6858000"/>
          </a:xfrm>
          <a:prstGeom prst="rect">
            <a:avLst/>
          </a:prstGeom>
        </p:spPr>
      </p:pic>
      <p:pic>
        <p:nvPicPr>
          <p:cNvPr id="5" name="Imagem 4" descr="Uma imagem contendo objeto&#10;&#10;Descrição gerada com alta confiança">
            <a:extLst>
              <a:ext uri="{FF2B5EF4-FFF2-40B4-BE49-F238E27FC236}">
                <a16:creationId xmlns:a16="http://schemas.microsoft.com/office/drawing/2014/main" id="{52FE44C5-1264-4AB5-8D21-08FA91A1A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399" y="1269672"/>
            <a:ext cx="4175673" cy="416370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33A1C92-6782-4FDC-BE20-481113E86A33}"/>
              </a:ext>
            </a:extLst>
          </p:cNvPr>
          <p:cNvSpPr txBox="1"/>
          <p:nvPr/>
        </p:nvSpPr>
        <p:spPr>
          <a:xfrm>
            <a:off x="1513623" y="5648513"/>
            <a:ext cx="9164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MUNDO, INOVAÇÃO E TECNOLOGIA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CA0DBD-C15F-45BC-A90B-A42C4D8DD389}"/>
              </a:ext>
            </a:extLst>
          </p:cNvPr>
          <p:cNvSpPr/>
          <p:nvPr/>
        </p:nvSpPr>
        <p:spPr>
          <a:xfrm>
            <a:off x="1169823" y="5571395"/>
            <a:ext cx="157531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8" name="Google Shape;106;p13">
            <a:extLst>
              <a:ext uri="{FF2B5EF4-FFF2-40B4-BE49-F238E27FC236}">
                <a16:creationId xmlns:a16="http://schemas.microsoft.com/office/drawing/2014/main" id="{DD957B2C-86D5-4A89-9027-4E659ED17DEA}"/>
              </a:ext>
            </a:extLst>
          </p:cNvPr>
          <p:cNvGrpSpPr/>
          <p:nvPr/>
        </p:nvGrpSpPr>
        <p:grpSpPr>
          <a:xfrm>
            <a:off x="2552894" y="478763"/>
            <a:ext cx="6861026" cy="369343"/>
            <a:chOff x="2744244" y="-217775"/>
            <a:chExt cx="6861026" cy="369343"/>
          </a:xfrm>
        </p:grpSpPr>
        <p:sp>
          <p:nvSpPr>
            <p:cNvPr id="9" name="Google Shape;107;p13">
              <a:extLst>
                <a:ext uri="{FF2B5EF4-FFF2-40B4-BE49-F238E27FC236}">
                  <a16:creationId xmlns:a16="http://schemas.microsoft.com/office/drawing/2014/main" id="{BF70C316-B901-4F84-90C0-76E4D532BC0B}"/>
                </a:ext>
              </a:extLst>
            </p:cNvPr>
            <p:cNvSpPr txBox="1"/>
            <p:nvPr/>
          </p:nvSpPr>
          <p:spPr>
            <a:xfrm>
              <a:off x="3508641" y="-217732"/>
              <a:ext cx="171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História</a:t>
              </a:r>
              <a:endParaRPr/>
            </a:p>
          </p:txBody>
        </p:sp>
        <p:sp>
          <p:nvSpPr>
            <p:cNvPr id="10" name="Google Shape;108;p13">
              <a:extLst>
                <a:ext uri="{FF2B5EF4-FFF2-40B4-BE49-F238E27FC236}">
                  <a16:creationId xmlns:a16="http://schemas.microsoft.com/office/drawing/2014/main" id="{C47733C3-D356-4AEC-9566-399505B69700}"/>
                </a:ext>
              </a:extLst>
            </p:cNvPr>
            <p:cNvSpPr txBox="1"/>
            <p:nvPr/>
          </p:nvSpPr>
          <p:spPr>
            <a:xfrm>
              <a:off x="7465444" y="-217737"/>
              <a:ext cx="114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Cadastro</a:t>
              </a:r>
              <a:endParaRPr/>
            </a:p>
          </p:txBody>
        </p:sp>
        <p:sp>
          <p:nvSpPr>
            <p:cNvPr id="11" name="Google Shape;109;p13">
              <a:extLst>
                <a:ext uri="{FF2B5EF4-FFF2-40B4-BE49-F238E27FC236}">
                  <a16:creationId xmlns:a16="http://schemas.microsoft.com/office/drawing/2014/main" id="{11C8690A-6CE6-4027-A3D0-D9555D00006D}"/>
                </a:ext>
              </a:extLst>
            </p:cNvPr>
            <p:cNvSpPr txBox="1"/>
            <p:nvPr/>
          </p:nvSpPr>
          <p:spPr>
            <a:xfrm>
              <a:off x="8578970" y="-217737"/>
              <a:ext cx="1026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Contato   </a:t>
              </a:r>
              <a:endParaRPr/>
            </a:p>
          </p:txBody>
        </p:sp>
        <p:sp>
          <p:nvSpPr>
            <p:cNvPr id="12" name="Google Shape;110;p13">
              <a:extLst>
                <a:ext uri="{FF2B5EF4-FFF2-40B4-BE49-F238E27FC236}">
                  <a16:creationId xmlns:a16="http://schemas.microsoft.com/office/drawing/2014/main" id="{1F65C07C-22D3-49C2-87CA-F539DF01BFCA}"/>
                </a:ext>
              </a:extLst>
            </p:cNvPr>
            <p:cNvSpPr txBox="1"/>
            <p:nvPr/>
          </p:nvSpPr>
          <p:spPr>
            <a:xfrm>
              <a:off x="2744244" y="-217737"/>
              <a:ext cx="76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Início </a:t>
              </a:r>
              <a:endParaRPr b="1"/>
            </a:p>
          </p:txBody>
        </p:sp>
        <p:sp>
          <p:nvSpPr>
            <p:cNvPr id="13" name="Google Shape;111;p13">
              <a:extLst>
                <a:ext uri="{FF2B5EF4-FFF2-40B4-BE49-F238E27FC236}">
                  <a16:creationId xmlns:a16="http://schemas.microsoft.com/office/drawing/2014/main" id="{2C186174-848F-4925-907B-7378A6D2B361}"/>
                </a:ext>
              </a:extLst>
            </p:cNvPr>
            <p:cNvSpPr txBox="1"/>
            <p:nvPr/>
          </p:nvSpPr>
          <p:spPr>
            <a:xfrm>
              <a:off x="4471416" y="-217732"/>
              <a:ext cx="171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Produto</a:t>
              </a:r>
              <a:endParaRPr/>
            </a:p>
          </p:txBody>
        </p:sp>
        <p:sp>
          <p:nvSpPr>
            <p:cNvPr id="14" name="Google Shape;112;p13">
              <a:extLst>
                <a:ext uri="{FF2B5EF4-FFF2-40B4-BE49-F238E27FC236}">
                  <a16:creationId xmlns:a16="http://schemas.microsoft.com/office/drawing/2014/main" id="{A045FD1A-0435-443C-B16A-3CB64455CD3A}"/>
                </a:ext>
              </a:extLst>
            </p:cNvPr>
            <p:cNvSpPr txBox="1"/>
            <p:nvPr/>
          </p:nvSpPr>
          <p:spPr>
            <a:xfrm>
              <a:off x="5442764" y="-217775"/>
              <a:ext cx="1919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Aplicativo</a:t>
              </a:r>
              <a:endParaRPr sz="1800"/>
            </a:p>
          </p:txBody>
        </p:sp>
      </p:grpSp>
      <p:sp>
        <p:nvSpPr>
          <p:cNvPr id="15" name="Google Shape;114;p13">
            <a:extLst>
              <a:ext uri="{FF2B5EF4-FFF2-40B4-BE49-F238E27FC236}">
                <a16:creationId xmlns:a16="http://schemas.microsoft.com/office/drawing/2014/main" id="{10EB6997-02C7-4369-B6D4-5FABCC21CCE2}"/>
              </a:ext>
            </a:extLst>
          </p:cNvPr>
          <p:cNvSpPr/>
          <p:nvPr/>
        </p:nvSpPr>
        <p:spPr>
          <a:xfrm>
            <a:off x="2469475" y="485176"/>
            <a:ext cx="883278" cy="369306"/>
          </a:xfrm>
          <a:prstGeom prst="flowChartTerminator">
            <a:avLst/>
          </a:prstGeom>
          <a:solidFill>
            <a:schemeClr val="bg1">
              <a:alpha val="298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" name="Google Shape;85;p13">
            <a:extLst>
              <a:ext uri="{FF2B5EF4-FFF2-40B4-BE49-F238E27FC236}">
                <a16:creationId xmlns:a16="http://schemas.microsoft.com/office/drawing/2014/main" id="{EAC71889-C08B-478C-924A-F378FF340FA6}"/>
              </a:ext>
            </a:extLst>
          </p:cNvPr>
          <p:cNvGrpSpPr/>
          <p:nvPr/>
        </p:nvGrpSpPr>
        <p:grpSpPr>
          <a:xfrm>
            <a:off x="7674206" y="1223488"/>
            <a:ext cx="4346462" cy="769441"/>
            <a:chOff x="7562722" y="-39696"/>
            <a:chExt cx="5234451" cy="1116084"/>
          </a:xfrm>
        </p:grpSpPr>
        <p:sp>
          <p:nvSpPr>
            <p:cNvPr id="17" name="Google Shape;86;p13">
              <a:extLst>
                <a:ext uri="{FF2B5EF4-FFF2-40B4-BE49-F238E27FC236}">
                  <a16:creationId xmlns:a16="http://schemas.microsoft.com/office/drawing/2014/main" id="{5BB402C5-D305-4B33-AD10-82377D611D2E}"/>
                </a:ext>
              </a:extLst>
            </p:cNvPr>
            <p:cNvSpPr/>
            <p:nvPr/>
          </p:nvSpPr>
          <p:spPr>
            <a:xfrm>
              <a:off x="10433041" y="521193"/>
              <a:ext cx="1076700" cy="274200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87;p13">
              <a:extLst>
                <a:ext uri="{FF2B5EF4-FFF2-40B4-BE49-F238E27FC236}">
                  <a16:creationId xmlns:a16="http://schemas.microsoft.com/office/drawing/2014/main" id="{EAB29ED5-868D-434B-ABB5-FC92E7E509B9}"/>
                </a:ext>
              </a:extLst>
            </p:cNvPr>
            <p:cNvSpPr txBox="1"/>
            <p:nvPr/>
          </p:nvSpPr>
          <p:spPr>
            <a:xfrm>
              <a:off x="8714856" y="-39696"/>
              <a:ext cx="154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Usuário</a:t>
              </a:r>
              <a:endParaRPr dirty="0"/>
            </a:p>
          </p:txBody>
        </p:sp>
        <p:sp>
          <p:nvSpPr>
            <p:cNvPr id="19" name="Google Shape;88;p13">
              <a:extLst>
                <a:ext uri="{FF2B5EF4-FFF2-40B4-BE49-F238E27FC236}">
                  <a16:creationId xmlns:a16="http://schemas.microsoft.com/office/drawing/2014/main" id="{A65CE429-43B7-47D0-9F12-A351D33753CD}"/>
                </a:ext>
              </a:extLst>
            </p:cNvPr>
            <p:cNvSpPr txBox="1"/>
            <p:nvPr/>
          </p:nvSpPr>
          <p:spPr>
            <a:xfrm>
              <a:off x="10367187" y="-39696"/>
              <a:ext cx="120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Senha</a:t>
              </a:r>
              <a:endParaRPr/>
            </a:p>
          </p:txBody>
        </p:sp>
        <p:pic>
          <p:nvPicPr>
            <p:cNvPr id="20" name="Google Shape;89;p13">
              <a:extLst>
                <a:ext uri="{FF2B5EF4-FFF2-40B4-BE49-F238E27FC236}">
                  <a16:creationId xmlns:a16="http://schemas.microsoft.com/office/drawing/2014/main" id="{741CC00B-6618-4A53-B178-E940770B5252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720612" y="439246"/>
              <a:ext cx="1076561" cy="6371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90;p13">
              <a:extLst>
                <a:ext uri="{FF2B5EF4-FFF2-40B4-BE49-F238E27FC236}">
                  <a16:creationId xmlns:a16="http://schemas.microsoft.com/office/drawing/2014/main" id="{B33E69AA-2BE4-43C6-B00C-D5F1DA18A7F1}"/>
                </a:ext>
              </a:extLst>
            </p:cNvPr>
            <p:cNvSpPr txBox="1"/>
            <p:nvPr/>
          </p:nvSpPr>
          <p:spPr>
            <a:xfrm>
              <a:off x="7562722" y="365007"/>
              <a:ext cx="1076700" cy="400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dirty="0">
                  <a:solidFill>
                    <a:srgbClr val="1A6EB7"/>
                  </a:solidFill>
                  <a:latin typeface="Aharoni"/>
                  <a:ea typeface="Aharoni"/>
                  <a:cs typeface="Aharoni"/>
                  <a:sym typeface="Aharoni"/>
                </a:rPr>
                <a:t>Login </a:t>
              </a:r>
              <a:endParaRPr dirty="0"/>
            </a:p>
          </p:txBody>
        </p:sp>
      </p:grpSp>
      <p:sp>
        <p:nvSpPr>
          <p:cNvPr id="22" name="Google Shape;91;p13">
            <a:extLst>
              <a:ext uri="{FF2B5EF4-FFF2-40B4-BE49-F238E27FC236}">
                <a16:creationId xmlns:a16="http://schemas.microsoft.com/office/drawing/2014/main" id="{A7922020-EDAE-488E-82EC-33D7D3D88DFB}"/>
              </a:ext>
            </a:extLst>
          </p:cNvPr>
          <p:cNvSpPr/>
          <p:nvPr/>
        </p:nvSpPr>
        <p:spPr>
          <a:xfrm>
            <a:off x="8765161" y="1610171"/>
            <a:ext cx="1026300" cy="189037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13;p13">
            <a:extLst>
              <a:ext uri="{FF2B5EF4-FFF2-40B4-BE49-F238E27FC236}">
                <a16:creationId xmlns:a16="http://schemas.microsoft.com/office/drawing/2014/main" id="{1EC03320-FB65-4ED2-A8F4-7604C698AE96}"/>
              </a:ext>
            </a:extLst>
          </p:cNvPr>
          <p:cNvSpPr txBox="1"/>
          <p:nvPr/>
        </p:nvSpPr>
        <p:spPr>
          <a:xfrm>
            <a:off x="6385743" y="431663"/>
            <a:ext cx="16092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228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-0.20312 0 " pathEditMode="relative" rAng="0" ptsTypes="AA">
                                      <p:cBhvr>
                                        <p:cTn id="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5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fill="hold" grpId="3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4.16667E-7 1.48148E-6 L 0.80612 1.48148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7" grpId="1" animBg="1"/>
      <p:bldP spid="7" grpId="2" animBg="1"/>
      <p:bldP spid="7" grpId="3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-1" y="1759677"/>
            <a:ext cx="7080069" cy="1479912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</a:t>
            </a:r>
            <a:r>
              <a:rPr lang="pt-BR" sz="4400" dirty="0" smtClean="0">
                <a:latin typeface="+mj-lt"/>
              </a:rPr>
              <a:t>Simulador financeiro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622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513567"/>
            <a:ext cx="7734925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Modelagem conceitual do banco de dados </a:t>
            </a:r>
            <a:endParaRPr lang="pt-BR" sz="4400" dirty="0">
              <a:latin typeface="+mj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74" t="16247" r="3857" b="63627"/>
          <a:stretch/>
        </p:blipFill>
        <p:spPr>
          <a:xfrm>
            <a:off x="5846164" y="2394833"/>
            <a:ext cx="3777522" cy="107929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6" r="48180" b="58876"/>
          <a:stretch/>
        </p:blipFill>
        <p:spPr>
          <a:xfrm>
            <a:off x="1009027" y="2095029"/>
            <a:ext cx="4837137" cy="163392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51" r="34102" b="-1"/>
          <a:stretch/>
        </p:blipFill>
        <p:spPr>
          <a:xfrm>
            <a:off x="1009027" y="3728958"/>
            <a:ext cx="6151276" cy="312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6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76716"/>
            <a:ext cx="741045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Gráficos dos dados coletados</a:t>
            </a:r>
            <a:endParaRPr lang="pt-BR" sz="4400" dirty="0">
              <a:latin typeface="+mj-lt"/>
            </a:endParaRP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4276574061"/>
              </p:ext>
            </p:extLst>
          </p:nvPr>
        </p:nvGraphicFramePr>
        <p:xfrm>
          <a:off x="5557521" y="1629327"/>
          <a:ext cx="4616115" cy="3840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66024632"/>
              </p:ext>
            </p:extLst>
          </p:nvPr>
        </p:nvGraphicFramePr>
        <p:xfrm>
          <a:off x="422721" y="861529"/>
          <a:ext cx="5690695" cy="3065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235385941"/>
              </p:ext>
            </p:extLst>
          </p:nvPr>
        </p:nvGraphicFramePr>
        <p:xfrm>
          <a:off x="422721" y="3927312"/>
          <a:ext cx="5690695" cy="2895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0792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67100"/>
            <a:ext cx="7848600" cy="139065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</a:t>
            </a:r>
            <a:r>
              <a:rPr lang="pt-BR" sz="6600" dirty="0" smtClean="0">
                <a:latin typeface="+mj-lt"/>
              </a:rPr>
              <a:t>Obrigado.</a:t>
            </a:r>
            <a:endParaRPr lang="pt-BR" sz="66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1" y="4344528"/>
            <a:ext cx="2057399" cy="251347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295650" y="6138685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O planeta agradece!</a:t>
            </a:r>
            <a:endParaRPr lang="pt-BR" sz="2400" i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4210050"/>
            <a:ext cx="2079745" cy="21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92433"/>
            <a:ext cx="4049486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Quem somos</a:t>
            </a:r>
            <a:endParaRPr lang="pt-BR" sz="4400" dirty="0">
              <a:latin typeface="+mj-lt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98" y="3848100"/>
            <a:ext cx="4797555" cy="3009900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447698" y="1734275"/>
            <a:ext cx="765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+mj-lt"/>
              </a:rPr>
              <a:t> Fazemos parte da MIT, criada para revolucionar e trazer uma novas maneira de lidar com o lixo.</a:t>
            </a:r>
            <a:endParaRPr lang="pt-BR" sz="2400" dirty="0">
              <a:latin typeface="+mj-lt"/>
            </a:endParaRPr>
          </a:p>
        </p:txBody>
      </p:sp>
      <p:sp>
        <p:nvSpPr>
          <p:cNvPr id="59" name="Espaço Reservado para Conteúdo 2"/>
          <p:cNvSpPr txBox="1">
            <a:spLocks/>
          </p:cNvSpPr>
          <p:nvPr/>
        </p:nvSpPr>
        <p:spPr>
          <a:xfrm>
            <a:off x="5245252" y="3169797"/>
            <a:ext cx="5387913" cy="3557573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Bruno Sampaio Santana</a:t>
            </a:r>
          </a:p>
          <a:p>
            <a:r>
              <a:rPr lang="pt-BR" altLang="pt-BR" sz="2800" dirty="0" smtClean="0">
                <a:latin typeface="+mj-lt"/>
              </a:rPr>
              <a:t>Gabriela Bezerra Pinheiro</a:t>
            </a:r>
          </a:p>
          <a:p>
            <a:r>
              <a:rPr lang="pt-BR" altLang="pt-BR" sz="2800" dirty="0" smtClean="0">
                <a:latin typeface="+mj-lt"/>
              </a:rPr>
              <a:t>Graziela Batista De </a:t>
            </a:r>
            <a:r>
              <a:rPr lang="pt-BR" altLang="pt-BR" sz="2800" dirty="0">
                <a:latin typeface="+mj-lt"/>
              </a:rPr>
              <a:t>L</a:t>
            </a:r>
            <a:r>
              <a:rPr lang="pt-BR" altLang="pt-BR" sz="2800" dirty="0" smtClean="0">
                <a:latin typeface="+mj-lt"/>
              </a:rPr>
              <a:t>ucema Lima</a:t>
            </a:r>
          </a:p>
          <a:p>
            <a:r>
              <a:rPr lang="pt-BR" altLang="pt-BR" sz="2800" dirty="0" smtClean="0">
                <a:latin typeface="+mj-lt"/>
              </a:rPr>
              <a:t>Raphael De Oliveira Moitinho</a:t>
            </a:r>
          </a:p>
          <a:p>
            <a:r>
              <a:rPr lang="pt-BR" altLang="pt-BR" sz="2800" dirty="0" smtClean="0">
                <a:latin typeface="+mj-lt"/>
              </a:rPr>
              <a:t>Stefany Batista De Lima Silva</a:t>
            </a:r>
          </a:p>
          <a:p>
            <a:r>
              <a:rPr lang="pt-BR" altLang="pt-BR" sz="2800" dirty="0" smtClean="0">
                <a:latin typeface="+mj-lt"/>
              </a:rPr>
              <a:t>Yuri De Jesus Morais Vedovate</a:t>
            </a:r>
          </a:p>
        </p:txBody>
      </p:sp>
    </p:spTree>
    <p:extLst>
      <p:ext uri="{BB962C8B-B14F-4D97-AF65-F5344CB8AC3E}">
        <p14:creationId xmlns:p14="http://schemas.microsoft.com/office/powerpoint/2010/main" val="67368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3056709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3761"/>
            <a:ext cx="5134057" cy="855988"/>
          </a:xfrm>
        </p:spPr>
        <p:txBody>
          <a:bodyPr>
            <a:normAutofit/>
          </a:bodyPr>
          <a:lstStyle/>
          <a:p>
            <a:pPr algn="l"/>
            <a:r>
              <a:rPr lang="pt-BR" sz="4400" dirty="0" smtClean="0">
                <a:solidFill>
                  <a:schemeClr val="bg1"/>
                </a:solidFill>
              </a:rPr>
              <a:t>Sobre nós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948EBC-BF88-4119-BE47-B87FD112FE93}"/>
              </a:ext>
            </a:extLst>
          </p:cNvPr>
          <p:cNvSpPr txBox="1"/>
          <p:nvPr/>
        </p:nvSpPr>
        <p:spPr>
          <a:xfrm>
            <a:off x="808543" y="1414921"/>
            <a:ext cx="131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MISSÃO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EE0D6FD-2461-49C8-8ACB-A3377003E0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6" t="30683" r="67583"/>
          <a:stretch/>
        </p:blipFill>
        <p:spPr>
          <a:xfrm>
            <a:off x="2373290" y="1383341"/>
            <a:ext cx="523337" cy="526244"/>
          </a:xfrm>
          <a:prstGeom prst="ellipse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9F5FB78-0F69-4CB8-A143-40841BD3DDFC}"/>
              </a:ext>
            </a:extLst>
          </p:cNvPr>
          <p:cNvSpPr/>
          <p:nvPr/>
        </p:nvSpPr>
        <p:spPr>
          <a:xfrm>
            <a:off x="3481702" y="1215888"/>
            <a:ext cx="45002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Trazer a eficiência na coleta de resíduos para tornar nosso planeta melhor.</a:t>
            </a:r>
            <a:endParaRPr lang="pt-BR" sz="2400" dirty="0">
              <a:latin typeface="+mj-lt"/>
            </a:endParaRP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92EEF045-91E3-4933-AE1B-E72D3D0F3E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43"/>
                    </a14:imgEffect>
                    <a14:imgEffect>
                      <a14:saturation sat="220000"/>
                    </a14:imgEffect>
                    <a14:imgEffect>
                      <a14:brightnessContrast bright="1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19" t="28974" r="34153" b="1642"/>
          <a:stretch/>
        </p:blipFill>
        <p:spPr>
          <a:xfrm>
            <a:off x="2373290" y="3217409"/>
            <a:ext cx="523337" cy="508694"/>
          </a:xfrm>
          <a:prstGeom prst="ellipse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1E678554-E03C-452C-BECD-D5D95C2737DC}"/>
              </a:ext>
            </a:extLst>
          </p:cNvPr>
          <p:cNvSpPr txBox="1"/>
          <p:nvPr/>
        </p:nvSpPr>
        <p:spPr>
          <a:xfrm>
            <a:off x="808543" y="3217409"/>
            <a:ext cx="1053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VISÃO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9473B11C-7797-4A6E-84D4-13770D3325F4}"/>
              </a:ext>
            </a:extLst>
          </p:cNvPr>
          <p:cNvSpPr/>
          <p:nvPr/>
        </p:nvSpPr>
        <p:spPr>
          <a:xfrm>
            <a:off x="3463330" y="2533037"/>
            <a:ext cx="451861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Ser líder nacional do segmento, revolucionando a forma de coletar resíduos, levando eficiência na logística da coleta.</a:t>
            </a:r>
            <a:endParaRPr lang="pt-BR" sz="2400" dirty="0">
              <a:latin typeface="+mj-lt"/>
            </a:endParaRP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E0D201BA-2B88-4D65-B89C-B6F5B89CCD6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9" t="30595" r="1200" b="1642"/>
          <a:stretch/>
        </p:blipFill>
        <p:spPr>
          <a:xfrm>
            <a:off x="2373290" y="5114502"/>
            <a:ext cx="507159" cy="507295"/>
          </a:xfrm>
          <a:prstGeom prst="ellipse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4AF50A0B-1D81-4950-89AB-B7D491E8C970}"/>
              </a:ext>
            </a:extLst>
          </p:cNvPr>
          <p:cNvSpPr txBox="1"/>
          <p:nvPr/>
        </p:nvSpPr>
        <p:spPr>
          <a:xfrm>
            <a:off x="718987" y="5120411"/>
            <a:ext cx="156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Valores</a:t>
            </a:r>
          </a:p>
        </p:txBody>
      </p:sp>
      <p:pic>
        <p:nvPicPr>
          <p:cNvPr id="26" name="Imagem 2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9A3A19E4-1EF8-4BE0-88E7-6C9A8E632E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5903340"/>
            <a:ext cx="915013" cy="912391"/>
          </a:xfrm>
          <a:prstGeom prst="rect">
            <a:avLst/>
          </a:prstGeom>
        </p:spPr>
      </p:pic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3463330" y="4410474"/>
            <a:ext cx="4518619" cy="2308470"/>
          </a:xfrm>
          <a:prstGeom prst="rect">
            <a:avLst/>
          </a:prstGeom>
        </p:spPr>
        <p:txBody>
          <a:bodyPr numCol="1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>
                <a:latin typeface="+mj-lt"/>
              </a:rPr>
              <a:t>Inovação;</a:t>
            </a:r>
          </a:p>
          <a:p>
            <a:r>
              <a:rPr lang="pt-BR" altLang="pt-BR" sz="2400" dirty="0" smtClean="0">
                <a:latin typeface="+mj-lt"/>
              </a:rPr>
              <a:t>Qualidade;</a:t>
            </a:r>
          </a:p>
          <a:p>
            <a:r>
              <a:rPr lang="pt-BR" altLang="pt-BR" sz="2400" dirty="0" smtClean="0">
                <a:latin typeface="+mj-lt"/>
              </a:rPr>
              <a:t>Diversidade;</a:t>
            </a:r>
          </a:p>
          <a:p>
            <a:r>
              <a:rPr lang="pt-BR" altLang="pt-BR" sz="2400" dirty="0" smtClean="0">
                <a:latin typeface="+mj-lt"/>
              </a:rPr>
              <a:t>Comprometimento;</a:t>
            </a:r>
          </a:p>
          <a:p>
            <a:r>
              <a:rPr lang="pt-BR" altLang="pt-BR" sz="2400" dirty="0" smtClean="0">
                <a:latin typeface="+mj-lt"/>
              </a:rPr>
              <a:t>Educação ambiental.</a:t>
            </a:r>
          </a:p>
        </p:txBody>
      </p:sp>
    </p:spTree>
    <p:extLst>
      <p:ext uri="{BB962C8B-B14F-4D97-AF65-F5344CB8AC3E}">
        <p14:creationId xmlns:p14="http://schemas.microsoft.com/office/powerpoint/2010/main" val="12095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429321"/>
            <a:ext cx="329184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Contexto</a:t>
            </a:r>
            <a:endParaRPr lang="pt-BR" sz="4400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7817" y="1885950"/>
            <a:ext cx="9450533" cy="184665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Mais de 27 mil toneladas de lixo são produzidas por dia na região metropolitana de São Paulo, segundo o portal de noticias G1 para </a:t>
            </a:r>
            <a:r>
              <a:rPr lang="pt-BR" sz="2400" dirty="0">
                <a:latin typeface="+mj-lt"/>
              </a:rPr>
              <a:t>carregar todo o lixo da região são necessárias pelo menos 2.282 viagens de caminhões trucados todos os dias.</a:t>
            </a:r>
            <a:endParaRPr lang="pt-BR" sz="3200" dirty="0" smtClean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28" r="48040"/>
          <a:stretch/>
        </p:blipFill>
        <p:spPr>
          <a:xfrm>
            <a:off x="752476" y="3974460"/>
            <a:ext cx="2947150" cy="26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409700"/>
            <a:ext cx="8596668" cy="70485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Coleta seletiva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4049486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Segmento</a:t>
            </a:r>
            <a:endParaRPr lang="pt-BR" sz="4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2766849"/>
            <a:ext cx="2325189" cy="6915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Público </a:t>
            </a:r>
            <a:endParaRPr lang="pt-BR" sz="4400" dirty="0">
              <a:latin typeface="+mj-lt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10634" y="4215118"/>
            <a:ext cx="8596668" cy="704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Grandes geradores de resíduo 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2232219"/>
            <a:ext cx="3524250" cy="220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615315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Conhecendo o segmento</a:t>
            </a:r>
            <a:endParaRPr lang="pt-BR" sz="4400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90550" y="1885950"/>
            <a:ext cx="906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Os estabelecimentos públicos</a:t>
            </a:r>
            <a:r>
              <a:rPr lang="pt-BR" sz="2400" dirty="0">
                <a:latin typeface="+mj-lt"/>
              </a:rPr>
              <a:t>,</a:t>
            </a:r>
            <a:r>
              <a:rPr lang="pt-BR" sz="2400" dirty="0" smtClean="0">
                <a:latin typeface="+mj-lt"/>
              </a:rPr>
              <a:t> </a:t>
            </a:r>
            <a:r>
              <a:rPr lang="pt-BR" sz="2400" dirty="0">
                <a:latin typeface="+mj-lt"/>
              </a:rPr>
              <a:t>de prestação de serviços, comerciais e industriais, </a:t>
            </a:r>
            <a:r>
              <a:rPr lang="pt-BR" sz="2400" dirty="0" smtClean="0">
                <a:latin typeface="+mj-lt"/>
              </a:rPr>
              <a:t>entre outros que geram um volume maior a 200 litros diários de lixo são enquadrados pela NBR10004 da ABNT como grandes geradores de resíduos sólidos sendo obrigados por lei a contratarem um operador de coleta.</a:t>
            </a:r>
            <a:endParaRPr lang="pt-BR" sz="2400" dirty="0"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" r="48083" b="51005"/>
          <a:stretch/>
        </p:blipFill>
        <p:spPr>
          <a:xfrm>
            <a:off x="1000125" y="3824942"/>
            <a:ext cx="3095625" cy="276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2933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Desafio </a:t>
            </a:r>
            <a:endParaRPr lang="pt-BR" sz="4400" dirty="0">
              <a:latin typeface="+mj-lt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09600" y="2457451"/>
            <a:ext cx="9163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A conscientização da população e da empresas geradoras de resíduo quanto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aos malefícios causados ao meio ambiente e à saúde humana, gerados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pelo descarte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irregular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do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lixo, entulho e resíduos em locais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inadequados.</a:t>
            </a:r>
            <a:endParaRPr lang="pt-BR" sz="2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09701"/>
            <a:ext cx="3695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Problemas </a:t>
            </a:r>
            <a:endParaRPr lang="pt-BR" sz="4400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1" y="4307063"/>
            <a:ext cx="3314699" cy="21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2756263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Solução</a:t>
            </a:r>
            <a:endParaRPr lang="pt-BR" sz="4400" dirty="0"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71500" y="177165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A MIT visa atuar na coleta e correta destinação ao lixo de nossas empresas parceiras, com sensores instalado em nossa lixeiras a tecnologia será nossa aliada, através de sistemas, rotas serão traçadas  otimizando tempo e levando eficiência para toda a nossa equipe.</a:t>
            </a:r>
            <a:endParaRPr lang="pt-BR" sz="2400" dirty="0">
              <a:latin typeface="+mj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5237017" y="3983211"/>
            <a:ext cx="874069" cy="134547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4047236" y="3995315"/>
            <a:ext cx="1096264" cy="16696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500724" y="3995315"/>
            <a:ext cx="1452995" cy="22179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521067" y="4010297"/>
            <a:ext cx="1886140" cy="284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94451"/>
            <a:ext cx="5237017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Desenho de solução</a:t>
            </a:r>
            <a:endParaRPr lang="pt-BR" sz="44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6586"/>
            <a:ext cx="1427271" cy="12022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r="33924" b="9899"/>
          <a:stretch/>
        </p:blipFill>
        <p:spPr>
          <a:xfrm>
            <a:off x="1406078" y="2861310"/>
            <a:ext cx="4678467" cy="27433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300" y="2885870"/>
            <a:ext cx="1242384" cy="21336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31859"/>
            <a:ext cx="1210800" cy="200844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800" y="6553528"/>
            <a:ext cx="7080405" cy="3044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1205" y="6348549"/>
            <a:ext cx="737667" cy="627017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-38052" y="3780881"/>
            <a:ext cx="241253" cy="977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-38052" y="6553528"/>
            <a:ext cx="473133" cy="37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72" y="2104754"/>
            <a:ext cx="2337928" cy="140275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3357651">
            <a:off x="580357" y="1441189"/>
            <a:ext cx="390525" cy="49530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5729982" y="1124544"/>
            <a:ext cx="375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Lixeiras equipadas com sensores irão acompanhar  em tempo real seu limite de capacidade.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397051" y="3607642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De acordo com 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sua localização</a:t>
            </a:r>
          </a:p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nossa plataforma ira armazenar os dados de cada uma delas.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3"/>
          <a:srcRect r="33924" b="9899"/>
          <a:stretch/>
        </p:blipFill>
        <p:spPr>
          <a:xfrm>
            <a:off x="3835456" y="4669996"/>
            <a:ext cx="4678467" cy="274331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9" y="3098848"/>
            <a:ext cx="2312718" cy="2312718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2058167" y="5331848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Rotas eficientes serão traçadas para a coleta, além de diminuir o custo operacional o Planeta agradece!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145258"/>
            <a:ext cx="1112727" cy="135939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083352"/>
            <a:ext cx="1051695" cy="106929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958286" y="896150"/>
            <a:ext cx="813440" cy="122813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3511231" y="4232701"/>
            <a:ext cx="413222" cy="623885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1956418" y="1010135"/>
            <a:ext cx="897656" cy="137618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3113636" y="4385264"/>
            <a:ext cx="409186" cy="624618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3041782" y="1273547"/>
            <a:ext cx="938898" cy="1386832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689868" y="4487596"/>
            <a:ext cx="431367" cy="656983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4207775" y="1440253"/>
            <a:ext cx="939124" cy="1445617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2364272" y="4682639"/>
            <a:ext cx="381744" cy="58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F4B183"/>
      </a:accent2>
      <a:accent3>
        <a:srgbClr val="C9C9C9"/>
      </a:accent3>
      <a:accent4>
        <a:srgbClr val="FFD965"/>
      </a:accent4>
      <a:accent5>
        <a:srgbClr val="8EAADB"/>
      </a:accent5>
      <a:accent6>
        <a:srgbClr val="A8D08D"/>
      </a:accent6>
      <a:hlink>
        <a:srgbClr val="48A1FA"/>
      </a:hlink>
      <a:folHlink>
        <a:srgbClr val="D7B5C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lh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3408</TotalTime>
  <Words>490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Aharoni</vt:lpstr>
      <vt:lpstr>Arial</vt:lpstr>
      <vt:lpstr>Calibri</vt:lpstr>
      <vt:lpstr>Calibri Light</vt:lpstr>
      <vt:lpstr>Segoe UI</vt:lpstr>
      <vt:lpstr>Segoe UI Emoji</vt:lpstr>
      <vt:lpstr>Wingdings 3</vt:lpstr>
      <vt:lpstr>Facetado</vt:lpstr>
      <vt:lpstr>Apresentação do PowerPoint</vt:lpstr>
      <vt:lpstr>Apresentação do PowerPoint</vt:lpstr>
      <vt:lpstr>Sobre nós</vt:lpstr>
      <vt:lpstr>Apresentação do PowerPoint</vt:lpstr>
      <vt:lpstr>Coleta seletiva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 LOGO/NOME DA EMPRESA</dc:title>
  <dc:creator>Instrutor</dc:creator>
  <cp:lastModifiedBy>Aluno</cp:lastModifiedBy>
  <cp:revision>255</cp:revision>
  <dcterms:created xsi:type="dcterms:W3CDTF">2017-11-23T16:59:42Z</dcterms:created>
  <dcterms:modified xsi:type="dcterms:W3CDTF">2020-04-15T16:11:32Z</dcterms:modified>
</cp:coreProperties>
</file>