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5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9"/>
  </p:notesMasterIdLst>
  <p:sldIdLst>
    <p:sldId id="257" r:id="rId2"/>
    <p:sldId id="36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292" r:id="rId12"/>
    <p:sldId id="367" r:id="rId13"/>
    <p:sldId id="353" r:id="rId14"/>
    <p:sldId id="368" r:id="rId15"/>
    <p:sldId id="369" r:id="rId16"/>
    <p:sldId id="363" r:id="rId17"/>
    <p:sldId id="361" r:id="rId18"/>
    <p:sldId id="370" r:id="rId19"/>
    <p:sldId id="356" r:id="rId20"/>
    <p:sldId id="371" r:id="rId21"/>
    <p:sldId id="372" r:id="rId22"/>
    <p:sldId id="354" r:id="rId23"/>
    <p:sldId id="365" r:id="rId24"/>
    <p:sldId id="373" r:id="rId25"/>
    <p:sldId id="374" r:id="rId26"/>
    <p:sldId id="375" r:id="rId27"/>
    <p:sldId id="35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2909" autoAdjust="0"/>
  </p:normalViewPr>
  <p:slideViewPr>
    <p:cSldViewPr snapToGrid="0">
      <p:cViewPr varScale="1">
        <p:scale>
          <a:sx n="61" d="100"/>
          <a:sy n="61" d="100"/>
        </p:scale>
        <p:origin x="10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Temos que falar</a:t>
            </a:r>
            <a:r>
              <a:rPr lang="pt-BR" baseline="0" dirty="0" smtClean="0"/>
              <a:t> de experiências positivas e ou negativas.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27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ao menos um exemplo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80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Quem for apresentar pode falar de</a:t>
            </a:r>
            <a:r>
              <a:rPr lang="pt-BR" baseline="0" dirty="0" smtClean="0"/>
              <a:t> aprendizado durante o projeto e tal.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70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app.asana.com/" TargetMode="Externa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microsoft.com/office/2007/relationships/hdphoto" Target="../media/hdphoto1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12.png"/><Relationship Id="rId26" Type="http://schemas.openxmlformats.org/officeDocument/2006/relationships/image" Target="../media/image35.png"/><Relationship Id="rId3" Type="http://schemas.openxmlformats.org/officeDocument/2006/relationships/image" Target="../media/image14.png"/><Relationship Id="rId21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jfif"/><Relationship Id="rId17" Type="http://schemas.openxmlformats.org/officeDocument/2006/relationships/image" Target="../media/image31.jpeg"/><Relationship Id="rId25" Type="http://schemas.microsoft.com/office/2007/relationships/hdphoto" Target="../media/hdphoto8.wdp"/><Relationship Id="rId2" Type="http://schemas.openxmlformats.org/officeDocument/2006/relationships/image" Target="../media/image20.png"/><Relationship Id="rId16" Type="http://schemas.microsoft.com/office/2007/relationships/hdphoto" Target="../media/hdphoto6.wdp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fif"/><Relationship Id="rId24" Type="http://schemas.openxmlformats.org/officeDocument/2006/relationships/image" Target="../media/image34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23" Type="http://schemas.openxmlformats.org/officeDocument/2006/relationships/image" Target="../media/image33.jpeg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25.jpg"/><Relationship Id="rId14" Type="http://schemas.openxmlformats.org/officeDocument/2006/relationships/image" Target="../media/image30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53616" y="2480800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781173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751841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6526108" y="4634702"/>
            <a:ext cx="0" cy="143078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1319442"/>
            <a:ext cx="3038781" cy="1567515"/>
            <a:chOff x="4487791" y="1310492"/>
            <a:chExt cx="3513774" cy="1812535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4" y="4943250"/>
            <a:ext cx="3024160" cy="1567516"/>
            <a:chOff x="4487792" y="1310492"/>
            <a:chExt cx="3496868" cy="1812535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2" y="2700090"/>
              <a:ext cx="3426326" cy="30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645780" y="2589386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5044279" y="2449832"/>
            <a:ext cx="4073580" cy="4079778"/>
            <a:chOff x="3291242" y="-1594463"/>
            <a:chExt cx="4710323" cy="4717490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3291242" y="-1594463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80688" y="4957421"/>
            <a:ext cx="3038780" cy="1567516"/>
            <a:chOff x="4487791" y="1310492"/>
            <a:chExt cx="3513774" cy="1812535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958834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3002284" y="1784356"/>
            <a:ext cx="5035347" cy="4727191"/>
            <a:chOff x="2253866" y="-197728"/>
            <a:chExt cx="5822424" cy="5466103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2253866" y="4770136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 smtClean="0">
                  <a:solidFill>
                    <a:schemeClr val="bg2">
                      <a:lumMod val="25000"/>
                    </a:schemeClr>
                  </a:solidFill>
                </a:rPr>
                <a:t>Stefany </a:t>
              </a:r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740213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734129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757277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4468855" y="3598729"/>
            <a:ext cx="5159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3" y="1508488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57" y="5153455"/>
            <a:ext cx="1038676" cy="1034191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96" y="5135649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337776" y="5364851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5369910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6" b="22335"/>
          <a:stretch/>
        </p:blipFill>
        <p:spPr>
          <a:xfrm>
            <a:off x="230113" y="5153455"/>
            <a:ext cx="1010415" cy="1002100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5130066" y="3251091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70361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Estrutura da equipe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 descr="Homem segurando celular em frente ao espelho&#10;&#10;Descrição gerada automaticamente">
            <a:extLst>
              <a:ext uri="{FF2B5EF4-FFF2-40B4-BE49-F238E27FC236}">
                <a16:creationId xmlns:a16="http://schemas.microsoft.com/office/drawing/2014/main" id="{9F1D29D6-043E-4BE0-B28F-5C19004DC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0" r="16939"/>
          <a:stretch/>
        </p:blipFill>
        <p:spPr>
          <a:xfrm>
            <a:off x="9256357" y="5103825"/>
            <a:ext cx="1103730" cy="1053896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80862DB2-38CD-4EBC-AAFF-34460843D08B}"/>
              </a:ext>
            </a:extLst>
          </p:cNvPr>
          <p:cNvSpPr txBox="1"/>
          <p:nvPr/>
        </p:nvSpPr>
        <p:spPr>
          <a:xfrm>
            <a:off x="5082344" y="4203815"/>
            <a:ext cx="2887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Yuri de Jesus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605B371-F207-40B6-9C45-38B5B052B4DC}"/>
              </a:ext>
            </a:extLst>
          </p:cNvPr>
          <p:cNvSpPr txBox="1"/>
          <p:nvPr/>
        </p:nvSpPr>
        <p:spPr>
          <a:xfrm>
            <a:off x="6091482" y="6088559"/>
            <a:ext cx="2887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Gabriel Bezerra</a:t>
            </a:r>
          </a:p>
          <a:p>
            <a:pPr algn="ctr"/>
            <a:endParaRPr lang="pt-BR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214262"/>
            <a:ext cx="443377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Planejamento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360392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Metodologia </a:t>
            </a:r>
            <a:r>
              <a:rPr lang="pt-BR" sz="4400" dirty="0">
                <a:latin typeface="+mj-lt"/>
              </a:rPr>
              <a:t>á</a:t>
            </a:r>
            <a:r>
              <a:rPr lang="pt-BR" sz="4400" dirty="0" smtClean="0">
                <a:latin typeface="+mj-lt"/>
              </a:rPr>
              <a:t>gil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25" b="78646" l="29063" r="60981">
                        <a14:foregroundMark x1="36384" y1="73438" x2="36384" y2="73438"/>
                        <a14:foregroundMark x1="37116" y1="73047" x2="37116" y2="73047"/>
                        <a14:foregroundMark x1="46999" y1="64844" x2="46999" y2="64844"/>
                        <a14:foregroundMark x1="47291" y1="57943" x2="47291" y2="57943"/>
                        <a14:foregroundMark x1="46633" y1="56510" x2="48536" y2="55859"/>
                        <a14:foregroundMark x1="48316" y1="59115" x2="48316" y2="59115"/>
                        <a14:foregroundMark x1="46340" y1="55859" x2="46340" y2="55859"/>
                        <a14:foregroundMark x1="46047" y1="62891" x2="47950" y2="63021"/>
                        <a14:foregroundMark x1="48023" y1="63021" x2="47804" y2="66016"/>
                        <a14:foregroundMark x1="47804" y1="66016" x2="47804" y2="66146"/>
                        <a14:foregroundMark x1="47511" y1="70703" x2="49195" y2="70833"/>
                        <a14:foregroundMark x1="49122" y1="71484" x2="49048" y2="72005"/>
                        <a14:foregroundMark x1="49488" y1="66536" x2="51611" y2="66797"/>
                        <a14:foregroundMark x1="49341" y1="60417" x2="51171" y2="60807"/>
                        <a14:foregroundMark x1="54392" y1="58854" x2="55344" y2="60286"/>
                        <a14:foregroundMark x1="57760" y1="61589" x2="57174" y2="63151"/>
                        <a14:foregroundMark x1="58712" y1="57292" x2="57980" y2="58854"/>
                        <a14:foregroundMark x1="52928" y1="65365" x2="51977" y2="66667"/>
                        <a14:foregroundMark x1="53514" y1="70964" x2="57467" y2="66927"/>
                        <a14:foregroundMark x1="56076" y1="73698" x2="56076" y2="73698"/>
                        <a14:foregroundMark x1="33748" y1="69922" x2="33455" y2="68750"/>
                        <a14:backgroundMark x1="55344" y1="70052" x2="55198" y2="68750"/>
                      </a14:backgroundRemoval>
                    </a14:imgEffect>
                  </a14:imgLayer>
                </a14:imgProps>
              </a:ext>
            </a:extLst>
          </a:blip>
          <a:srcRect l="28548" t="51874" r="36212" b="19733"/>
          <a:stretch/>
        </p:blipFill>
        <p:spPr>
          <a:xfrm>
            <a:off x="4897291" y="3702987"/>
            <a:ext cx="4155269" cy="1882301"/>
          </a:xfrm>
          <a:prstGeom prst="rect">
            <a:avLst/>
          </a:prstGeom>
        </p:spPr>
      </p:pic>
      <p:pic>
        <p:nvPicPr>
          <p:cNvPr id="7" name="Picture 2" descr="Asana (software) - Wikipedia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46" y="3502055"/>
            <a:ext cx="2784324" cy="183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01942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Ferramenta de gestão do projeto </a:t>
            </a:r>
          </a:p>
        </p:txBody>
      </p:sp>
    </p:spTree>
    <p:extLst>
      <p:ext uri="{BB962C8B-B14F-4D97-AF65-F5344CB8AC3E}">
        <p14:creationId xmlns:p14="http://schemas.microsoft.com/office/powerpoint/2010/main" val="22554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464">
            <a:off x="7456229" y="920847"/>
            <a:ext cx="2132713" cy="1168417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 - </a:t>
            </a:r>
            <a:r>
              <a:rPr lang="pt-BR" sz="4400" dirty="0" err="1">
                <a:latin typeface="+mj-lt"/>
              </a:rPr>
              <a:t>backlog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29" y="2446835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Ferramenta de Help </a:t>
            </a:r>
            <a:r>
              <a:rPr lang="pt-BR" sz="2800" dirty="0" smtClean="0"/>
              <a:t>Desk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Ferramenta </a:t>
            </a:r>
            <a:r>
              <a:rPr lang="pt-BR" altLang="pt-BR" sz="2400" dirty="0">
                <a:latin typeface="+mj-lt"/>
              </a:rPr>
              <a:t>irá atuar para suportar chamados de requisição, problemas e incidentes junto ao </a:t>
            </a:r>
            <a:r>
              <a:rPr lang="pt-BR" altLang="pt-BR" sz="2400" dirty="0" smtClean="0">
                <a:latin typeface="+mj-lt"/>
              </a:rPr>
              <a:t>cliente.</a:t>
            </a:r>
            <a:endParaRPr lang="pt-BR" altLang="pt-BR" sz="2400" dirty="0">
              <a:latin typeface="+mj-lt"/>
            </a:endParaRPr>
          </a:p>
          <a:p>
            <a:r>
              <a:rPr lang="pt-BR" altLang="pt-BR" sz="2800" dirty="0"/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</a:t>
            </a:r>
            <a:r>
              <a:rPr lang="pt-BR" altLang="pt-BR" sz="2400" dirty="0" smtClean="0">
                <a:latin typeface="+mj-lt"/>
              </a:rPr>
              <a:t>funcionalidades.</a:t>
            </a:r>
            <a:endParaRPr lang="pt-BR" altLang="pt-BR" sz="24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69" y="260604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/>
              <a:t>Manual de instalação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Passo a passo de como instalar nossas lixeiras.</a:t>
            </a:r>
            <a:endParaRPr lang="pt-BR" altLang="pt-BR" sz="2400" dirty="0">
              <a:latin typeface="+mj-lt"/>
            </a:endParaRPr>
          </a:p>
          <a:p>
            <a:endParaRPr lang="pt-BR" altLang="pt-BR" sz="2800" dirty="0"/>
          </a:p>
          <a:p>
            <a:r>
              <a:rPr lang="pt-BR" altLang="pt-BR" sz="2800" dirty="0"/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Sensores apresentarem falhas;</a:t>
            </a:r>
          </a:p>
          <a:p>
            <a:r>
              <a:rPr lang="pt-BR" sz="2400" dirty="0" smtClean="0"/>
              <a:t>Usuário com dificuldades para utilizar a plataforma;</a:t>
            </a:r>
          </a:p>
          <a:p>
            <a:r>
              <a:rPr lang="pt-BR" sz="2400" dirty="0" smtClean="0"/>
              <a:t>Lixeira danificada;</a:t>
            </a:r>
          </a:p>
          <a:p>
            <a:r>
              <a:rPr lang="pt-BR" sz="2400" dirty="0" smtClean="0"/>
              <a:t>Erro entre a API e o node;</a:t>
            </a:r>
          </a:p>
          <a:p>
            <a:r>
              <a:rPr lang="pt-BR" sz="2400" dirty="0" smtClean="0"/>
              <a:t>Erro entre o sensor e o arduino.</a:t>
            </a:r>
          </a:p>
          <a:p>
            <a:endParaRPr lang="pt-BR" sz="2400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Mapeamento de riscos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6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Desenvolvimento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7"/>
          <a:stretch/>
        </p:blipFill>
        <p:spPr>
          <a:xfrm>
            <a:off x="3673643" y="3015913"/>
            <a:ext cx="5495422" cy="3097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0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194111"/>
            <a:ext cx="970269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Desenvolvimento  da arquitetura </a:t>
            </a:r>
            <a:r>
              <a:rPr lang="pt-BR" sz="4400" dirty="0">
                <a:latin typeface="+mj-lt"/>
              </a:rPr>
              <a:t>l</a:t>
            </a:r>
            <a:r>
              <a:rPr lang="pt-BR" sz="4400" dirty="0" smtClean="0">
                <a:latin typeface="+mj-lt"/>
              </a:rPr>
              <a:t>ocal</a:t>
            </a:r>
            <a:endParaRPr lang="pt-BR" sz="4400" dirty="0">
              <a:latin typeface="+mj-lt"/>
            </a:endParaRP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01" y="2132676"/>
            <a:ext cx="3275359" cy="181618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1" t="13418" r="15930" b="12368"/>
          <a:stretch/>
        </p:blipFill>
        <p:spPr>
          <a:xfrm>
            <a:off x="3201401" y="3948862"/>
            <a:ext cx="2906458" cy="1110332"/>
          </a:xfrm>
          <a:prstGeom prst="rect">
            <a:avLst/>
          </a:prstGeom>
        </p:spPr>
      </p:pic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Principais ferramentas utilizadas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2" y="5059194"/>
            <a:ext cx="2800936" cy="16005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8" y="2519566"/>
            <a:ext cx="1664372" cy="16574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4575"/>
            <a:ext cx="3201401" cy="180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01795"/>
            <a:ext cx="1018673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</a:t>
            </a:r>
            <a:r>
              <a:rPr lang="pt-BR" sz="4400" dirty="0">
                <a:latin typeface="+mj-lt"/>
              </a:rPr>
              <a:t>conceitual do banco de dados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5" b="98820" l="0" r="98430">
                        <a14:foregroundMark x1="10266" y1="11504" x2="10266" y2="11209"/>
                        <a14:foregroundMark x1="12923" y1="49263" x2="6401" y2="36283"/>
                        <a14:foregroundMark x1="2415" y1="24484" x2="15459" y2="24779"/>
                        <a14:foregroundMark x1="15459" y1="25074" x2="22585" y2="63717"/>
                        <a14:foregroundMark x1="22585" y1="64012" x2="9420" y2="84071"/>
                        <a14:foregroundMark x1="9300" y1="84366" x2="2053" y2="79941"/>
                        <a14:foregroundMark x1="2053" y1="79941" x2="2174" y2="24779"/>
                        <a14:foregroundMark x1="16787" y1="31268" x2="32729" y2="27434"/>
                        <a14:foregroundMark x1="32729" y1="27434" x2="33092" y2="1180"/>
                        <a14:foregroundMark x1="33092" y1="1180" x2="53502" y2="7670"/>
                        <a14:foregroundMark x1="53502" y1="7670" x2="58454" y2="25074"/>
                        <a14:foregroundMark x1="58454" y1="25664" x2="60507" y2="31858"/>
                        <a14:foregroundMark x1="60749" y1="31858" x2="64614" y2="30383"/>
                        <a14:foregroundMark x1="64614" y1="30383" x2="75845" y2="28024"/>
                        <a14:foregroundMark x1="75845" y1="28024" x2="97947" y2="30973"/>
                        <a14:foregroundMark x1="97947" y1="30973" x2="98551" y2="37168"/>
                        <a14:foregroundMark x1="98551" y1="37168" x2="93116" y2="48378"/>
                        <a14:foregroundMark x1="93116" y1="48378" x2="80314" y2="49558"/>
                        <a14:foregroundMark x1="80314" y1="49558" x2="64130" y2="49853"/>
                        <a14:foregroundMark x1="64010" y1="49853" x2="46739" y2="49263"/>
                        <a14:foregroundMark x1="45169" y1="52212" x2="46256" y2="48968"/>
                        <a14:foregroundMark x1="51087" y1="66962" x2="54710" y2="77286"/>
                        <a14:foregroundMark x1="54710" y1="76991" x2="63043" y2="77581"/>
                        <a14:foregroundMark x1="63043" y1="77581" x2="58454" y2="92035"/>
                        <a14:foregroundMark x1="58454" y1="92035" x2="45048" y2="97050"/>
                        <a14:foregroundMark x1="45048" y1="96460" x2="31643" y2="96460"/>
                        <a14:foregroundMark x1="31643" y1="96460" x2="30676" y2="61652"/>
                        <a14:foregroundMark x1="30797" y1="61652" x2="31401" y2="44838"/>
                        <a14:foregroundMark x1="31401" y1="44838" x2="20290" y2="52212"/>
                        <a14:foregroundMark x1="1570" y1="41003" x2="1932" y2="28319"/>
                        <a14:backgroundMark x1="51087" y1="64012" x2="91787" y2="64897"/>
                        <a14:backgroundMark x1="13768" y1="10914" x2="13768" y2="10914"/>
                        <a14:backgroundMark x1="21498" y1="17699" x2="21498" y2="17699"/>
                        <a14:backgroundMark x1="26812" y1="23599" x2="28502" y2="0"/>
                        <a14:backgroundMark x1="26691" y1="5015" x2="845" y2="590"/>
                        <a14:backgroundMark x1="65700" y1="15634" x2="56039" y2="1475"/>
                        <a14:backgroundMark x1="65217" y1="15634" x2="98913" y2="25959"/>
                        <a14:backgroundMark x1="51932" y1="54572" x2="99879" y2="51622"/>
                        <a14:backgroundMark x1="30797" y1="96460" x2="23671" y2="64307"/>
                        <a14:backgroundMark x1="23671" y1="65782" x2="4469" y2="91740"/>
                        <a14:backgroundMark x1="7488" y1="85251" x2="0" y2="78171"/>
                        <a14:backgroundMark x1="1329" y1="78466" x2="1329" y2="23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5" y="1891861"/>
            <a:ext cx="9696025" cy="39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9654" t="27695" r="23478" b="14555"/>
          <a:stretch/>
        </p:blipFill>
        <p:spPr>
          <a:xfrm>
            <a:off x="4633633" y="3775165"/>
            <a:ext cx="4261546" cy="295220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95006"/>
            <a:ext cx="8596668" cy="4232365"/>
          </a:xfrm>
        </p:spPr>
        <p:txBody>
          <a:bodyPr/>
          <a:lstStyle/>
          <a:p>
            <a:r>
              <a:rPr lang="pt-BR" sz="2400" b="1" dirty="0" smtClean="0"/>
              <a:t>Bruno </a:t>
            </a:r>
            <a:r>
              <a:rPr lang="pt-BR" sz="2400" b="1" dirty="0"/>
              <a:t>Santana RA: 01201134</a:t>
            </a:r>
            <a:endParaRPr lang="pt-BR" sz="2400" dirty="0"/>
          </a:p>
          <a:p>
            <a:r>
              <a:rPr lang="pt-BR" sz="2400" b="1" dirty="0"/>
              <a:t>Gabriel Bezerra RA: 01201035</a:t>
            </a:r>
            <a:endParaRPr lang="pt-BR" sz="2400" dirty="0"/>
          </a:p>
          <a:p>
            <a:r>
              <a:rPr lang="pt-BR" sz="2400" b="1" dirty="0"/>
              <a:t>Graziela Lucena RA: 01201051</a:t>
            </a:r>
            <a:endParaRPr lang="pt-BR" sz="2400" dirty="0"/>
          </a:p>
          <a:p>
            <a:r>
              <a:rPr lang="pt-BR" sz="2400" b="1" dirty="0"/>
              <a:t>Raphael Moitinho RA: 01201123</a:t>
            </a:r>
            <a:endParaRPr lang="pt-BR" sz="2400" dirty="0"/>
          </a:p>
          <a:p>
            <a:r>
              <a:rPr lang="pt-BR" sz="2400" b="1" dirty="0"/>
              <a:t>Stefany Batista RA: 01201103</a:t>
            </a:r>
            <a:endParaRPr lang="pt-BR" sz="2400" dirty="0"/>
          </a:p>
          <a:p>
            <a:r>
              <a:rPr lang="pt-BR" sz="2400" b="1" dirty="0"/>
              <a:t>Yuri de Jesus RA: 01201117</a:t>
            </a:r>
            <a:endParaRPr lang="pt-BR" sz="2400" dirty="0"/>
          </a:p>
          <a:p>
            <a:endParaRPr lang="pt-BR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470810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</p:spTree>
    <p:extLst>
      <p:ext uri="{BB962C8B-B14F-4D97-AF65-F5344CB8AC3E}">
        <p14:creationId xmlns:p14="http://schemas.microsoft.com/office/powerpoint/2010/main" val="38859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0175"/>
            <a:ext cx="9192126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logica de </a:t>
            </a:r>
            <a:r>
              <a:rPr lang="pt-BR" sz="4400" dirty="0">
                <a:latin typeface="+mj-lt"/>
              </a:rPr>
              <a:t>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397" r="100000">
                        <a14:foregroundMark x1="6285" y1="15078" x2="18994" y2="16408"/>
                        <a14:foregroundMark x1="58101" y1="43237" x2="56844" y2="9978"/>
                        <a14:foregroundMark x1="56844" y1="9978" x2="38687" y2="10200"/>
                        <a14:foregroundMark x1="38687" y1="10200" x2="38408" y2="47007"/>
                        <a14:foregroundMark x1="38408" y1="47007" x2="57682" y2="47672"/>
                        <a14:foregroundMark x1="77514" y1="18404" x2="78212" y2="41685"/>
                        <a14:foregroundMark x1="78212" y1="41685" x2="80726" y2="41242"/>
                        <a14:foregroundMark x1="40223" y1="67849" x2="52933" y2="66297"/>
                        <a14:foregroundMark x1="47626" y1="62084" x2="47626" y2="62084"/>
                        <a14:foregroundMark x1="47486" y1="59645" x2="47486" y2="59645"/>
                        <a14:foregroundMark x1="47346" y1="58093" x2="47346" y2="58093"/>
                        <a14:foregroundMark x1="47346" y1="55211" x2="47346" y2="55211"/>
                        <a14:foregroundMark x1="47346" y1="54989" x2="47346" y2="54989"/>
                        <a14:foregroundMark x1="47346" y1="54102" x2="47346" y2="54102"/>
                        <a14:foregroundMark x1="22905" y1="30599" x2="22905" y2="30599"/>
                        <a14:foregroundMark x1="23184" y1="29933" x2="23184" y2="29933"/>
                        <a14:foregroundMark x1="23883" y1="29712" x2="24022" y2="29712"/>
                        <a14:foregroundMark x1="24302" y1="29712" x2="24302" y2="29712"/>
                        <a14:foregroundMark x1="24721" y1="29712" x2="25000" y2="29712"/>
                        <a14:foregroundMark x1="25559" y1="29712" x2="25978" y2="29712"/>
                        <a14:foregroundMark x1="26257" y1="29712" x2="34916" y2="30155"/>
                        <a14:foregroundMark x1="59497" y1="30155" x2="75140" y2="29933"/>
                        <a14:foregroundMark x1="47346" y1="64745" x2="47207" y2="50776"/>
                        <a14:backgroundMark x1="6145" y1="5100" x2="20670" y2="7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1362084"/>
            <a:ext cx="9050601" cy="57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3879"/>
            <a:ext cx="691414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Parâmetros utilizados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419490" y="2266540"/>
            <a:ext cx="2821015" cy="425918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3232485" y="3975237"/>
            <a:ext cx="1155032" cy="160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3232485" y="4808915"/>
            <a:ext cx="1155032" cy="160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240505" y="5642593"/>
            <a:ext cx="1155032" cy="160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63978" y="3752425"/>
            <a:ext cx="389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 da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563978" y="4594124"/>
            <a:ext cx="375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75% da capacidade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63978" y="5419781"/>
            <a:ext cx="291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da capacidade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093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001410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Site institucional.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2485768"/>
            <a:ext cx="7332901" cy="36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0749"/>
            <a:ext cx="676976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Ferramenta de suporte 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6" t="28663" r="8923" b="29563"/>
          <a:stretch/>
        </p:blipFill>
        <p:spPr>
          <a:xfrm>
            <a:off x="1668378" y="2832812"/>
            <a:ext cx="4395538" cy="23161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48" y="4672574"/>
            <a:ext cx="2314325" cy="21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555340"/>
            <a:ext cx="6785811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6327" t="19935" r="27190" b="10237"/>
          <a:stretch/>
        </p:blipFill>
        <p:spPr>
          <a:xfrm>
            <a:off x="1801969" y="1524000"/>
            <a:ext cx="6047873" cy="51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486068" y="602548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86075" y="758975"/>
            <a:ext cx="10489475" cy="391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 de gestão de problemas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6075" y="1150861"/>
            <a:ext cx="10489475" cy="8245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86075" y="1975453"/>
            <a:ext cx="10489475" cy="120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6068" y="340307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6073" y="3185114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1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6081" y="4493478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2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6068" y="5801133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3</a:t>
            </a:r>
            <a:endParaRPr lang="pt-BR" dirty="0"/>
          </a:p>
        </p:txBody>
      </p:sp>
      <p:sp>
        <p:nvSpPr>
          <p:cNvPr id="9" name="Fluxograma: Conector 8"/>
          <p:cNvSpPr/>
          <p:nvPr/>
        </p:nvSpPr>
        <p:spPr>
          <a:xfrm>
            <a:off x="926403" y="132285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8815554" y="12466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8891754" y="1322800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Processo 11"/>
          <p:cNvSpPr/>
          <p:nvPr/>
        </p:nvSpPr>
        <p:spPr>
          <a:xfrm>
            <a:off x="3338097" y="1219826"/>
            <a:ext cx="1554480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Time de TI identifica e registra o problema</a:t>
            </a:r>
            <a:endParaRPr lang="pt-BR" sz="1200" dirty="0"/>
          </a:p>
        </p:txBody>
      </p:sp>
      <p:cxnSp>
        <p:nvCxnSpPr>
          <p:cNvPr id="13" name="Conector de Seta Reta 12"/>
          <p:cNvCxnSpPr>
            <a:stCxn id="9" idx="6"/>
          </p:cNvCxnSpPr>
          <p:nvPr/>
        </p:nvCxnSpPr>
        <p:spPr>
          <a:xfrm>
            <a:off x="1383603" y="1551456"/>
            <a:ext cx="236592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13"/>
          <p:cNvSpPr/>
          <p:nvPr/>
        </p:nvSpPr>
        <p:spPr>
          <a:xfrm>
            <a:off x="561191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Problema é recebido</a:t>
            </a:r>
            <a:endParaRPr lang="pt-BR" sz="1200" dirty="0"/>
          </a:p>
        </p:txBody>
      </p:sp>
      <p:sp>
        <p:nvSpPr>
          <p:cNvPr id="15" name="Fluxograma: Processo 14"/>
          <p:cNvSpPr/>
          <p:nvPr/>
        </p:nvSpPr>
        <p:spPr>
          <a:xfrm>
            <a:off x="1991880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registrado</a:t>
            </a:r>
            <a:endParaRPr lang="pt-BR" sz="1200" dirty="0"/>
          </a:p>
        </p:txBody>
      </p:sp>
      <p:sp>
        <p:nvSpPr>
          <p:cNvPr id="16" name="Fluxograma: Processo 15"/>
          <p:cNvSpPr/>
          <p:nvPr/>
        </p:nvSpPr>
        <p:spPr>
          <a:xfrm>
            <a:off x="3421191" y="2373513"/>
            <a:ext cx="1150567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</a:t>
            </a:r>
            <a:r>
              <a:rPr lang="pt-BR" sz="1200" dirty="0" smtClean="0"/>
              <a:t> é classificado </a:t>
            </a:r>
            <a:endParaRPr lang="pt-BR" sz="1200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702014" y="2678857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/>
          <p:cNvSpPr/>
          <p:nvPr/>
        </p:nvSpPr>
        <p:spPr>
          <a:xfrm>
            <a:off x="4860241" y="236916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priorizado </a:t>
            </a:r>
            <a:endParaRPr lang="pt-BR" sz="1200" dirty="0"/>
          </a:p>
        </p:txBody>
      </p:sp>
      <p:sp>
        <p:nvSpPr>
          <p:cNvPr id="19" name="Fluxograma: Decisão 18"/>
          <p:cNvSpPr/>
          <p:nvPr/>
        </p:nvSpPr>
        <p:spPr>
          <a:xfrm>
            <a:off x="3621425" y="3575989"/>
            <a:ext cx="1549870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sp>
        <p:nvSpPr>
          <p:cNvPr id="20" name="Fluxograma: Processo 19"/>
          <p:cNvSpPr/>
          <p:nvPr/>
        </p:nvSpPr>
        <p:spPr>
          <a:xfrm>
            <a:off x="584591" y="362471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diagnosticado</a:t>
            </a:r>
            <a:endParaRPr lang="pt-BR" sz="12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132703" y="269192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571758" y="2691919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20" idx="3"/>
            <a:endCxn id="55" idx="1"/>
          </p:cNvCxnSpPr>
          <p:nvPr/>
        </p:nvCxnSpPr>
        <p:spPr>
          <a:xfrm flipV="1">
            <a:off x="1725409" y="3938479"/>
            <a:ext cx="414793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5609244" y="3627970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139029" y="3717444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460874" y="4308626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sp>
        <p:nvSpPr>
          <p:cNvPr id="27" name="Retângulo 26"/>
          <p:cNvSpPr/>
          <p:nvPr/>
        </p:nvSpPr>
        <p:spPr>
          <a:xfrm>
            <a:off x="486068" y="1975452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Central de serviços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486068" y="4718576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Angulado 28"/>
          <p:cNvCxnSpPr>
            <a:stCxn id="12" idx="2"/>
            <a:endCxn id="14" idx="0"/>
          </p:cNvCxnSpPr>
          <p:nvPr/>
        </p:nvCxnSpPr>
        <p:spPr>
          <a:xfrm rot="5400000">
            <a:off x="2365033" y="623209"/>
            <a:ext cx="516875" cy="2983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uxograma: Processo 29"/>
          <p:cNvSpPr/>
          <p:nvPr/>
        </p:nvSpPr>
        <p:spPr>
          <a:xfrm>
            <a:off x="58459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31" name="Fluxograma: Processo 30"/>
          <p:cNvSpPr/>
          <p:nvPr/>
        </p:nvSpPr>
        <p:spPr>
          <a:xfrm>
            <a:off x="2028781" y="4967819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32" name="Conector Angulado 31"/>
          <p:cNvCxnSpPr>
            <a:stCxn id="19" idx="2"/>
            <a:endCxn id="30" idx="0"/>
          </p:cNvCxnSpPr>
          <p:nvPr/>
        </p:nvCxnSpPr>
        <p:spPr>
          <a:xfrm rot="5400000">
            <a:off x="2435755" y="3026349"/>
            <a:ext cx="679850" cy="3241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1725409" y="5270575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  <a:endCxn id="20" idx="0"/>
          </p:cNvCxnSpPr>
          <p:nvPr/>
        </p:nvCxnSpPr>
        <p:spPr>
          <a:xfrm rot="5400000">
            <a:off x="2983454" y="1177520"/>
            <a:ext cx="618742" cy="4275650"/>
          </a:xfrm>
          <a:prstGeom prst="bentConnector3">
            <a:avLst>
              <a:gd name="adj1" fmla="val 17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uxograma: Decisão 34"/>
          <p:cNvSpPr/>
          <p:nvPr/>
        </p:nvSpPr>
        <p:spPr>
          <a:xfrm>
            <a:off x="3437845" y="4934805"/>
            <a:ext cx="1354982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3149367" y="5300363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Processo 36"/>
          <p:cNvSpPr/>
          <p:nvPr/>
        </p:nvSpPr>
        <p:spPr>
          <a:xfrm>
            <a:off x="510045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718526" y="5062851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614466" y="5601900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4792827" y="5300362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Processo 40"/>
          <p:cNvSpPr/>
          <p:nvPr/>
        </p:nvSpPr>
        <p:spPr>
          <a:xfrm>
            <a:off x="584591" y="622118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42" name="Fluxograma: Processo 41"/>
          <p:cNvSpPr/>
          <p:nvPr/>
        </p:nvSpPr>
        <p:spPr>
          <a:xfrm>
            <a:off x="2028781" y="620205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1725409" y="6504808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Processo 43"/>
          <p:cNvSpPr/>
          <p:nvPr/>
        </p:nvSpPr>
        <p:spPr>
          <a:xfrm>
            <a:off x="3477223" y="619647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3169599" y="648720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35" idx="2"/>
            <a:endCxn id="41" idx="0"/>
          </p:cNvCxnSpPr>
          <p:nvPr/>
        </p:nvCxnSpPr>
        <p:spPr>
          <a:xfrm rot="5400000">
            <a:off x="2357535" y="4463385"/>
            <a:ext cx="555267" cy="2960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uxograma: Processo Predefinido 46"/>
          <p:cNvSpPr/>
          <p:nvPr/>
        </p:nvSpPr>
        <p:spPr>
          <a:xfrm>
            <a:off x="7292533" y="2378446"/>
            <a:ext cx="1409394" cy="635334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Atualizar base de conhecimento</a:t>
            </a:r>
            <a:endParaRPr lang="pt-BR" sz="1050" dirty="0"/>
          </a:p>
        </p:txBody>
      </p:sp>
      <p:sp>
        <p:nvSpPr>
          <p:cNvPr id="48" name="Fluxograma: Processo 47"/>
          <p:cNvSpPr/>
          <p:nvPr/>
        </p:nvSpPr>
        <p:spPr>
          <a:xfrm>
            <a:off x="9272754" y="23782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fechado</a:t>
            </a:r>
            <a:endParaRPr lang="pt-BR" sz="1200" dirty="0"/>
          </a:p>
        </p:txBody>
      </p:sp>
      <p:cxnSp>
        <p:nvCxnSpPr>
          <p:cNvPr id="49" name="Conector Angulado 48"/>
          <p:cNvCxnSpPr>
            <a:stCxn id="24" idx="3"/>
            <a:endCxn id="47" idx="1"/>
          </p:cNvCxnSpPr>
          <p:nvPr/>
        </p:nvCxnSpPr>
        <p:spPr>
          <a:xfrm flipV="1">
            <a:off x="6750062" y="2696113"/>
            <a:ext cx="542471" cy="1250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37" idx="3"/>
          </p:cNvCxnSpPr>
          <p:nvPr/>
        </p:nvCxnSpPr>
        <p:spPr>
          <a:xfrm flipV="1">
            <a:off x="6241269" y="3013780"/>
            <a:ext cx="1319840" cy="229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4618041" y="3009587"/>
            <a:ext cx="3693773" cy="3510952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8701927" y="2691919"/>
            <a:ext cx="570827" cy="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48" idx="0"/>
            <a:endCxn id="10" idx="6"/>
          </p:cNvCxnSpPr>
          <p:nvPr/>
        </p:nvCxnSpPr>
        <p:spPr>
          <a:xfrm rot="16200000" flipV="1">
            <a:off x="9106423" y="1641531"/>
            <a:ext cx="903072" cy="570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uxograma: Processo 54"/>
          <p:cNvSpPr/>
          <p:nvPr/>
        </p:nvSpPr>
        <p:spPr>
          <a:xfrm>
            <a:off x="2140202" y="36200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56" name="Conector de Seta Reta 55"/>
          <p:cNvCxnSpPr>
            <a:stCxn id="19" idx="3"/>
            <a:endCxn id="24" idx="1"/>
          </p:cNvCxnSpPr>
          <p:nvPr/>
        </p:nvCxnSpPr>
        <p:spPr>
          <a:xfrm>
            <a:off x="5171295" y="3941547"/>
            <a:ext cx="437949" cy="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Processo Predefinido 56"/>
          <p:cNvSpPr/>
          <p:nvPr/>
        </p:nvSpPr>
        <p:spPr>
          <a:xfrm>
            <a:off x="1628184" y="1211394"/>
            <a:ext cx="1405148" cy="660683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Tratativa da gestão de incidentes</a:t>
            </a:r>
            <a:endParaRPr lang="pt-BR" sz="1050" dirty="0"/>
          </a:p>
        </p:txBody>
      </p:sp>
      <p:cxnSp>
        <p:nvCxnSpPr>
          <p:cNvPr id="58" name="Conector de Seta Reta 57"/>
          <p:cNvCxnSpPr>
            <a:stCxn id="57" idx="3"/>
            <a:endCxn id="12" idx="1"/>
          </p:cNvCxnSpPr>
          <p:nvPr/>
        </p:nvCxnSpPr>
        <p:spPr>
          <a:xfrm flipV="1">
            <a:off x="3033332" y="1538233"/>
            <a:ext cx="304765" cy="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5" idx="3"/>
            <a:endCxn id="19" idx="1"/>
          </p:cNvCxnSpPr>
          <p:nvPr/>
        </p:nvCxnSpPr>
        <p:spPr>
          <a:xfrm>
            <a:off x="3281020" y="3938479"/>
            <a:ext cx="340405" cy="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07790"/>
            <a:ext cx="7700656" cy="612894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+mj-lt"/>
              </a:rPr>
              <a:t>Processo para tratar problemas</a:t>
            </a:r>
          </a:p>
        </p:txBody>
      </p:sp>
    </p:spTree>
    <p:extLst>
      <p:ext uri="{BB962C8B-B14F-4D97-AF65-F5344CB8AC3E}">
        <p14:creationId xmlns:p14="http://schemas.microsoft.com/office/powerpoint/2010/main" val="24043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555340"/>
            <a:ext cx="5139560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7548" r="2077" b="9211"/>
          <a:stretch/>
        </p:blipFill>
        <p:spPr>
          <a:xfrm>
            <a:off x="3042745" y="2394639"/>
            <a:ext cx="4981903" cy="28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Porque este segmento?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4607" y="2128257"/>
            <a:ext cx="7900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</a:t>
            </a:r>
            <a:r>
              <a:rPr lang="pt-BR" sz="2400" dirty="0" smtClean="0">
                <a:latin typeface="+mj-lt"/>
              </a:rPr>
              <a:t>públicos, industriais, entre outros </a:t>
            </a:r>
            <a:r>
              <a:rPr lang="pt-BR" sz="2400" dirty="0">
                <a:latin typeface="+mj-lt"/>
              </a:rPr>
              <a:t>que geram </a:t>
            </a:r>
            <a:r>
              <a:rPr lang="pt-BR" sz="2400" dirty="0" smtClean="0">
                <a:latin typeface="+mj-lt"/>
              </a:rPr>
              <a:t>mais de </a:t>
            </a:r>
            <a:r>
              <a:rPr lang="pt-BR" sz="2400" dirty="0">
                <a:latin typeface="+mj-lt"/>
              </a:rPr>
              <a:t>200 litros diários de lixo são enquadrados pela NBR10004 da ABNT </a:t>
            </a:r>
            <a:r>
              <a:rPr lang="pt-BR" sz="2400" dirty="0" smtClean="0">
                <a:latin typeface="+mj-lt"/>
              </a:rPr>
              <a:t>sendo </a:t>
            </a:r>
            <a:r>
              <a:rPr lang="pt-BR" sz="2400" dirty="0">
                <a:latin typeface="+mj-lt"/>
              </a:rPr>
              <a:t>obrigados por lei a contratarem um operador de </a:t>
            </a:r>
            <a:r>
              <a:rPr lang="pt-BR" sz="2400" dirty="0" smtClean="0">
                <a:latin typeface="+mj-lt"/>
              </a:rPr>
              <a:t>coleta, desta forma uma grande oportunidade de negócio para o projeto MIT.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5264604" y="4008465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7001964" y="443300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81482"/>
            <a:ext cx="6084545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Conhecendo a </a:t>
            </a:r>
            <a:r>
              <a:rPr lang="pt-BR" sz="4400" dirty="0">
                <a:latin typeface="+mj-lt"/>
              </a:rPr>
              <a:t>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677</Words>
  <Application>Microsoft Office PowerPoint</Application>
  <PresentationFormat>Widescreen</PresentationFormat>
  <Paragraphs>133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Segoe UI Emoji</vt:lpstr>
      <vt:lpstr>Times New Roman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Aluno</cp:lastModifiedBy>
  <cp:revision>21</cp:revision>
  <dcterms:created xsi:type="dcterms:W3CDTF">2020-05-06T20:33:25Z</dcterms:created>
  <dcterms:modified xsi:type="dcterms:W3CDTF">2020-06-26T14:37:54Z</dcterms:modified>
</cp:coreProperties>
</file>