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25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9"/>
  </p:notesMasterIdLst>
  <p:sldIdLst>
    <p:sldId id="257" r:id="rId2"/>
    <p:sldId id="36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2" r:id="rId11"/>
    <p:sldId id="292" r:id="rId12"/>
    <p:sldId id="367" r:id="rId13"/>
    <p:sldId id="376" r:id="rId14"/>
    <p:sldId id="353" r:id="rId15"/>
    <p:sldId id="368" r:id="rId16"/>
    <p:sldId id="369" r:id="rId17"/>
    <p:sldId id="363" r:id="rId18"/>
    <p:sldId id="361" r:id="rId19"/>
    <p:sldId id="370" r:id="rId20"/>
    <p:sldId id="356" r:id="rId21"/>
    <p:sldId id="371" r:id="rId22"/>
    <p:sldId id="372" r:id="rId23"/>
    <p:sldId id="354" r:id="rId24"/>
    <p:sldId id="374" r:id="rId25"/>
    <p:sldId id="373" r:id="rId26"/>
    <p:sldId id="375" r:id="rId27"/>
    <p:sldId id="358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2909" autoAdjust="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Temos que falar</a:t>
            </a:r>
            <a:r>
              <a:rPr lang="pt-BR" baseline="0" dirty="0"/>
              <a:t> de experiências positivas e ou negativas.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436DD-0265-4424-9439-2D4FAD90625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276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Citar ao menos um 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436DD-0265-4424-9439-2D4FAD906258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800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Quem for apresentar pode falar de</a:t>
            </a:r>
            <a:r>
              <a:rPr lang="pt-BR" baseline="0" dirty="0"/>
              <a:t> aprendizado durante o projeto e tal.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436DD-0265-4424-9439-2D4FAD906258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70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C1B0-41E2-4CF5-B010-2E1CE80529BB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F538-BC63-48A4-8390-4256E03AF7E2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3A63-3B80-4B09-A4E6-B1BD33878D08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1499-E5BA-44FA-85A2-D7CA9B6A1044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F17D-81C3-42CF-95AF-84022CC3120F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D9DE-1335-4A65-BEE8-6C88ADF383D2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C087-E3A5-42AB-BBEF-85D6D4750298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F6C7-73CE-47A7-8AB8-D50259097AD5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1C1F-FC05-4CE2-8A14-6B8D7C60F1DC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C6E0-BDB2-44EA-8FAA-C1570C1DF003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3433-B063-443E-A4D8-6A6E86F468A0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5B0-CFE9-4248-9150-7100D91D6B45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925A-3340-445C-AA30-777D0627E0F7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F990-1AF7-428A-B70D-BF1C219963A5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971-1474-4283-A628-26BFE91DE222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B56A-172D-4BF3-A461-B46C43BDB63F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2D03-4FB4-4B79-B683-D48BAACD408A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CF85-565D-41BB-8725-4381EA9B82DC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FF5A-0126-432B-895D-46D5AA1CD9BA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C1BE-821B-4786-BF08-AD49F75C8446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0EA1B-CEC0-4625-A797-7AE88501D33F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s://app.asana.com/" TargetMode="External"/><Relationship Id="rId4" Type="http://schemas.microsoft.com/office/2007/relationships/hdphoto" Target="../media/hdphoto9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f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60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microsoft.com/office/2007/relationships/hdphoto" Target="../media/hdphoto11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comments" Target="../comments/comment4.xml"/><Relationship Id="rId5" Type="http://schemas.openxmlformats.org/officeDocument/2006/relationships/image" Target="../media/image12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12.png"/><Relationship Id="rId26" Type="http://schemas.openxmlformats.org/officeDocument/2006/relationships/image" Target="../media/image35.png"/><Relationship Id="rId3" Type="http://schemas.openxmlformats.org/officeDocument/2006/relationships/image" Target="../media/image14.png"/><Relationship Id="rId21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28.jfif"/><Relationship Id="rId17" Type="http://schemas.openxmlformats.org/officeDocument/2006/relationships/image" Target="../media/image31.jpeg"/><Relationship Id="rId25" Type="http://schemas.microsoft.com/office/2007/relationships/hdphoto" Target="../media/hdphoto8.wdp"/><Relationship Id="rId2" Type="http://schemas.openxmlformats.org/officeDocument/2006/relationships/image" Target="../media/image20.png"/><Relationship Id="rId16" Type="http://schemas.microsoft.com/office/2007/relationships/hdphoto" Target="../media/hdphoto6.wdp"/><Relationship Id="rId20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jfif"/><Relationship Id="rId24" Type="http://schemas.openxmlformats.org/officeDocument/2006/relationships/image" Target="../media/image34.png"/><Relationship Id="rId5" Type="http://schemas.openxmlformats.org/officeDocument/2006/relationships/image" Target="../media/image21.png"/><Relationship Id="rId15" Type="http://schemas.openxmlformats.org/officeDocument/2006/relationships/image" Target="../media/image13.png"/><Relationship Id="rId23" Type="http://schemas.openxmlformats.org/officeDocument/2006/relationships/image" Target="../media/image33.jpeg"/><Relationship Id="rId10" Type="http://schemas.openxmlformats.org/officeDocument/2006/relationships/image" Target="../media/image26.png"/><Relationship Id="rId19" Type="http://schemas.microsoft.com/office/2007/relationships/hdphoto" Target="../media/hdphoto5.wdp"/><Relationship Id="rId4" Type="http://schemas.microsoft.com/office/2007/relationships/hdphoto" Target="../media/hdphoto7.wdp"/><Relationship Id="rId9" Type="http://schemas.openxmlformats.org/officeDocument/2006/relationships/image" Target="../media/image25.jpg"/><Relationship Id="rId14" Type="http://schemas.openxmlformats.org/officeDocument/2006/relationships/image" Target="../media/image30.jpeg"/><Relationship Id="rId22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HLD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977"/>
            <a:ext cx="9522210" cy="5408023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D6C33C7-9B38-4411-89BB-D63ECB014968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6453616" y="2480800"/>
            <a:ext cx="0" cy="607894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9798DC25-5AC1-4D4A-AE69-7996DF5F9156}"/>
              </a:ext>
            </a:extLst>
          </p:cNvPr>
          <p:cNvCxnSpPr>
            <a:cxnSpLocks/>
          </p:cNvCxnSpPr>
          <p:nvPr/>
        </p:nvCxnSpPr>
        <p:spPr>
          <a:xfrm>
            <a:off x="10688720" y="4781173"/>
            <a:ext cx="0" cy="43021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0C19BE31-6AB9-4F40-9D6A-F376F4244BE8}"/>
              </a:ext>
            </a:extLst>
          </p:cNvPr>
          <p:cNvCxnSpPr>
            <a:cxnSpLocks/>
          </p:cNvCxnSpPr>
          <p:nvPr/>
        </p:nvCxnSpPr>
        <p:spPr>
          <a:xfrm>
            <a:off x="7637845" y="4751841"/>
            <a:ext cx="0" cy="459549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2C3EFEE-F526-4D12-8898-E698BB20E26F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6526108" y="4634702"/>
            <a:ext cx="0" cy="143078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75B1CC6-DC01-4D6D-A051-F383765396E7}"/>
              </a:ext>
            </a:extLst>
          </p:cNvPr>
          <p:cNvGrpSpPr/>
          <p:nvPr/>
        </p:nvGrpSpPr>
        <p:grpSpPr>
          <a:xfrm>
            <a:off x="4960146" y="1319442"/>
            <a:ext cx="3038781" cy="1567515"/>
            <a:chOff x="4487791" y="1310492"/>
            <a:chExt cx="3513774" cy="1812535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4B2C8D6-7A7C-4553-9244-5C7B82B5528E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2A15866-18EA-4590-87E0-C606973AED26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83967359-A3E7-474D-9F37-75B05FF8CED7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8D01FAD-1511-43B1-A769-9B58B9D1D922}"/>
                </a:ext>
              </a:extLst>
            </p:cNvPr>
            <p:cNvSpPr txBox="1"/>
            <p:nvPr/>
          </p:nvSpPr>
          <p:spPr>
            <a:xfrm>
              <a:off x="5831661" y="1872497"/>
              <a:ext cx="2099784" cy="533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F719BD54-8E10-4B91-B7A4-1A000BEF8607}"/>
              </a:ext>
            </a:extLst>
          </p:cNvPr>
          <p:cNvGrpSpPr/>
          <p:nvPr/>
        </p:nvGrpSpPr>
        <p:grpSpPr>
          <a:xfrm>
            <a:off x="9108324" y="4943250"/>
            <a:ext cx="3024160" cy="1567516"/>
            <a:chOff x="4487792" y="1310492"/>
            <a:chExt cx="3496868" cy="1812535"/>
          </a:xfrm>
        </p:grpSpPr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9C319662-C0A2-40B1-A68E-3D922DB28A23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27865FBB-7D6C-46E8-B451-E9C985E956F2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CF57288-7681-4FFD-817D-949664FE2240}"/>
                </a:ext>
              </a:extLst>
            </p:cNvPr>
            <p:cNvSpPr/>
            <p:nvPr/>
          </p:nvSpPr>
          <p:spPr>
            <a:xfrm>
              <a:off x="4487792" y="2700090"/>
              <a:ext cx="3426326" cy="30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290B15D-1D58-4EA7-9827-8DF895936A8C}"/>
                </a:ext>
              </a:extLst>
            </p:cNvPr>
            <p:cNvSpPr txBox="1"/>
            <p:nvPr/>
          </p:nvSpPr>
          <p:spPr>
            <a:xfrm>
              <a:off x="4645780" y="2589386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Bruno Santana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C9670946-4125-464C-A08F-C3F1BD7AF90A}"/>
              </a:ext>
            </a:extLst>
          </p:cNvPr>
          <p:cNvGrpSpPr/>
          <p:nvPr/>
        </p:nvGrpSpPr>
        <p:grpSpPr>
          <a:xfrm>
            <a:off x="5044279" y="2449832"/>
            <a:ext cx="4073580" cy="4079778"/>
            <a:chOff x="3291242" y="-1594463"/>
            <a:chExt cx="4710323" cy="4717490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C3E2A5BF-4249-445D-B7FC-0C39BE64FFE2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AA38B9F0-400C-4903-AEDE-3676E0809C9D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EF73F66A-0BEC-493E-8A5A-E95A5CA0C3DD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CED76CDC-1809-4DEB-BF4A-89E947EFE8D6}"/>
                </a:ext>
              </a:extLst>
            </p:cNvPr>
            <p:cNvSpPr txBox="1"/>
            <p:nvPr/>
          </p:nvSpPr>
          <p:spPr>
            <a:xfrm>
              <a:off x="3291242" y="-1594463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Graziela Lucena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23B0B3AF-1CB3-40A7-B344-A3E2FEEEF1D6}"/>
              </a:ext>
            </a:extLst>
          </p:cNvPr>
          <p:cNvGrpSpPr/>
          <p:nvPr/>
        </p:nvGrpSpPr>
        <p:grpSpPr>
          <a:xfrm>
            <a:off x="3080688" y="4957421"/>
            <a:ext cx="3038780" cy="1567516"/>
            <a:chOff x="4487791" y="1310492"/>
            <a:chExt cx="3513774" cy="1812535"/>
          </a:xfrm>
        </p:grpSpPr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C8B98E58-93C8-4A06-A347-E1B1D8ECAAA5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A9E9BBE6-FC8B-42A3-9668-81018E97EF9C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BC3BB698-520A-49BF-96B5-7DAB88504A4E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C2D799CE-5F8A-4440-B304-C7D16537CD3F}"/>
                </a:ext>
              </a:extLst>
            </p:cNvPr>
            <p:cNvSpPr txBox="1"/>
            <p:nvPr/>
          </p:nvSpPr>
          <p:spPr>
            <a:xfrm>
              <a:off x="5705263" y="1858298"/>
              <a:ext cx="216449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Dev.Back- End</a:t>
              </a: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3015141-665A-494D-AC8F-36C696D70310}"/>
              </a:ext>
            </a:extLst>
          </p:cNvPr>
          <p:cNvGrpSpPr/>
          <p:nvPr/>
        </p:nvGrpSpPr>
        <p:grpSpPr>
          <a:xfrm>
            <a:off x="19318" y="4958834"/>
            <a:ext cx="3038781" cy="1576196"/>
            <a:chOff x="4487791" y="1310492"/>
            <a:chExt cx="3513774" cy="1822572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B3A6EDBD-F861-4379-8838-B47A545BF4C6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FE7DE5C-CEAD-495A-A434-7D387005F5A5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0811631-6530-45FB-B5BE-932C7C7672EB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C0DD0560-5322-494C-8653-56A24B348B73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Raphael Moitinho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FDF31298-CBDE-4E06-B5F8-69953256F3A4}"/>
                </a:ext>
              </a:extLst>
            </p:cNvPr>
            <p:cNvSpPr txBox="1"/>
            <p:nvPr/>
          </p:nvSpPr>
          <p:spPr>
            <a:xfrm>
              <a:off x="5832873" y="1840278"/>
              <a:ext cx="209978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 Front- End</a:t>
              </a: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CC6D2C6A-D54D-4BF7-B960-2313F8886517}"/>
              </a:ext>
            </a:extLst>
          </p:cNvPr>
          <p:cNvGrpSpPr/>
          <p:nvPr/>
        </p:nvGrpSpPr>
        <p:grpSpPr>
          <a:xfrm>
            <a:off x="3002284" y="1784356"/>
            <a:ext cx="5035347" cy="4727191"/>
            <a:chOff x="2253866" y="-197728"/>
            <a:chExt cx="5822424" cy="5466103"/>
          </a:xfrm>
        </p:grpSpPr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A658C65F-88AC-4D8D-8E0C-1B5B5DAFE9EA}"/>
                </a:ext>
              </a:extLst>
            </p:cNvPr>
            <p:cNvSpPr/>
            <p:nvPr/>
          </p:nvSpPr>
          <p:spPr>
            <a:xfrm>
              <a:off x="4575237" y="1310492"/>
              <a:ext cx="3338881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3AC565A8-50C1-470A-92BB-242FBC454C09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27537E10-C326-43D1-B970-B57CDD0D4772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38492C67-EA2A-494E-9D3B-49686F420ABD}"/>
                </a:ext>
              </a:extLst>
            </p:cNvPr>
            <p:cNvSpPr txBox="1"/>
            <p:nvPr/>
          </p:nvSpPr>
          <p:spPr>
            <a:xfrm>
              <a:off x="2253866" y="4770136"/>
              <a:ext cx="3338881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Stefany Batista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67E83BDF-8132-4BF4-89D9-87AF4185E0F7}"/>
                </a:ext>
              </a:extLst>
            </p:cNvPr>
            <p:cNvSpPr txBox="1"/>
            <p:nvPr/>
          </p:nvSpPr>
          <p:spPr>
            <a:xfrm>
              <a:off x="5599575" y="-197728"/>
              <a:ext cx="2476715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Product Owner</a:t>
              </a:r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F6E00DE-C1A2-4777-B42E-19888A66D19B}"/>
              </a:ext>
            </a:extLst>
          </p:cNvPr>
          <p:cNvCxnSpPr>
            <a:cxnSpLocks/>
          </p:cNvCxnSpPr>
          <p:nvPr/>
        </p:nvCxnSpPr>
        <p:spPr>
          <a:xfrm>
            <a:off x="1538706" y="4740213"/>
            <a:ext cx="9152906" cy="2325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63E79097-58D6-478E-9848-509A3F449EFF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538706" y="4734129"/>
            <a:ext cx="2" cy="224705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1886B8F9-72CD-49DE-B80C-E3DDB157950A}"/>
              </a:ext>
            </a:extLst>
          </p:cNvPr>
          <p:cNvCxnSpPr>
            <a:cxnSpLocks/>
          </p:cNvCxnSpPr>
          <p:nvPr/>
        </p:nvCxnSpPr>
        <p:spPr>
          <a:xfrm>
            <a:off x="4586177" y="4757277"/>
            <a:ext cx="2" cy="15870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72917FB-330B-428B-9E24-70341D790084}"/>
              </a:ext>
            </a:extLst>
          </p:cNvPr>
          <p:cNvSpPr txBox="1"/>
          <p:nvPr/>
        </p:nvSpPr>
        <p:spPr>
          <a:xfrm>
            <a:off x="4468855" y="3598729"/>
            <a:ext cx="5159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Scrum Master</a:t>
            </a:r>
          </a:p>
        </p:txBody>
      </p:sp>
      <p:pic>
        <p:nvPicPr>
          <p:cNvPr id="24" name="Imagem 23" descr="Uma imagem contendo pessoa, mulher, janela, óculos&#10;&#10;Descrição gerada automaticamente">
            <a:extLst>
              <a:ext uri="{FF2B5EF4-FFF2-40B4-BE49-F238E27FC236}">
                <a16:creationId xmlns:a16="http://schemas.microsoft.com/office/drawing/2014/main" id="{8E9895E8-2007-418B-A54C-C3CC77583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3" y="1508488"/>
            <a:ext cx="1032259" cy="1019097"/>
          </a:xfrm>
          <a:prstGeom prst="rect">
            <a:avLst/>
          </a:prstGeom>
        </p:spPr>
      </p:pic>
      <p:pic>
        <p:nvPicPr>
          <p:cNvPr id="30" name="Imagem 29" descr="Homem em pé posando para foto na grama&#10;&#10;Descrição gerada automaticamente">
            <a:extLst>
              <a:ext uri="{FF2B5EF4-FFF2-40B4-BE49-F238E27FC236}">
                <a16:creationId xmlns:a16="http://schemas.microsoft.com/office/drawing/2014/main" id="{B0CA94F4-568E-424E-91B6-8FC18E62F1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57" y="5153455"/>
            <a:ext cx="1038676" cy="1034191"/>
          </a:xfrm>
          <a:prstGeom prst="rect">
            <a:avLst/>
          </a:prstGeom>
        </p:spPr>
      </p:pic>
      <p:pic>
        <p:nvPicPr>
          <p:cNvPr id="40" name="Imagem 39" descr="Pessoa com cabelo comprido&#10;&#10;Descrição gerada automaticamente">
            <a:extLst>
              <a:ext uri="{FF2B5EF4-FFF2-40B4-BE49-F238E27FC236}">
                <a16:creationId xmlns:a16="http://schemas.microsoft.com/office/drawing/2014/main" id="{DB437936-25D9-4552-92DE-5E34BAF2D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496" y="5135649"/>
            <a:ext cx="1066114" cy="1022974"/>
          </a:xfrm>
          <a:prstGeom prst="rect">
            <a:avLst/>
          </a:prstGeom>
        </p:spPr>
      </p:pic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77BB7DB5-06B9-49BC-81AE-3F573C924353}"/>
              </a:ext>
            </a:extLst>
          </p:cNvPr>
          <p:cNvSpPr txBox="1"/>
          <p:nvPr/>
        </p:nvSpPr>
        <p:spPr>
          <a:xfrm>
            <a:off x="9337776" y="5364851"/>
            <a:ext cx="3756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Dev.Back- End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A28646DD-397B-452D-AE40-2635D28D7720}"/>
              </a:ext>
            </a:extLst>
          </p:cNvPr>
          <p:cNvSpPr txBox="1"/>
          <p:nvPr/>
        </p:nvSpPr>
        <p:spPr>
          <a:xfrm>
            <a:off x="7048836" y="5369910"/>
            <a:ext cx="2270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 Front- End</a:t>
            </a:r>
          </a:p>
        </p:txBody>
      </p:sp>
      <p:pic>
        <p:nvPicPr>
          <p:cNvPr id="44" name="Imagem 43" descr="Homem de terno e gravata&#10;&#10;Descrição gerada automaticamente">
            <a:extLst>
              <a:ext uri="{FF2B5EF4-FFF2-40B4-BE49-F238E27FC236}">
                <a16:creationId xmlns:a16="http://schemas.microsoft.com/office/drawing/2014/main" id="{83107FBD-F5CC-43F2-8870-4808CBF2FFE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6" b="22335"/>
          <a:stretch/>
        </p:blipFill>
        <p:spPr>
          <a:xfrm>
            <a:off x="230113" y="5153455"/>
            <a:ext cx="1010415" cy="1002100"/>
          </a:xfrm>
          <a:prstGeom prst="rect">
            <a:avLst/>
          </a:prstGeom>
        </p:spPr>
      </p:pic>
      <p:pic>
        <p:nvPicPr>
          <p:cNvPr id="48" name="Imagem 47" descr="Homem pousando para foto&#10;&#10;Descrição gerada automaticamente">
            <a:extLst>
              <a:ext uri="{FF2B5EF4-FFF2-40B4-BE49-F238E27FC236}">
                <a16:creationId xmlns:a16="http://schemas.microsoft.com/office/drawing/2014/main" id="{3B1D4B2F-E70C-4644-82CB-0BB6F72D4B1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1"/>
          <a:stretch/>
        </p:blipFill>
        <p:spPr>
          <a:xfrm>
            <a:off x="5130066" y="3251091"/>
            <a:ext cx="985093" cy="1039354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170361"/>
            <a:ext cx="749807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Estrutura da equipe do projeto</a:t>
            </a:r>
          </a:p>
        </p:txBody>
      </p:sp>
      <p:pic>
        <p:nvPicPr>
          <p:cNvPr id="5" name="Imagem 4" descr="Homem segurando celular em frente ao espelho&#10;&#10;Descrição gerada automaticamente">
            <a:extLst>
              <a:ext uri="{FF2B5EF4-FFF2-40B4-BE49-F238E27FC236}">
                <a16:creationId xmlns:a16="http://schemas.microsoft.com/office/drawing/2014/main" id="{9F1D29D6-043E-4BE0-B28F-5C19004DC15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0" r="16939"/>
          <a:stretch/>
        </p:blipFill>
        <p:spPr>
          <a:xfrm>
            <a:off x="9256357" y="5103825"/>
            <a:ext cx="1103730" cy="1053896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80862DB2-38CD-4EBC-AAFF-34460843D08B}"/>
              </a:ext>
            </a:extLst>
          </p:cNvPr>
          <p:cNvSpPr txBox="1"/>
          <p:nvPr/>
        </p:nvSpPr>
        <p:spPr>
          <a:xfrm>
            <a:off x="5082344" y="4203815"/>
            <a:ext cx="2887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Yuri de Jesus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605B371-F207-40B6-9C45-38B5B052B4DC}"/>
              </a:ext>
            </a:extLst>
          </p:cNvPr>
          <p:cNvSpPr txBox="1"/>
          <p:nvPr/>
        </p:nvSpPr>
        <p:spPr>
          <a:xfrm>
            <a:off x="6091482" y="6088559"/>
            <a:ext cx="2887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Gabriel Bezerra</a:t>
            </a:r>
          </a:p>
          <a:p>
            <a:pPr algn="ctr"/>
            <a:endParaRPr lang="pt-BR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1214262"/>
            <a:ext cx="4433777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Planejamento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3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360392"/>
            <a:ext cx="749807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Metodologia ágil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25" b="78646" l="29063" r="60981">
                        <a14:foregroundMark x1="36384" y1="73438" x2="36384" y2="73438"/>
                        <a14:foregroundMark x1="37116" y1="73047" x2="37116" y2="73047"/>
                        <a14:foregroundMark x1="46999" y1="64844" x2="46999" y2="64844"/>
                        <a14:foregroundMark x1="47291" y1="57943" x2="47291" y2="57943"/>
                        <a14:foregroundMark x1="46633" y1="56510" x2="48536" y2="55859"/>
                        <a14:foregroundMark x1="48316" y1="59115" x2="48316" y2="59115"/>
                        <a14:foregroundMark x1="46340" y1="55859" x2="46340" y2="55859"/>
                        <a14:foregroundMark x1="46047" y1="62891" x2="47950" y2="63021"/>
                        <a14:foregroundMark x1="48023" y1="63021" x2="47804" y2="66016"/>
                        <a14:foregroundMark x1="47804" y1="66016" x2="47804" y2="66146"/>
                        <a14:foregroundMark x1="47511" y1="70703" x2="49195" y2="70833"/>
                        <a14:foregroundMark x1="49122" y1="71484" x2="49048" y2="72005"/>
                        <a14:foregroundMark x1="49488" y1="66536" x2="51611" y2="66797"/>
                        <a14:foregroundMark x1="49341" y1="60417" x2="51171" y2="60807"/>
                        <a14:foregroundMark x1="54392" y1="58854" x2="55344" y2="60286"/>
                        <a14:foregroundMark x1="57760" y1="61589" x2="57174" y2="63151"/>
                        <a14:foregroundMark x1="58712" y1="57292" x2="57980" y2="58854"/>
                        <a14:foregroundMark x1="52928" y1="65365" x2="51977" y2="66667"/>
                        <a14:foregroundMark x1="53514" y1="70964" x2="57467" y2="66927"/>
                        <a14:foregroundMark x1="56076" y1="73698" x2="56076" y2="73698"/>
                        <a14:foregroundMark x1="33748" y1="69922" x2="33455" y2="68750"/>
                        <a14:backgroundMark x1="55344" y1="70052" x2="55198" y2="68750"/>
                      </a14:backgroundRemoval>
                    </a14:imgEffect>
                  </a14:imgLayer>
                </a14:imgProps>
              </a:ext>
            </a:extLst>
          </a:blip>
          <a:srcRect l="28548" t="51874" r="36212" b="19733"/>
          <a:stretch/>
        </p:blipFill>
        <p:spPr>
          <a:xfrm>
            <a:off x="4897291" y="3702987"/>
            <a:ext cx="4155269" cy="1882301"/>
          </a:xfrm>
          <a:prstGeom prst="rect">
            <a:avLst/>
          </a:prstGeom>
        </p:spPr>
      </p:pic>
      <p:pic>
        <p:nvPicPr>
          <p:cNvPr id="7" name="Picture 2" descr="Asana (software) - Wikipedia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46" y="3502055"/>
            <a:ext cx="2784324" cy="183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501942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Ferramenta de gestão do projeto 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540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8899" r="286" b="6243"/>
          <a:stretch/>
        </p:blipFill>
        <p:spPr>
          <a:xfrm>
            <a:off x="536358" y="2885088"/>
            <a:ext cx="7578585" cy="362606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b="15850"/>
          <a:stretch/>
        </p:blipFill>
        <p:spPr>
          <a:xfrm>
            <a:off x="2878670" y="1859181"/>
            <a:ext cx="1446980" cy="6002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6286" t="10296" r="5720" b="12346"/>
          <a:stretch/>
        </p:blipFill>
        <p:spPr>
          <a:xfrm>
            <a:off x="4840013" y="1876097"/>
            <a:ext cx="1434663" cy="551793"/>
          </a:xfrm>
          <a:prstGeom prst="rect">
            <a:avLst/>
          </a:prstGeom>
        </p:spPr>
      </p:pic>
      <p:sp>
        <p:nvSpPr>
          <p:cNvPr id="6" name="Fluxograma: Processo Alternativo 5"/>
          <p:cNvSpPr/>
          <p:nvPr/>
        </p:nvSpPr>
        <p:spPr>
          <a:xfrm>
            <a:off x="2878670" y="1859181"/>
            <a:ext cx="1446980" cy="60024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Alternativo 6"/>
          <p:cNvSpPr/>
          <p:nvPr/>
        </p:nvSpPr>
        <p:spPr>
          <a:xfrm>
            <a:off x="4829246" y="1859181"/>
            <a:ext cx="1446980" cy="60024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>
            <a:endCxn id="6" idx="2"/>
          </p:cNvCxnSpPr>
          <p:nvPr/>
        </p:nvCxnSpPr>
        <p:spPr>
          <a:xfrm flipV="1">
            <a:off x="3484179" y="2459421"/>
            <a:ext cx="117981" cy="693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endCxn id="7" idx="2"/>
          </p:cNvCxnSpPr>
          <p:nvPr/>
        </p:nvCxnSpPr>
        <p:spPr>
          <a:xfrm flipV="1">
            <a:off x="3894083" y="2459421"/>
            <a:ext cx="1658653" cy="693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451" y="1787908"/>
            <a:ext cx="2015865" cy="1920520"/>
          </a:xfrm>
          <a:prstGeom prst="rect">
            <a:avLst/>
          </a:prstGeom>
        </p:spPr>
      </p:pic>
      <p:cxnSp>
        <p:nvCxnSpPr>
          <p:cNvPr id="19" name="Conector Angulado 18"/>
          <p:cNvCxnSpPr>
            <a:stCxn id="23" idx="2"/>
            <a:endCxn id="12" idx="2"/>
          </p:cNvCxnSpPr>
          <p:nvPr/>
        </p:nvCxnSpPr>
        <p:spPr>
          <a:xfrm rot="5400000" flipH="1" flipV="1">
            <a:off x="3941710" y="724484"/>
            <a:ext cx="2802729" cy="8770618"/>
          </a:xfrm>
          <a:prstGeom prst="bentConnector3">
            <a:avLst>
              <a:gd name="adj1" fmla="val -81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58" y="5737692"/>
            <a:ext cx="842816" cy="773465"/>
          </a:xfrm>
          <a:prstGeom prst="rect">
            <a:avLst/>
          </a:prstGeom>
        </p:spPr>
      </p:pic>
      <p:sp>
        <p:nvSpPr>
          <p:cNvPr id="2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27620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Ferramenta de gestão do projeto 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9130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4464">
            <a:off x="7456229" y="920847"/>
            <a:ext cx="2132713" cy="1168417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20"/>
            <a:ext cx="7780421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Principais requisitos - </a:t>
            </a:r>
            <a:r>
              <a:rPr lang="pt-BR" sz="4400" dirty="0" err="1">
                <a:latin typeface="+mj-lt"/>
              </a:rPr>
              <a:t>backlog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29" y="2446835"/>
            <a:ext cx="500634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Ferramenta de Help Desk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Ferramenta irá atuar para suportar chamados de requisição, problemas e incidentes junto ao cliente.</a:t>
            </a:r>
          </a:p>
          <a:p>
            <a:r>
              <a:rPr lang="pt-BR" altLang="pt-BR" sz="2800" dirty="0"/>
              <a:t>Website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Empresas parceiras poderão ver seus indicadores de geração de resíduos  dentre outras funcionalidades.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69" y="260604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/>
              <a:t>Manual de instalação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Passo a passo de como instalar nossas lixeiras.</a:t>
            </a:r>
          </a:p>
          <a:p>
            <a:endParaRPr lang="pt-BR" altLang="pt-BR" sz="2800" dirty="0"/>
          </a:p>
          <a:p>
            <a:r>
              <a:rPr lang="pt-BR" altLang="pt-BR" sz="2800" dirty="0"/>
              <a:t>Banco de dados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Através dos dados gerados por nossos sensores informações irão auxiliar em tomadas de decisões.</a:t>
            </a:r>
          </a:p>
          <a:p>
            <a:pPr lvl="1"/>
            <a:endParaRPr lang="pt-BR" altLang="pt-BR" sz="1800" dirty="0">
              <a:latin typeface="+mj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Sensores apresentarem falhas;</a:t>
            </a:r>
          </a:p>
          <a:p>
            <a:r>
              <a:rPr lang="pt-BR" sz="2400" dirty="0"/>
              <a:t>Usuário com dificuldades para utilizar a plataforma;</a:t>
            </a:r>
          </a:p>
          <a:p>
            <a:r>
              <a:rPr lang="pt-BR" sz="2400" dirty="0"/>
              <a:t>Lixeira danificada;</a:t>
            </a:r>
          </a:p>
          <a:p>
            <a:r>
              <a:rPr lang="pt-BR" sz="2400" dirty="0"/>
              <a:t>Erro entre o node e o banco de dados;</a:t>
            </a:r>
          </a:p>
          <a:p>
            <a:r>
              <a:rPr lang="pt-BR" sz="2400" dirty="0"/>
              <a:t>Erro entre o sensor e o arduino.</a:t>
            </a:r>
          </a:p>
          <a:p>
            <a:endParaRPr lang="pt-BR" sz="2400" dirty="0"/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20"/>
            <a:ext cx="7780421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Mapeamento de riscos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60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19"/>
            <a:ext cx="7956884" cy="1058559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Desenvolvimento do projeto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7"/>
          <a:stretch/>
        </p:blipFill>
        <p:spPr>
          <a:xfrm>
            <a:off x="3673643" y="3015913"/>
            <a:ext cx="5495422" cy="3097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055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1084216"/>
            <a:ext cx="11364156" cy="6123395"/>
            <a:chOff x="70755" y="167369"/>
            <a:chExt cx="11955810" cy="695043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38" name="Imagem 37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22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23" name="Agrupar 22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26" name="Imagem 25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7" name="Agrupar 26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32" name="Imagem 31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Imagem 32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8" name="Agrupar 27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29" name="Imagem 28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0" name="Conector de Seta Reta 29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29" idx="3"/>
                        <a:endCxn id="32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ector de Seta Reta 30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29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6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11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18" name="Imagem 17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19" name="Imagem 18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16" name="Imagem 1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17" name="Imagem 1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  <p:sp>
        <p:nvSpPr>
          <p:cNvPr id="4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-1" y="194111"/>
            <a:ext cx="970269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400" dirty="0">
              <a:latin typeface="+mj-lt"/>
            </a:endParaRPr>
          </a:p>
          <a:p>
            <a:r>
              <a:rPr lang="pt-BR" sz="4400" dirty="0">
                <a:latin typeface="+mj-lt"/>
              </a:rPr>
              <a:t> Desenvolvimento  da arquitetura local</a:t>
            </a:r>
          </a:p>
          <a:p>
            <a:endParaRPr lang="pt-BR" sz="4400" dirty="0">
              <a:latin typeface="+mj-lt"/>
            </a:endParaRPr>
          </a:p>
        </p:txBody>
      </p:sp>
      <p:sp>
        <p:nvSpPr>
          <p:cNvPr id="42" name="Espaço Reservado para Número de Slide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25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LLD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01" y="2132676"/>
            <a:ext cx="3275359" cy="181618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1" t="13418" r="15930" b="12368"/>
          <a:stretch/>
        </p:blipFill>
        <p:spPr>
          <a:xfrm>
            <a:off x="3201401" y="3948862"/>
            <a:ext cx="2906458" cy="1110332"/>
          </a:xfrm>
          <a:prstGeom prst="rect">
            <a:avLst/>
          </a:prstGeom>
        </p:spPr>
      </p:pic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19"/>
            <a:ext cx="7956884" cy="1058559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Principais ferramentas utilizadas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72" y="5059194"/>
            <a:ext cx="2800936" cy="160053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28" y="2519566"/>
            <a:ext cx="1664372" cy="165743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5" y="4735679"/>
            <a:ext cx="2371725" cy="1924050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86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9654" t="27695" r="23478" b="14555"/>
          <a:stretch/>
        </p:blipFill>
        <p:spPr>
          <a:xfrm>
            <a:off x="4633633" y="3775165"/>
            <a:ext cx="4261546" cy="295220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495006"/>
            <a:ext cx="8596668" cy="4232365"/>
          </a:xfrm>
        </p:spPr>
        <p:txBody>
          <a:bodyPr/>
          <a:lstStyle/>
          <a:p>
            <a:r>
              <a:rPr lang="pt-BR" sz="2400" b="1" dirty="0"/>
              <a:t>Bruno Santana RA: 01201134</a:t>
            </a:r>
            <a:endParaRPr lang="pt-BR" sz="2400" dirty="0"/>
          </a:p>
          <a:p>
            <a:r>
              <a:rPr lang="pt-BR" sz="2400" b="1" dirty="0"/>
              <a:t>Gabriel Bezerra RA: 01201035</a:t>
            </a:r>
            <a:endParaRPr lang="pt-BR" sz="2400" dirty="0"/>
          </a:p>
          <a:p>
            <a:r>
              <a:rPr lang="pt-BR" sz="2400" b="1" dirty="0"/>
              <a:t>Graziela Lucena RA: 01201051</a:t>
            </a:r>
            <a:endParaRPr lang="pt-BR" sz="2400" dirty="0"/>
          </a:p>
          <a:p>
            <a:r>
              <a:rPr lang="pt-BR" sz="2400" b="1" dirty="0"/>
              <a:t>Raphael Moitinho RA: 01201123</a:t>
            </a:r>
            <a:endParaRPr lang="pt-BR" sz="2400" dirty="0"/>
          </a:p>
          <a:p>
            <a:r>
              <a:rPr lang="pt-BR" sz="2400" b="1" dirty="0"/>
              <a:t>Stefany Batista RA: 01201103</a:t>
            </a:r>
            <a:endParaRPr lang="pt-BR" sz="2400" dirty="0"/>
          </a:p>
          <a:p>
            <a:r>
              <a:rPr lang="pt-BR" sz="2400" b="1" dirty="0"/>
              <a:t>Yuri de Jesus RA: 01201117</a:t>
            </a:r>
            <a:endParaRPr lang="pt-BR" sz="2400" dirty="0"/>
          </a:p>
          <a:p>
            <a:endParaRPr lang="pt-BR" dirty="0"/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470810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Quem somos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914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01795"/>
            <a:ext cx="10186737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Modelagem conceitual do banco de dados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55" b="98820" l="0" r="98430">
                        <a14:foregroundMark x1="10266" y1="11504" x2="10266" y2="11209"/>
                        <a14:foregroundMark x1="12923" y1="49263" x2="6401" y2="36283"/>
                        <a14:foregroundMark x1="2415" y1="24484" x2="15459" y2="24779"/>
                        <a14:foregroundMark x1="15459" y1="25074" x2="22585" y2="63717"/>
                        <a14:foregroundMark x1="22585" y1="64012" x2="9420" y2="84071"/>
                        <a14:foregroundMark x1="9300" y1="84366" x2="2053" y2="79941"/>
                        <a14:foregroundMark x1="2053" y1="79941" x2="2174" y2="24779"/>
                        <a14:foregroundMark x1="16787" y1="31268" x2="32729" y2="27434"/>
                        <a14:foregroundMark x1="32729" y1="27434" x2="33092" y2="1180"/>
                        <a14:foregroundMark x1="33092" y1="1180" x2="53502" y2="7670"/>
                        <a14:foregroundMark x1="53502" y1="7670" x2="58454" y2="25074"/>
                        <a14:foregroundMark x1="58454" y1="25664" x2="60507" y2="31858"/>
                        <a14:foregroundMark x1="60749" y1="31858" x2="64614" y2="30383"/>
                        <a14:foregroundMark x1="64614" y1="30383" x2="75845" y2="28024"/>
                        <a14:foregroundMark x1="75845" y1="28024" x2="97947" y2="30973"/>
                        <a14:foregroundMark x1="97947" y1="30973" x2="98551" y2="37168"/>
                        <a14:foregroundMark x1="98551" y1="37168" x2="93116" y2="48378"/>
                        <a14:foregroundMark x1="93116" y1="48378" x2="80314" y2="49558"/>
                        <a14:foregroundMark x1="80314" y1="49558" x2="64130" y2="49853"/>
                        <a14:foregroundMark x1="64010" y1="49853" x2="46739" y2="49263"/>
                        <a14:foregroundMark x1="45169" y1="52212" x2="46256" y2="48968"/>
                        <a14:foregroundMark x1="51087" y1="66962" x2="54710" y2="77286"/>
                        <a14:foregroundMark x1="54710" y1="76991" x2="63043" y2="77581"/>
                        <a14:foregroundMark x1="63043" y1="77581" x2="58454" y2="92035"/>
                        <a14:foregroundMark x1="58454" y1="92035" x2="45048" y2="97050"/>
                        <a14:foregroundMark x1="45048" y1="96460" x2="31643" y2="96460"/>
                        <a14:foregroundMark x1="31643" y1="96460" x2="30676" y2="61652"/>
                        <a14:foregroundMark x1="30797" y1="61652" x2="31401" y2="44838"/>
                        <a14:foregroundMark x1="31401" y1="44838" x2="20290" y2="52212"/>
                        <a14:foregroundMark x1="1570" y1="41003" x2="1932" y2="28319"/>
                        <a14:backgroundMark x1="51087" y1="64012" x2="91787" y2="64897"/>
                        <a14:backgroundMark x1="13768" y1="10914" x2="13768" y2="10914"/>
                        <a14:backgroundMark x1="21498" y1="17699" x2="21498" y2="17699"/>
                        <a14:backgroundMark x1="26812" y1="23599" x2="28502" y2="0"/>
                        <a14:backgroundMark x1="26691" y1="5015" x2="845" y2="590"/>
                        <a14:backgroundMark x1="65700" y1="15634" x2="56039" y2="1475"/>
                        <a14:backgroundMark x1="65217" y1="15634" x2="98913" y2="25959"/>
                        <a14:backgroundMark x1="51932" y1="54572" x2="99879" y2="51622"/>
                        <a14:backgroundMark x1="30797" y1="96460" x2="23671" y2="64307"/>
                        <a14:backgroundMark x1="23671" y1="65782" x2="4469" y2="91740"/>
                        <a14:backgroundMark x1="7488" y1="85251" x2="0" y2="78171"/>
                        <a14:backgroundMark x1="1329" y1="78466" x2="1329" y2="23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5" y="1891861"/>
            <a:ext cx="9696025" cy="3969749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0175"/>
            <a:ext cx="9192126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Modelagem logica de banco de dados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397" r="100000">
                        <a14:foregroundMark x1="6285" y1="15078" x2="18994" y2="16408"/>
                        <a14:foregroundMark x1="58101" y1="43237" x2="56844" y2="9978"/>
                        <a14:foregroundMark x1="56844" y1="9978" x2="38687" y2="10200"/>
                        <a14:foregroundMark x1="38687" y1="10200" x2="38408" y2="47007"/>
                        <a14:foregroundMark x1="38408" y1="47007" x2="57682" y2="47672"/>
                        <a14:foregroundMark x1="77514" y1="18404" x2="78212" y2="41685"/>
                        <a14:foregroundMark x1="78212" y1="41685" x2="80726" y2="41242"/>
                        <a14:foregroundMark x1="40223" y1="67849" x2="52933" y2="66297"/>
                        <a14:foregroundMark x1="47626" y1="62084" x2="47626" y2="62084"/>
                        <a14:foregroundMark x1="47486" y1="59645" x2="47486" y2="59645"/>
                        <a14:foregroundMark x1="47346" y1="58093" x2="47346" y2="58093"/>
                        <a14:foregroundMark x1="47346" y1="55211" x2="47346" y2="55211"/>
                        <a14:foregroundMark x1="47346" y1="54989" x2="47346" y2="54989"/>
                        <a14:foregroundMark x1="47346" y1="54102" x2="47346" y2="54102"/>
                        <a14:foregroundMark x1="22905" y1="30599" x2="22905" y2="30599"/>
                        <a14:foregroundMark x1="23184" y1="29933" x2="23184" y2="29933"/>
                        <a14:foregroundMark x1="23883" y1="29712" x2="24022" y2="29712"/>
                        <a14:foregroundMark x1="24302" y1="29712" x2="24302" y2="29712"/>
                        <a14:foregroundMark x1="24721" y1="29712" x2="25000" y2="29712"/>
                        <a14:foregroundMark x1="25559" y1="29712" x2="25978" y2="29712"/>
                        <a14:foregroundMark x1="26257" y1="29712" x2="34916" y2="30155"/>
                        <a14:foregroundMark x1="59497" y1="30155" x2="75140" y2="29933"/>
                        <a14:foregroundMark x1="47346" y1="64745" x2="47207" y2="50776"/>
                        <a14:backgroundMark x1="6145" y1="5100" x2="20670" y2="7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1362084"/>
            <a:ext cx="9050601" cy="570086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970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33879"/>
            <a:ext cx="6914147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Parâmetros utilizados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419490" y="2266540"/>
            <a:ext cx="2821015" cy="4259181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V="1">
            <a:off x="3232485" y="3975237"/>
            <a:ext cx="1155032" cy="160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3232485" y="4808915"/>
            <a:ext cx="1155032" cy="1604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3240505" y="5642593"/>
            <a:ext cx="1155032" cy="1604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563978" y="3752425"/>
            <a:ext cx="389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75% da capacidade;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563978" y="4594124"/>
            <a:ext cx="375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50% da capacidade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563978" y="5419781"/>
            <a:ext cx="2918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25% da capacidade</a:t>
            </a:r>
            <a:endParaRPr lang="pt-BR" sz="240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9366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70039"/>
            <a:ext cx="5804452" cy="94711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Site institucional.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A01398-7BFC-4FD2-AF17-61ED461A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8" y="2722251"/>
            <a:ext cx="6583902" cy="3299090"/>
          </a:xfrm>
          <a:prstGeom prst="rect">
            <a:avLst/>
          </a:prstGeom>
        </p:spPr>
      </p:pic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274338"/>
            <a:ext cx="6769768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Ferramenta de suporte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6" t="28663" r="8923" b="29563"/>
          <a:stretch/>
        </p:blipFill>
        <p:spPr>
          <a:xfrm>
            <a:off x="7918936" y="4009703"/>
            <a:ext cx="1374367" cy="7241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86" y="3084298"/>
            <a:ext cx="774069" cy="730957"/>
          </a:xfrm>
          <a:prstGeom prst="rect">
            <a:avLst/>
          </a:prstGeom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486068" y="6025487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86075" y="758975"/>
            <a:ext cx="10489475" cy="391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Equipe de gestão de problemas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486075" y="1150861"/>
            <a:ext cx="10489475" cy="8245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86075" y="1975453"/>
            <a:ext cx="10489475" cy="1209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86068" y="3403077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86073" y="3185114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Suporte nível 1</a:t>
            </a:r>
          </a:p>
        </p:txBody>
      </p:sp>
      <p:sp>
        <p:nvSpPr>
          <p:cNvPr id="7" name="Retângulo 6"/>
          <p:cNvSpPr/>
          <p:nvPr/>
        </p:nvSpPr>
        <p:spPr>
          <a:xfrm>
            <a:off x="486081" y="4493478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Suporte nível 2</a:t>
            </a:r>
          </a:p>
        </p:txBody>
      </p:sp>
      <p:sp>
        <p:nvSpPr>
          <p:cNvPr id="8" name="Retângulo 7"/>
          <p:cNvSpPr/>
          <p:nvPr/>
        </p:nvSpPr>
        <p:spPr>
          <a:xfrm>
            <a:off x="486068" y="5801133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Suporte nível 3</a:t>
            </a:r>
          </a:p>
        </p:txBody>
      </p:sp>
      <p:sp>
        <p:nvSpPr>
          <p:cNvPr id="9" name="Fluxograma: Conector 8"/>
          <p:cNvSpPr/>
          <p:nvPr/>
        </p:nvSpPr>
        <p:spPr>
          <a:xfrm>
            <a:off x="926403" y="132285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/>
          <p:cNvSpPr/>
          <p:nvPr/>
        </p:nvSpPr>
        <p:spPr>
          <a:xfrm>
            <a:off x="8815554" y="12466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8891754" y="1322800"/>
            <a:ext cx="304800" cy="304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Processo 11"/>
          <p:cNvSpPr/>
          <p:nvPr/>
        </p:nvSpPr>
        <p:spPr>
          <a:xfrm>
            <a:off x="3338097" y="1219826"/>
            <a:ext cx="1554480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Time de TI identifica e registra o problema</a:t>
            </a:r>
          </a:p>
        </p:txBody>
      </p:sp>
      <p:cxnSp>
        <p:nvCxnSpPr>
          <p:cNvPr id="13" name="Conector de Seta Reta 12"/>
          <p:cNvCxnSpPr>
            <a:stCxn id="9" idx="6"/>
          </p:cNvCxnSpPr>
          <p:nvPr/>
        </p:nvCxnSpPr>
        <p:spPr>
          <a:xfrm>
            <a:off x="1383603" y="1551456"/>
            <a:ext cx="236592" cy="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uxograma: Processo 13"/>
          <p:cNvSpPr/>
          <p:nvPr/>
        </p:nvSpPr>
        <p:spPr>
          <a:xfrm>
            <a:off x="561191" y="2373514"/>
            <a:ext cx="1140823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 é recebido</a:t>
            </a:r>
          </a:p>
        </p:txBody>
      </p:sp>
      <p:sp>
        <p:nvSpPr>
          <p:cNvPr id="15" name="Fluxograma: Processo 14"/>
          <p:cNvSpPr/>
          <p:nvPr/>
        </p:nvSpPr>
        <p:spPr>
          <a:xfrm>
            <a:off x="1991880" y="2373514"/>
            <a:ext cx="1140823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 é registrado</a:t>
            </a:r>
          </a:p>
        </p:txBody>
      </p:sp>
      <p:sp>
        <p:nvSpPr>
          <p:cNvPr id="16" name="Fluxograma: Processo 15"/>
          <p:cNvSpPr/>
          <p:nvPr/>
        </p:nvSpPr>
        <p:spPr>
          <a:xfrm>
            <a:off x="3421191" y="2373513"/>
            <a:ext cx="1150567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  é classificado 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1702014" y="2678857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Processo 17"/>
          <p:cNvSpPr/>
          <p:nvPr/>
        </p:nvSpPr>
        <p:spPr>
          <a:xfrm>
            <a:off x="4860241" y="2369161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 é priorizado </a:t>
            </a:r>
          </a:p>
        </p:txBody>
      </p:sp>
      <p:sp>
        <p:nvSpPr>
          <p:cNvPr id="19" name="Fluxograma: Decisão 18"/>
          <p:cNvSpPr/>
          <p:nvPr/>
        </p:nvSpPr>
        <p:spPr>
          <a:xfrm>
            <a:off x="3621425" y="3575989"/>
            <a:ext cx="1549870" cy="73111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/>
              <a:t>Problema pode ser resolvido?</a:t>
            </a:r>
          </a:p>
        </p:txBody>
      </p:sp>
      <p:sp>
        <p:nvSpPr>
          <p:cNvPr id="20" name="Fluxograma: Processo 19"/>
          <p:cNvSpPr/>
          <p:nvPr/>
        </p:nvSpPr>
        <p:spPr>
          <a:xfrm>
            <a:off x="584591" y="3624716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 é diagnosticado</a:t>
            </a: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3132703" y="2691920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571758" y="2691919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20" idx="3"/>
            <a:endCxn id="55" idx="1"/>
          </p:cNvCxnSpPr>
          <p:nvPr/>
        </p:nvCxnSpPr>
        <p:spPr>
          <a:xfrm flipV="1">
            <a:off x="1725409" y="3938479"/>
            <a:ext cx="414793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Processo 23"/>
          <p:cNvSpPr/>
          <p:nvPr/>
        </p:nvSpPr>
        <p:spPr>
          <a:xfrm>
            <a:off x="5609244" y="3627970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Resolver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139029" y="3717444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sim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460874" y="4308626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não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486068" y="1975452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Central de serviços de TI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6068" y="4718576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9" name="Conector Angulado 28"/>
          <p:cNvCxnSpPr>
            <a:stCxn id="12" idx="2"/>
            <a:endCxn id="14" idx="0"/>
          </p:cNvCxnSpPr>
          <p:nvPr/>
        </p:nvCxnSpPr>
        <p:spPr>
          <a:xfrm rot="5400000">
            <a:off x="2365033" y="623209"/>
            <a:ext cx="516875" cy="2983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uxograma: Processo 29"/>
          <p:cNvSpPr/>
          <p:nvPr/>
        </p:nvSpPr>
        <p:spPr>
          <a:xfrm>
            <a:off x="584591" y="4986954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Escalar para próximo nível</a:t>
            </a:r>
          </a:p>
        </p:txBody>
      </p:sp>
      <p:sp>
        <p:nvSpPr>
          <p:cNvPr id="31" name="Fluxograma: Processo 30"/>
          <p:cNvSpPr/>
          <p:nvPr/>
        </p:nvSpPr>
        <p:spPr>
          <a:xfrm>
            <a:off x="2028781" y="4967819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</a:p>
        </p:txBody>
      </p:sp>
      <p:cxnSp>
        <p:nvCxnSpPr>
          <p:cNvPr id="32" name="Conector Angulado 31"/>
          <p:cNvCxnSpPr>
            <a:stCxn id="19" idx="2"/>
            <a:endCxn id="30" idx="0"/>
          </p:cNvCxnSpPr>
          <p:nvPr/>
        </p:nvCxnSpPr>
        <p:spPr>
          <a:xfrm rot="5400000">
            <a:off x="2435755" y="3026349"/>
            <a:ext cx="679850" cy="3241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1725409" y="5270575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8" idx="2"/>
            <a:endCxn id="20" idx="0"/>
          </p:cNvCxnSpPr>
          <p:nvPr/>
        </p:nvCxnSpPr>
        <p:spPr>
          <a:xfrm rot="5400000">
            <a:off x="2983454" y="1177520"/>
            <a:ext cx="618742" cy="4275650"/>
          </a:xfrm>
          <a:prstGeom prst="bentConnector3">
            <a:avLst>
              <a:gd name="adj1" fmla="val 17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uxograma: Decisão 34"/>
          <p:cNvSpPr/>
          <p:nvPr/>
        </p:nvSpPr>
        <p:spPr>
          <a:xfrm>
            <a:off x="3437845" y="4934805"/>
            <a:ext cx="1354982" cy="73111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/>
              <a:t>Problema pode ser resolvido?</a:t>
            </a:r>
          </a:p>
        </p:txBody>
      </p:sp>
      <p:cxnSp>
        <p:nvCxnSpPr>
          <p:cNvPr id="36" name="Conector de Seta Reta 35"/>
          <p:cNvCxnSpPr/>
          <p:nvPr/>
        </p:nvCxnSpPr>
        <p:spPr>
          <a:xfrm>
            <a:off x="3149367" y="5300363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Processo 36"/>
          <p:cNvSpPr/>
          <p:nvPr/>
        </p:nvSpPr>
        <p:spPr>
          <a:xfrm>
            <a:off x="5100451" y="4986954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Resolver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4718526" y="5062851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sim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614466" y="5601900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não</a:t>
            </a:r>
          </a:p>
        </p:txBody>
      </p:sp>
      <p:cxnSp>
        <p:nvCxnSpPr>
          <p:cNvPr id="40" name="Conector de Seta Reta 39"/>
          <p:cNvCxnSpPr/>
          <p:nvPr/>
        </p:nvCxnSpPr>
        <p:spPr>
          <a:xfrm>
            <a:off x="4792827" y="5300362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Processo 40"/>
          <p:cNvSpPr/>
          <p:nvPr/>
        </p:nvSpPr>
        <p:spPr>
          <a:xfrm>
            <a:off x="584591" y="6221187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Escalar para próximo nível</a:t>
            </a:r>
          </a:p>
        </p:txBody>
      </p:sp>
      <p:sp>
        <p:nvSpPr>
          <p:cNvPr id="42" name="Fluxograma: Processo 41"/>
          <p:cNvSpPr/>
          <p:nvPr/>
        </p:nvSpPr>
        <p:spPr>
          <a:xfrm>
            <a:off x="2028781" y="6202052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</a:p>
        </p:txBody>
      </p:sp>
      <p:cxnSp>
        <p:nvCxnSpPr>
          <p:cNvPr id="43" name="Conector de Seta Reta 42"/>
          <p:cNvCxnSpPr/>
          <p:nvPr/>
        </p:nvCxnSpPr>
        <p:spPr>
          <a:xfrm>
            <a:off x="1725409" y="6504808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xograma: Processo 43"/>
          <p:cNvSpPr/>
          <p:nvPr/>
        </p:nvSpPr>
        <p:spPr>
          <a:xfrm>
            <a:off x="3477223" y="6196477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Resolver</a:t>
            </a:r>
          </a:p>
        </p:txBody>
      </p:sp>
      <p:cxnSp>
        <p:nvCxnSpPr>
          <p:cNvPr id="45" name="Conector de Seta Reta 44"/>
          <p:cNvCxnSpPr/>
          <p:nvPr/>
        </p:nvCxnSpPr>
        <p:spPr>
          <a:xfrm>
            <a:off x="3169599" y="6487200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35" idx="2"/>
            <a:endCxn id="41" idx="0"/>
          </p:cNvCxnSpPr>
          <p:nvPr/>
        </p:nvCxnSpPr>
        <p:spPr>
          <a:xfrm rot="5400000">
            <a:off x="2357535" y="4463385"/>
            <a:ext cx="555267" cy="2960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uxograma: Processo Predefinido 46"/>
          <p:cNvSpPr/>
          <p:nvPr/>
        </p:nvSpPr>
        <p:spPr>
          <a:xfrm>
            <a:off x="7292533" y="2378446"/>
            <a:ext cx="1409394" cy="635334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Atualizar base de conhecimento</a:t>
            </a:r>
          </a:p>
        </p:txBody>
      </p:sp>
      <p:sp>
        <p:nvSpPr>
          <p:cNvPr id="48" name="Fluxograma: Processo 47"/>
          <p:cNvSpPr/>
          <p:nvPr/>
        </p:nvSpPr>
        <p:spPr>
          <a:xfrm>
            <a:off x="9272754" y="2378272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 é fechado</a:t>
            </a:r>
          </a:p>
        </p:txBody>
      </p:sp>
      <p:cxnSp>
        <p:nvCxnSpPr>
          <p:cNvPr id="49" name="Conector Angulado 48"/>
          <p:cNvCxnSpPr>
            <a:stCxn id="24" idx="3"/>
            <a:endCxn id="47" idx="1"/>
          </p:cNvCxnSpPr>
          <p:nvPr/>
        </p:nvCxnSpPr>
        <p:spPr>
          <a:xfrm flipV="1">
            <a:off x="6750062" y="2696113"/>
            <a:ext cx="542471" cy="12502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>
            <a:stCxn id="37" idx="3"/>
          </p:cNvCxnSpPr>
          <p:nvPr/>
        </p:nvCxnSpPr>
        <p:spPr>
          <a:xfrm flipV="1">
            <a:off x="6241269" y="3013780"/>
            <a:ext cx="1319840" cy="2291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Angulado 50"/>
          <p:cNvCxnSpPr/>
          <p:nvPr/>
        </p:nvCxnSpPr>
        <p:spPr>
          <a:xfrm flipV="1">
            <a:off x="4618041" y="3009587"/>
            <a:ext cx="3693773" cy="3510952"/>
          </a:xfrm>
          <a:prstGeom prst="bentConnector3">
            <a:avLst>
              <a:gd name="adj1" fmla="val 1000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8701927" y="2691919"/>
            <a:ext cx="570827" cy="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Angulado 52"/>
          <p:cNvCxnSpPr>
            <a:stCxn id="48" idx="0"/>
            <a:endCxn id="10" idx="6"/>
          </p:cNvCxnSpPr>
          <p:nvPr/>
        </p:nvCxnSpPr>
        <p:spPr>
          <a:xfrm rot="16200000" flipV="1">
            <a:off x="9106423" y="1641531"/>
            <a:ext cx="903072" cy="570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uxograma: Processo 54"/>
          <p:cNvSpPr/>
          <p:nvPr/>
        </p:nvSpPr>
        <p:spPr>
          <a:xfrm>
            <a:off x="2140202" y="3620072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</a:p>
        </p:txBody>
      </p:sp>
      <p:cxnSp>
        <p:nvCxnSpPr>
          <p:cNvPr id="56" name="Conector de Seta Reta 55"/>
          <p:cNvCxnSpPr>
            <a:stCxn id="19" idx="3"/>
            <a:endCxn id="24" idx="1"/>
          </p:cNvCxnSpPr>
          <p:nvPr/>
        </p:nvCxnSpPr>
        <p:spPr>
          <a:xfrm>
            <a:off x="5171295" y="3941547"/>
            <a:ext cx="437949" cy="4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xograma: Processo Predefinido 56"/>
          <p:cNvSpPr/>
          <p:nvPr/>
        </p:nvSpPr>
        <p:spPr>
          <a:xfrm>
            <a:off x="1628184" y="1211394"/>
            <a:ext cx="1405148" cy="660683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Tratativa da gestão de incidentes</a:t>
            </a:r>
          </a:p>
        </p:txBody>
      </p:sp>
      <p:cxnSp>
        <p:nvCxnSpPr>
          <p:cNvPr id="58" name="Conector de Seta Reta 57"/>
          <p:cNvCxnSpPr>
            <a:stCxn id="57" idx="3"/>
            <a:endCxn id="12" idx="1"/>
          </p:cNvCxnSpPr>
          <p:nvPr/>
        </p:nvCxnSpPr>
        <p:spPr>
          <a:xfrm flipV="1">
            <a:off x="3033332" y="1538233"/>
            <a:ext cx="304765" cy="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55" idx="3"/>
            <a:endCxn id="19" idx="1"/>
          </p:cNvCxnSpPr>
          <p:nvPr/>
        </p:nvCxnSpPr>
        <p:spPr>
          <a:xfrm>
            <a:off x="3281020" y="3938479"/>
            <a:ext cx="340405" cy="3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07790"/>
            <a:ext cx="7700656" cy="612894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>
                <a:latin typeface="+mj-lt"/>
              </a:rPr>
              <a:t>Processo para tratar problemas</a:t>
            </a:r>
          </a:p>
        </p:txBody>
      </p:sp>
      <p:sp>
        <p:nvSpPr>
          <p:cNvPr id="62" name="Espaço Reservado para Número de Slide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4350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-1" y="555340"/>
            <a:ext cx="6785811" cy="96866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Manual de instalação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26327" t="19935" r="27190" b="10237"/>
          <a:stretch/>
        </p:blipFill>
        <p:spPr>
          <a:xfrm>
            <a:off x="1801969" y="1524000"/>
            <a:ext cx="6047873" cy="5108027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3247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555340"/>
            <a:ext cx="5139560" cy="96866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Agradecimentos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" t="7548" r="2077" b="9211"/>
          <a:stretch/>
        </p:blipFill>
        <p:spPr>
          <a:xfrm>
            <a:off x="3042745" y="2394639"/>
            <a:ext cx="4981903" cy="2839514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637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6600" dirty="0">
                <a:latin typeface="+mj-lt"/>
              </a:rPr>
              <a:t>Obrigado.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Sobre nós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Trazer a eficiência na coleta de resíduos para tornar nosso planeta melhor.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Ser líder nacional do segmento, revolucionando a forma de coletar resíduos, levando eficiência para logística da coleta.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>
                <a:latin typeface="+mj-lt"/>
              </a:rPr>
              <a:t>Inovação;</a:t>
            </a:r>
          </a:p>
          <a:p>
            <a:r>
              <a:rPr lang="pt-BR" altLang="pt-BR" sz="2400" dirty="0">
                <a:latin typeface="+mj-lt"/>
              </a:rPr>
              <a:t>Qualidade;</a:t>
            </a:r>
          </a:p>
          <a:p>
            <a:r>
              <a:rPr lang="pt-BR" altLang="pt-BR" sz="2400" dirty="0">
                <a:latin typeface="+mj-lt"/>
              </a:rPr>
              <a:t>Diversidade;</a:t>
            </a:r>
          </a:p>
          <a:p>
            <a:r>
              <a:rPr lang="pt-BR" altLang="pt-BR" sz="2400" dirty="0">
                <a:latin typeface="+mj-lt"/>
              </a:rPr>
              <a:t>Comprometimento;</a:t>
            </a:r>
          </a:p>
          <a:p>
            <a:r>
              <a:rPr lang="pt-BR" altLang="pt-BR" sz="2400" dirty="0">
                <a:latin typeface="+mj-lt"/>
              </a:rPr>
              <a:t>Educação ambiental.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Mais de 27 mil toneladas de lixo são produzidas por dia na região metropolitana de São Paulo, segundo o portal de noticias G1, para carregar todo o lixo da região são necessárias pelo menos 2.282 viagens de caminhões trucados todos os dias.</a:t>
            </a:r>
            <a:endParaRPr lang="pt-BR" sz="32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Coleta seletiva</a:t>
            </a: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Segmento</a:t>
            </a: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Público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Coletores de grandes geradores de resíduo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Porque este segmento?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94607" y="2128257"/>
            <a:ext cx="7900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Os estabelecimentos públicos, industriais, entre outros que geram mais de 200 litros diários de lixo são enquadrados pela NBR10004 da ABNT sendo obrigados por lei a contratarem um operador de coleta, desta forma uma grande oportunidade de negócio para o projeto MIT.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610" r="70547" b="56892"/>
          <a:stretch/>
        </p:blipFill>
        <p:spPr>
          <a:xfrm>
            <a:off x="5264604" y="4008465"/>
            <a:ext cx="1502229" cy="24166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95" b="96458" l="12628" r="93174">
                        <a14:foregroundMark x1="52901" y1="47684" x2="52901" y2="47684"/>
                        <a14:foregroundMark x1="56997" y1="49864" x2="56997" y2="49864"/>
                        <a14:foregroundMark x1="66553" y1="47956" x2="66553" y2="47956"/>
                        <a14:foregroundMark x1="64846" y1="47139" x2="64846" y2="47139"/>
                        <a14:foregroundMark x1="75085" y1="44687" x2="75085" y2="44687"/>
                        <a14:foregroundMark x1="77816" y1="44414" x2="77816" y2="44414"/>
                        <a14:foregroundMark x1="79181" y1="43869" x2="79181" y2="43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7001964" y="4433009"/>
            <a:ext cx="1488891" cy="2333551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Desafio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33333"/>
                </a:solidFill>
                <a:latin typeface="+mj-lt"/>
              </a:rPr>
              <a:t>A conscientização da população e das empresas geradoras de resíduo quanto aos malefícios causados ao meio ambiente e à saúde humana, gerados pelo descarte irregular do lixo, entulho e resíduos em locais 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Problemas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 flipH="1">
            <a:off x="6740690" y="5621894"/>
            <a:ext cx="691819" cy="9145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 flipH="1">
            <a:off x="7277013" y="5621066"/>
            <a:ext cx="689551" cy="9754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 flipH="1">
            <a:off x="7811068" y="5593981"/>
            <a:ext cx="646079" cy="97545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8322253" y="5534764"/>
            <a:ext cx="694721" cy="1088842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Solução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665760" y="4180877"/>
            <a:ext cx="527414" cy="826620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81482"/>
            <a:ext cx="6084545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Conhecendo a solução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sua localização</a:t>
            </a:r>
          </a:p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305004" y="4309936"/>
            <a:ext cx="500303" cy="75536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922849" y="4413406"/>
            <a:ext cx="486689" cy="742925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585299" y="4530972"/>
            <a:ext cx="471243" cy="71771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242" b="95031" l="7752" r="87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01708" y="4697637"/>
            <a:ext cx="405691" cy="62448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722</Words>
  <Application>Microsoft Office PowerPoint</Application>
  <PresentationFormat>Widescreen</PresentationFormat>
  <Paragraphs>161</Paragraphs>
  <Slides>27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FERREIRA</dc:creator>
  <cp:lastModifiedBy>Paulo André</cp:lastModifiedBy>
  <cp:revision>28</cp:revision>
  <dcterms:created xsi:type="dcterms:W3CDTF">2020-05-06T20:33:25Z</dcterms:created>
  <dcterms:modified xsi:type="dcterms:W3CDTF">2020-06-27T22:13:01Z</dcterms:modified>
</cp:coreProperties>
</file>