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media/image2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7"/>
  </p:notesMasterIdLst>
  <p:sldIdLst>
    <p:sldId id="257" r:id="rId2"/>
    <p:sldId id="346" r:id="rId3"/>
    <p:sldId id="260" r:id="rId4"/>
    <p:sldId id="348" r:id="rId5"/>
    <p:sldId id="347" r:id="rId6"/>
    <p:sldId id="349" r:id="rId7"/>
    <p:sldId id="350" r:id="rId8"/>
    <p:sldId id="351" r:id="rId9"/>
    <p:sldId id="352" r:id="rId10"/>
    <p:sldId id="362" r:id="rId11"/>
    <p:sldId id="361" r:id="rId12"/>
    <p:sldId id="353" r:id="rId13"/>
    <p:sldId id="356" r:id="rId14"/>
    <p:sldId id="354" r:id="rId15"/>
    <p:sldId id="358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5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977"/>
    <a:srgbClr val="511115"/>
    <a:srgbClr val="7F0E31"/>
    <a:srgbClr val="237DA2"/>
    <a:srgbClr val="FFFFFF"/>
    <a:srgbClr val="ED4C17"/>
    <a:srgbClr val="6AC488"/>
    <a:srgbClr val="52365F"/>
    <a:srgbClr val="1C2643"/>
    <a:srgbClr val="1B2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7" autoAdjust="0"/>
    <p:restoredTop sz="93898" autoAdjust="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59.247" idx="2">
    <p:pos x="10" y="10"/>
    <p:text>https://www.sebrae.com.br/Sebrae/Portal%20Sebrae/Anexos/ME_Missao-Visao-Valores.PDF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9:39.494" idx="3">
    <p:pos x="10" y="10"/>
    <p:text>https://g1.globo.com/sp/sao-paulo/noticia/2019/04/29/cidades-da-grande-sp-produzem-27-mil-toneladas-de-lixo-por-dia-veja-para-onde-vao-os-residuos.ghtml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10.323" idx="1">
    <p:pos x="10" y="10"/>
    <p:text>https://www.fiesp.com.br/indices-pesquisas-e-publicacoes/comunicado-cadastramento-dos-pequenos-e-grandes-geradores-de-residuos-solidos-na-amlurb/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55:48.057" idx="5">
    <p:pos x="10" y="10"/>
    <p:text>https://www.dm.jor.br/cotidiano/2017/03/os-desafios-da-coleta-do-lixo/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2B5A0-3D7C-4A8B-9857-D57DB7BEA661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436DD-0265-4424-9439-2D4FAD9062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29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13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13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74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70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608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776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88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679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4608DE5-1172-4D3F-B879-8C4FE51E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95220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A6B38-605E-4B58-8749-73B9EE3A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526EDD-A01F-42B7-AB7F-D5F150A7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A8A68B-B4A4-4E0F-AFA0-6ACE36AE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38E1BB-1FD6-4ABE-A403-8BF939CC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00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19AA2-236D-4DA8-AA59-ACCFF62C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D17813-3CBD-47B8-BDF5-7BB2EFCC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401551-77C9-4AFE-83D2-40A85970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BE780C-94BC-4E9E-B1DA-BA1C71C8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57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70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E6A7-3FF5-4D16-8C11-8A4397C7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67B1AF-3C20-4B17-879C-FF164A3F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CD0052-5304-4EE5-827F-28D218A6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A9DD2D-A70E-4851-9634-F3AB4E83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03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14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74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43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24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45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26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1A2F9-5E2E-41AF-8CA8-6F6A8CA531AC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6C321B1-164A-453D-B1D2-44AE6C690CB8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300" y="5890677"/>
            <a:ext cx="927714" cy="9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649" r:id="rId17"/>
    <p:sldLayoutId id="2147483660" r:id="rId18"/>
    <p:sldLayoutId id="2147483661" r:id="rId19"/>
    <p:sldLayoutId id="2147483662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f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3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jpeg"/><Relationship Id="rId18" Type="http://schemas.openxmlformats.org/officeDocument/2006/relationships/image" Target="../media/image31.jpe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jpg"/><Relationship Id="rId12" Type="http://schemas.openxmlformats.org/officeDocument/2006/relationships/image" Target="../media/image25.jpeg"/><Relationship Id="rId17" Type="http://schemas.openxmlformats.org/officeDocument/2006/relationships/image" Target="../media/image30.jpeg"/><Relationship Id="rId2" Type="http://schemas.openxmlformats.org/officeDocument/2006/relationships/image" Target="../media/image15.png"/><Relationship Id="rId16" Type="http://schemas.openxmlformats.org/officeDocument/2006/relationships/image" Target="../media/image29.jpe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jpeg"/><Relationship Id="rId10" Type="http://schemas.openxmlformats.org/officeDocument/2006/relationships/image" Target="../media/image23.jfif"/><Relationship Id="rId19" Type="http://schemas.openxmlformats.org/officeDocument/2006/relationships/image" Target="../media/image32.jpeg"/><Relationship Id="rId4" Type="http://schemas.openxmlformats.org/officeDocument/2006/relationships/image" Target="../media/image17.png"/><Relationship Id="rId9" Type="http://schemas.openxmlformats.org/officeDocument/2006/relationships/image" Target="../media/image22.jfif"/><Relationship Id="rId1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54B0EFCB-F01F-4842-9286-1BABA2C5EE28}"/>
              </a:ext>
            </a:extLst>
          </p:cNvPr>
          <p:cNvSpPr txBox="1"/>
          <p:nvPr/>
        </p:nvSpPr>
        <p:spPr>
          <a:xfrm>
            <a:off x="297832" y="5685693"/>
            <a:ext cx="8149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b="1" dirty="0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MUNDO, </a:t>
            </a:r>
            <a:r>
              <a:rPr lang="pt-BR" sz="4400" b="1" dirty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INOVAÇÃO E TECNOLOGIA</a:t>
            </a:r>
          </a:p>
        </p:txBody>
      </p:sp>
      <p:pic>
        <p:nvPicPr>
          <p:cNvPr id="12" name="Imagem 11" descr="Uma imagem contendo objeto&#10;&#10;Descrição gerada com alta confiança">
            <a:extLst>
              <a:ext uri="{FF2B5EF4-FFF2-40B4-BE49-F238E27FC236}">
                <a16:creationId xmlns:a16="http://schemas.microsoft.com/office/drawing/2014/main" id="{0604E7ED-FA44-445A-8B0C-C21F2287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67" y="0"/>
            <a:ext cx="4853355" cy="48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1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19851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HLD </a:t>
            </a:r>
            <a:endParaRPr lang="pt-BR" sz="44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977"/>
            <a:ext cx="9522210" cy="540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1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" t="202" r="1029" b="1645"/>
          <a:stretch/>
        </p:blipFill>
        <p:spPr>
          <a:xfrm>
            <a:off x="0" y="720743"/>
            <a:ext cx="9540104" cy="5377150"/>
          </a:xfrm>
          <a:prstGeom prst="rect">
            <a:avLst/>
          </a:prstGeom>
        </p:spPr>
      </p:pic>
      <p:sp>
        <p:nvSpPr>
          <p:cNvPr id="7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720743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LLD 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87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53340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Principais requisitos</a:t>
            </a:r>
            <a:endParaRPr lang="pt-BR" sz="4400" dirty="0">
              <a:latin typeface="+mj-lt"/>
            </a:endParaRPr>
          </a:p>
        </p:txBody>
      </p:sp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66851"/>
            <a:ext cx="4229099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Funcionalidades</a:t>
            </a:r>
            <a:endParaRPr lang="pt-BR" sz="4400" dirty="0">
              <a:latin typeface="+mj-lt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63830" y="2895600"/>
            <a:ext cx="500634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Simulador financeiro</a:t>
            </a:r>
          </a:p>
          <a:p>
            <a:pPr marL="457200" lvl="1" indent="0">
              <a:buNone/>
            </a:pPr>
            <a:r>
              <a:rPr lang="pt-BR" altLang="pt-BR" sz="2400" dirty="0" smtClean="0">
                <a:latin typeface="+mj-lt"/>
              </a:rPr>
              <a:t>Mostrar </a:t>
            </a:r>
            <a:r>
              <a:rPr lang="pt-BR" altLang="pt-BR" sz="2400" dirty="0" smtClean="0">
                <a:latin typeface="+mj-lt"/>
              </a:rPr>
              <a:t>as empresas </a:t>
            </a:r>
            <a:r>
              <a:rPr lang="pt-BR" altLang="pt-BR" sz="2400" dirty="0" smtClean="0">
                <a:latin typeface="+mj-lt"/>
              </a:rPr>
              <a:t>que investir </a:t>
            </a:r>
            <a:r>
              <a:rPr lang="pt-BR" altLang="pt-BR" sz="2400" dirty="0" smtClean="0">
                <a:latin typeface="+mj-lt"/>
              </a:rPr>
              <a:t>na MIT </a:t>
            </a:r>
            <a:r>
              <a:rPr lang="pt-BR" altLang="pt-BR" sz="2400" dirty="0" smtClean="0">
                <a:latin typeface="+mj-lt"/>
              </a:rPr>
              <a:t>pode </a:t>
            </a:r>
            <a:r>
              <a:rPr lang="pt-BR" altLang="pt-BR" sz="2400" dirty="0" smtClean="0">
                <a:latin typeface="+mj-lt"/>
              </a:rPr>
              <a:t>trazer economia.</a:t>
            </a:r>
            <a:endParaRPr lang="pt-BR" altLang="pt-BR" sz="1800" dirty="0" smtClean="0">
              <a:latin typeface="+mj-lt"/>
            </a:endParaRPr>
          </a:p>
          <a:p>
            <a:pPr lvl="1"/>
            <a:endParaRPr lang="pt-BR" altLang="pt-BR" sz="1800" dirty="0" smtClean="0">
              <a:latin typeface="+mj-lt"/>
            </a:endParaRPr>
          </a:p>
          <a:p>
            <a:r>
              <a:rPr lang="pt-BR" altLang="pt-BR" sz="2800" dirty="0" smtClean="0">
                <a:latin typeface="+mj-lt"/>
              </a:rPr>
              <a:t>Banco de dados</a:t>
            </a:r>
          </a:p>
          <a:p>
            <a:pPr marL="457200" lvl="1" indent="0">
              <a:buNone/>
            </a:pPr>
            <a:r>
              <a:rPr lang="pt-BR" altLang="pt-BR" sz="2200" dirty="0" smtClean="0">
                <a:latin typeface="+mj-lt"/>
              </a:rPr>
              <a:t>Através dos dados gerados por nossos sensores informações irão auxiliar em tomadas de decisões.</a:t>
            </a:r>
            <a:endParaRPr lang="pt-BR" altLang="pt-BR" sz="2200" dirty="0">
              <a:latin typeface="+mj-lt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170170" y="2895600"/>
            <a:ext cx="477393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Sensores</a:t>
            </a:r>
          </a:p>
          <a:p>
            <a:pPr marL="457200" lvl="1" indent="0">
              <a:buNone/>
            </a:pPr>
            <a:r>
              <a:rPr lang="pt-BR" altLang="pt-BR" sz="2400" dirty="0" smtClean="0">
                <a:latin typeface="+mj-lt"/>
              </a:rPr>
              <a:t>Coletarão dados em tempo real.</a:t>
            </a:r>
            <a:endParaRPr lang="pt-BR" altLang="pt-BR" sz="1800" dirty="0" smtClean="0">
              <a:latin typeface="+mj-lt"/>
            </a:endParaRPr>
          </a:p>
          <a:p>
            <a:pPr lvl="1"/>
            <a:endParaRPr lang="pt-BR" altLang="pt-BR" sz="1800" dirty="0" smtClean="0">
              <a:latin typeface="+mj-lt"/>
            </a:endParaRPr>
          </a:p>
          <a:p>
            <a:r>
              <a:rPr lang="pt-BR" altLang="pt-BR" sz="2800" dirty="0" smtClean="0">
                <a:latin typeface="+mj-lt"/>
              </a:rPr>
              <a:t>Website</a:t>
            </a:r>
          </a:p>
          <a:p>
            <a:pPr marL="457200" lvl="1" indent="0">
              <a:buNone/>
            </a:pPr>
            <a:r>
              <a:rPr lang="pt-BR" altLang="pt-BR" sz="2200" dirty="0" smtClean="0">
                <a:latin typeface="+mj-lt"/>
              </a:rPr>
              <a:t>Empresas parceiras poderão ver seus indicadores de geração de resíduos  dentre outras funcionalidades</a:t>
            </a:r>
            <a:endParaRPr lang="pt-BR" altLang="pt-BR" sz="2200" dirty="0">
              <a:latin typeface="+mj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3840">
            <a:off x="6721299" y="507744"/>
            <a:ext cx="2839010" cy="155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1163"/>
            <a:ext cx="7734925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Modelagem conceitual do banco de dados </a:t>
            </a:r>
            <a:endParaRPr lang="pt-BR" sz="4400" dirty="0"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" y="1215406"/>
            <a:ext cx="8621486" cy="53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6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1063874"/>
            <a:ext cx="6492240" cy="1444195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</a:t>
            </a:r>
            <a:r>
              <a:rPr lang="pt-BR" sz="4400" dirty="0">
                <a:latin typeface="+mj-lt"/>
              </a:rPr>
              <a:t>S</a:t>
            </a:r>
            <a:r>
              <a:rPr lang="pt-BR" sz="4400" dirty="0" smtClean="0">
                <a:latin typeface="+mj-lt"/>
              </a:rPr>
              <a:t>ite institucional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82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67100"/>
            <a:ext cx="7848600" cy="139065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</a:t>
            </a:r>
            <a:r>
              <a:rPr lang="pt-BR" sz="6600" dirty="0" smtClean="0">
                <a:latin typeface="+mj-lt"/>
              </a:rPr>
              <a:t>Obrigado.</a:t>
            </a:r>
            <a:endParaRPr lang="pt-BR" sz="66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1" y="4344528"/>
            <a:ext cx="2057399" cy="251347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295650" y="6138685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O planeta agradece!</a:t>
            </a:r>
            <a:endParaRPr lang="pt-BR" sz="2400" i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4210050"/>
            <a:ext cx="2079745" cy="21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92433"/>
            <a:ext cx="4049486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Quem somos</a:t>
            </a:r>
            <a:endParaRPr lang="pt-BR" sz="4400" dirty="0">
              <a:latin typeface="+mj-lt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98" y="3848100"/>
            <a:ext cx="4797555" cy="3009900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447698" y="1734275"/>
            <a:ext cx="765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+mj-lt"/>
              </a:rPr>
              <a:t> Fazemos parte da MIT, criada para revolucionar e trazer novas maneira de lidar com o lixo.</a:t>
            </a:r>
            <a:endParaRPr lang="pt-BR" sz="2400" dirty="0">
              <a:latin typeface="+mj-lt"/>
            </a:endParaRPr>
          </a:p>
        </p:txBody>
      </p:sp>
      <p:sp>
        <p:nvSpPr>
          <p:cNvPr id="59" name="Espaço Reservado para Conteúdo 2"/>
          <p:cNvSpPr txBox="1">
            <a:spLocks/>
          </p:cNvSpPr>
          <p:nvPr/>
        </p:nvSpPr>
        <p:spPr>
          <a:xfrm>
            <a:off x="5245252" y="3169797"/>
            <a:ext cx="5387913" cy="3557573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Bruno Sampaio Santana</a:t>
            </a:r>
          </a:p>
          <a:p>
            <a:r>
              <a:rPr lang="pt-BR" altLang="pt-BR" sz="2800" smtClean="0">
                <a:latin typeface="+mj-lt"/>
              </a:rPr>
              <a:t>Gabriel </a:t>
            </a:r>
            <a:r>
              <a:rPr lang="pt-BR" altLang="pt-BR" sz="2800" dirty="0" smtClean="0">
                <a:latin typeface="+mj-lt"/>
              </a:rPr>
              <a:t>Bezerra Pinheiro</a:t>
            </a:r>
          </a:p>
          <a:p>
            <a:r>
              <a:rPr lang="pt-BR" altLang="pt-BR" sz="2800" dirty="0" smtClean="0">
                <a:latin typeface="+mj-lt"/>
              </a:rPr>
              <a:t>Graziela Batista De </a:t>
            </a:r>
            <a:r>
              <a:rPr lang="pt-BR" altLang="pt-BR" sz="2800" dirty="0">
                <a:latin typeface="+mj-lt"/>
              </a:rPr>
              <a:t>L</a:t>
            </a:r>
            <a:r>
              <a:rPr lang="pt-BR" altLang="pt-BR" sz="2800" dirty="0" smtClean="0">
                <a:latin typeface="+mj-lt"/>
              </a:rPr>
              <a:t>ucema Lima</a:t>
            </a:r>
          </a:p>
          <a:p>
            <a:r>
              <a:rPr lang="pt-BR" altLang="pt-BR" sz="2800" dirty="0" smtClean="0">
                <a:latin typeface="+mj-lt"/>
              </a:rPr>
              <a:t>Raphael De Oliveira Moitinho</a:t>
            </a:r>
          </a:p>
          <a:p>
            <a:r>
              <a:rPr lang="pt-BR" altLang="pt-BR" sz="2800" dirty="0" smtClean="0">
                <a:latin typeface="+mj-lt"/>
              </a:rPr>
              <a:t>Stefany Batista De Lima Silva</a:t>
            </a:r>
          </a:p>
          <a:p>
            <a:r>
              <a:rPr lang="pt-BR" altLang="pt-BR" sz="2800" dirty="0" smtClean="0">
                <a:latin typeface="+mj-lt"/>
              </a:rPr>
              <a:t>Yuri De Jesus Morais Vedovate</a:t>
            </a:r>
          </a:p>
        </p:txBody>
      </p:sp>
    </p:spTree>
    <p:extLst>
      <p:ext uri="{BB962C8B-B14F-4D97-AF65-F5344CB8AC3E}">
        <p14:creationId xmlns:p14="http://schemas.microsoft.com/office/powerpoint/2010/main" val="67368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3056709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3761"/>
            <a:ext cx="5134057" cy="855988"/>
          </a:xfrm>
        </p:spPr>
        <p:txBody>
          <a:bodyPr>
            <a:normAutofit/>
          </a:bodyPr>
          <a:lstStyle/>
          <a:p>
            <a:pPr algn="l"/>
            <a:r>
              <a:rPr lang="pt-BR" sz="4400" dirty="0" smtClean="0">
                <a:solidFill>
                  <a:schemeClr val="bg1"/>
                </a:solidFill>
              </a:rPr>
              <a:t>Sobre nós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948EBC-BF88-4119-BE47-B87FD112FE93}"/>
              </a:ext>
            </a:extLst>
          </p:cNvPr>
          <p:cNvSpPr txBox="1"/>
          <p:nvPr/>
        </p:nvSpPr>
        <p:spPr>
          <a:xfrm>
            <a:off x="808543" y="1414921"/>
            <a:ext cx="131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MISSÃO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EE0D6FD-2461-49C8-8ACB-A3377003E0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6" t="30683" r="67583"/>
          <a:stretch/>
        </p:blipFill>
        <p:spPr>
          <a:xfrm>
            <a:off x="2373290" y="1383341"/>
            <a:ext cx="523337" cy="526244"/>
          </a:xfrm>
          <a:prstGeom prst="ellipse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9F5FB78-0F69-4CB8-A143-40841BD3DDFC}"/>
              </a:ext>
            </a:extLst>
          </p:cNvPr>
          <p:cNvSpPr/>
          <p:nvPr/>
        </p:nvSpPr>
        <p:spPr>
          <a:xfrm>
            <a:off x="3481702" y="1215888"/>
            <a:ext cx="45002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Trazer a eficiência na coleta de resíduos para tornar nosso planeta melhor.</a:t>
            </a:r>
            <a:endParaRPr lang="pt-BR" sz="2400" dirty="0">
              <a:latin typeface="+mj-lt"/>
            </a:endParaRP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92EEF045-91E3-4933-AE1B-E72D3D0F3E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43"/>
                    </a14:imgEffect>
                    <a14:imgEffect>
                      <a14:saturation sat="220000"/>
                    </a14:imgEffect>
                    <a14:imgEffect>
                      <a14:brightnessContrast bright="1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19" t="28974" r="34153" b="1642"/>
          <a:stretch/>
        </p:blipFill>
        <p:spPr>
          <a:xfrm>
            <a:off x="2373290" y="3217409"/>
            <a:ext cx="523337" cy="508694"/>
          </a:xfrm>
          <a:prstGeom prst="ellipse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1E678554-E03C-452C-BECD-D5D95C2737DC}"/>
              </a:ext>
            </a:extLst>
          </p:cNvPr>
          <p:cNvSpPr txBox="1"/>
          <p:nvPr/>
        </p:nvSpPr>
        <p:spPr>
          <a:xfrm>
            <a:off x="808543" y="3217409"/>
            <a:ext cx="1053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VISÃO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9473B11C-7797-4A6E-84D4-13770D3325F4}"/>
              </a:ext>
            </a:extLst>
          </p:cNvPr>
          <p:cNvSpPr/>
          <p:nvPr/>
        </p:nvSpPr>
        <p:spPr>
          <a:xfrm>
            <a:off x="3463330" y="2533037"/>
            <a:ext cx="451861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Ser líder nacional do segmento, revolucionando a forma de coletar resíduos, levando eficiência para logística da coleta.</a:t>
            </a:r>
            <a:endParaRPr lang="pt-BR" sz="2400" dirty="0">
              <a:latin typeface="+mj-lt"/>
            </a:endParaRP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E0D201BA-2B88-4D65-B89C-B6F5B89CCD6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9" t="30595" r="1200" b="1642"/>
          <a:stretch/>
        </p:blipFill>
        <p:spPr>
          <a:xfrm>
            <a:off x="2373290" y="5114502"/>
            <a:ext cx="507159" cy="507295"/>
          </a:xfrm>
          <a:prstGeom prst="ellipse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4AF50A0B-1D81-4950-89AB-B7D491E8C970}"/>
              </a:ext>
            </a:extLst>
          </p:cNvPr>
          <p:cNvSpPr txBox="1"/>
          <p:nvPr/>
        </p:nvSpPr>
        <p:spPr>
          <a:xfrm>
            <a:off x="718987" y="5120411"/>
            <a:ext cx="156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Valores</a:t>
            </a:r>
          </a:p>
        </p:txBody>
      </p:sp>
      <p:pic>
        <p:nvPicPr>
          <p:cNvPr id="26" name="Imagem 2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9A3A19E4-1EF8-4BE0-88E7-6C9A8E632E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5903340"/>
            <a:ext cx="915013" cy="912391"/>
          </a:xfrm>
          <a:prstGeom prst="rect">
            <a:avLst/>
          </a:prstGeom>
        </p:spPr>
      </p:pic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3463330" y="4410474"/>
            <a:ext cx="4518619" cy="2308470"/>
          </a:xfrm>
          <a:prstGeom prst="rect">
            <a:avLst/>
          </a:prstGeom>
        </p:spPr>
        <p:txBody>
          <a:bodyPr numCol="1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>
                <a:latin typeface="+mj-lt"/>
              </a:rPr>
              <a:t>Inovação;</a:t>
            </a:r>
          </a:p>
          <a:p>
            <a:r>
              <a:rPr lang="pt-BR" altLang="pt-BR" sz="2400" dirty="0" smtClean="0">
                <a:latin typeface="+mj-lt"/>
              </a:rPr>
              <a:t>Qualidade;</a:t>
            </a:r>
          </a:p>
          <a:p>
            <a:r>
              <a:rPr lang="pt-BR" altLang="pt-BR" sz="2400" dirty="0" smtClean="0">
                <a:latin typeface="+mj-lt"/>
              </a:rPr>
              <a:t>Diversidade;</a:t>
            </a:r>
          </a:p>
          <a:p>
            <a:r>
              <a:rPr lang="pt-BR" altLang="pt-BR" sz="2400" dirty="0" smtClean="0">
                <a:latin typeface="+mj-lt"/>
              </a:rPr>
              <a:t>Comprometimento;</a:t>
            </a:r>
          </a:p>
          <a:p>
            <a:r>
              <a:rPr lang="pt-BR" altLang="pt-BR" sz="2400" dirty="0" smtClean="0">
                <a:latin typeface="+mj-lt"/>
              </a:rPr>
              <a:t>Educação ambiental.</a:t>
            </a:r>
          </a:p>
        </p:txBody>
      </p:sp>
    </p:spTree>
    <p:extLst>
      <p:ext uri="{BB962C8B-B14F-4D97-AF65-F5344CB8AC3E}">
        <p14:creationId xmlns:p14="http://schemas.microsoft.com/office/powerpoint/2010/main" val="12095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429321"/>
            <a:ext cx="329184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Contexto</a:t>
            </a:r>
            <a:endParaRPr lang="pt-BR" sz="4400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7817" y="1885950"/>
            <a:ext cx="9450533" cy="184665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Mais de 27 mil toneladas de lixo são produzidas por dia na região metropolitana de São Paulo, segundo o portal de noticias G1, para </a:t>
            </a:r>
            <a:r>
              <a:rPr lang="pt-BR" sz="2400" dirty="0">
                <a:latin typeface="+mj-lt"/>
              </a:rPr>
              <a:t>carregar todo o lixo da região são necessárias pelo menos 2.282 viagens de caminhões trucados todos os dias.</a:t>
            </a:r>
            <a:endParaRPr lang="pt-BR" sz="3200" dirty="0" smtClean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28" r="48040"/>
          <a:stretch/>
        </p:blipFill>
        <p:spPr>
          <a:xfrm>
            <a:off x="752476" y="3974460"/>
            <a:ext cx="2947150" cy="26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409700"/>
            <a:ext cx="8596668" cy="70485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Coleta seletiva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4049486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Segmento</a:t>
            </a:r>
            <a:endParaRPr lang="pt-BR" sz="4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184860"/>
            <a:ext cx="2325189" cy="6915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Público </a:t>
            </a:r>
            <a:endParaRPr lang="pt-BR" sz="4400" dirty="0">
              <a:latin typeface="+mj-lt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06132" y="4388529"/>
            <a:ext cx="8596668" cy="704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Coletores de grandes geradores de resíduo 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2232219"/>
            <a:ext cx="3524250" cy="220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615315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Conhecendo o segmento</a:t>
            </a:r>
            <a:endParaRPr lang="pt-BR" sz="4400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90550" y="1885950"/>
            <a:ext cx="906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Os estabelecimentos públicos</a:t>
            </a:r>
            <a:r>
              <a:rPr lang="pt-BR" sz="2400" dirty="0">
                <a:latin typeface="+mj-lt"/>
              </a:rPr>
              <a:t>,</a:t>
            </a:r>
            <a:r>
              <a:rPr lang="pt-BR" sz="2400" dirty="0" smtClean="0">
                <a:latin typeface="+mj-lt"/>
              </a:rPr>
              <a:t> </a:t>
            </a:r>
            <a:r>
              <a:rPr lang="pt-BR" sz="2400" dirty="0">
                <a:latin typeface="+mj-lt"/>
              </a:rPr>
              <a:t>de prestação de serviços, comerciais e industriais, </a:t>
            </a:r>
            <a:r>
              <a:rPr lang="pt-BR" sz="2400" dirty="0" smtClean="0">
                <a:latin typeface="+mj-lt"/>
              </a:rPr>
              <a:t>entre outros que geram um volume maior a 200 litros diários de lixo são enquadrados pela NBR10004 da ABNT como grandes geradores de resíduos sólidos sendo obrigados por lei a contratarem um operador de coleta.</a:t>
            </a:r>
            <a:endParaRPr lang="pt-BR" sz="2400" dirty="0"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" r="48083" b="51005"/>
          <a:stretch/>
        </p:blipFill>
        <p:spPr>
          <a:xfrm>
            <a:off x="1000125" y="3824942"/>
            <a:ext cx="3095625" cy="276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2933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Desafio </a:t>
            </a:r>
            <a:endParaRPr lang="pt-BR" sz="4400" dirty="0">
              <a:latin typeface="+mj-lt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09600" y="2457451"/>
            <a:ext cx="9163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A conscientização da população e das empresas geradoras de resíduo quanto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aos malefícios causados ao meio ambiente e à saúde humana, gerados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pelo descarte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irregular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do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lixo, entulho e resíduos em locais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inadequados.</a:t>
            </a:r>
            <a:endParaRPr lang="pt-BR" sz="2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09701"/>
            <a:ext cx="3695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Problemas </a:t>
            </a:r>
            <a:endParaRPr lang="pt-BR" sz="4400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1" y="4307063"/>
            <a:ext cx="3314699" cy="21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2756263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Solução</a:t>
            </a:r>
            <a:endParaRPr lang="pt-BR" sz="4400" dirty="0"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71500" y="177165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A MIT visa atuar na coleta e correta destinação ao lixo de nossas empresas parceiras, com sensores instalado em nossa lixeiras a tecnologia será nossa aliada, através de sistemas, rotas serão traçadas  otimizando tempo e levando eficiência para toda a nossa equipe.</a:t>
            </a:r>
            <a:endParaRPr lang="pt-BR" sz="2400" dirty="0">
              <a:latin typeface="+mj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5237017" y="3983211"/>
            <a:ext cx="874069" cy="134547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4047236" y="3995315"/>
            <a:ext cx="1096264" cy="16696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500724" y="3995315"/>
            <a:ext cx="1452995" cy="22179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521067" y="4010297"/>
            <a:ext cx="1886140" cy="284770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086" y="3827417"/>
            <a:ext cx="1021511" cy="127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8419"/>
            <a:ext cx="5237017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Desenho de solução</a:t>
            </a:r>
            <a:endParaRPr lang="pt-BR" sz="44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6586"/>
            <a:ext cx="1427271" cy="12022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r="33924" b="9899"/>
          <a:stretch/>
        </p:blipFill>
        <p:spPr>
          <a:xfrm>
            <a:off x="1406078" y="2861310"/>
            <a:ext cx="4678467" cy="27433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300" y="2885870"/>
            <a:ext cx="1242384" cy="21336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31859"/>
            <a:ext cx="1210800" cy="200844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800" y="6553528"/>
            <a:ext cx="7080405" cy="3044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1205" y="6348549"/>
            <a:ext cx="737667" cy="627017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-38052" y="3780881"/>
            <a:ext cx="241253" cy="977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-38052" y="6553528"/>
            <a:ext cx="473133" cy="37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72" y="2104754"/>
            <a:ext cx="2337928" cy="140275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3357651">
            <a:off x="262219" y="1206902"/>
            <a:ext cx="390525" cy="49530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5729982" y="1124544"/>
            <a:ext cx="375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Lixeiras equipadas com sensores irão acompanhar  em tempo real seu limite de capacidade.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397051" y="3607642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De acordo com 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sua localização</a:t>
            </a:r>
          </a:p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nossa plataforma ira armazenar os dados de cada uma delas.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3"/>
          <a:srcRect r="33924" b="9899"/>
          <a:stretch/>
        </p:blipFill>
        <p:spPr>
          <a:xfrm>
            <a:off x="3835456" y="4669996"/>
            <a:ext cx="4678467" cy="274331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9" y="3098848"/>
            <a:ext cx="2312718" cy="2312718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2058167" y="5331848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Rotas eficientes serão traçadas para a coleta, além de diminuir o custo operacional o Planeta agradece!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145258"/>
            <a:ext cx="1112727" cy="135939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083352"/>
            <a:ext cx="1051695" cy="106929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667637" y="862658"/>
            <a:ext cx="813440" cy="122813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3511231" y="4232701"/>
            <a:ext cx="413222" cy="623885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1515601" y="1231545"/>
            <a:ext cx="897656" cy="137618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3113636" y="4385264"/>
            <a:ext cx="409186" cy="624618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409525" y="862704"/>
            <a:ext cx="938898" cy="1386832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689868" y="4487596"/>
            <a:ext cx="431367" cy="656983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3365894" y="1283777"/>
            <a:ext cx="939124" cy="1445617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2364272" y="4682639"/>
            <a:ext cx="381744" cy="587627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4310292" y="913626"/>
            <a:ext cx="969048" cy="1518797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3900423" y="4093676"/>
            <a:ext cx="394935" cy="61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F4B183"/>
      </a:accent2>
      <a:accent3>
        <a:srgbClr val="C9C9C9"/>
      </a:accent3>
      <a:accent4>
        <a:srgbClr val="FFD965"/>
      </a:accent4>
      <a:accent5>
        <a:srgbClr val="8EAADB"/>
      </a:accent5>
      <a:accent6>
        <a:srgbClr val="A8D08D"/>
      </a:accent6>
      <a:hlink>
        <a:srgbClr val="48A1FA"/>
      </a:hlink>
      <a:folHlink>
        <a:srgbClr val="D7B5C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lh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4839</TotalTime>
  <Words>429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Segoe UI Emoji</vt:lpstr>
      <vt:lpstr>Wingdings 3</vt:lpstr>
      <vt:lpstr>Facetado</vt:lpstr>
      <vt:lpstr>Apresentação do PowerPoint</vt:lpstr>
      <vt:lpstr>Apresentação do PowerPoint</vt:lpstr>
      <vt:lpstr>Sobre nós</vt:lpstr>
      <vt:lpstr>Apresentação do PowerPoint</vt:lpstr>
      <vt:lpstr>Coleta seletiva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 LOGO/NOME DA EMPRESA</dc:title>
  <dc:creator>Instrutor</dc:creator>
  <cp:lastModifiedBy>Aluno</cp:lastModifiedBy>
  <cp:revision>267</cp:revision>
  <dcterms:created xsi:type="dcterms:W3CDTF">2017-11-23T16:59:42Z</dcterms:created>
  <dcterms:modified xsi:type="dcterms:W3CDTF">2020-04-26T18:58:43Z</dcterms:modified>
</cp:coreProperties>
</file>