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F9AF-0651-446A-A221-E44F35D721A5}" type="datetimeFigureOut">
              <a:rPr lang="pt-BR" smtClean="0"/>
              <a:t>17/06/2020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24EC-035C-402E-98CF-52303C8F4D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3177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F9AF-0651-446A-A221-E44F35D721A5}" type="datetimeFigureOut">
              <a:rPr lang="pt-BR" smtClean="0"/>
              <a:t>17/06/2020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24EC-035C-402E-98CF-52303C8F4D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9878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F9AF-0651-446A-A221-E44F35D721A5}" type="datetimeFigureOut">
              <a:rPr lang="pt-BR" smtClean="0"/>
              <a:t>17/06/2020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24EC-035C-402E-98CF-52303C8F4D50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0461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F9AF-0651-446A-A221-E44F35D721A5}" type="datetimeFigureOut">
              <a:rPr lang="pt-BR" smtClean="0"/>
              <a:t>17/06/2020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24EC-035C-402E-98CF-52303C8F4D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5628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F9AF-0651-446A-A221-E44F35D721A5}" type="datetimeFigureOut">
              <a:rPr lang="pt-BR" smtClean="0"/>
              <a:t>17/06/2020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24EC-035C-402E-98CF-52303C8F4D50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8262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F9AF-0651-446A-A221-E44F35D721A5}" type="datetimeFigureOut">
              <a:rPr lang="pt-BR" smtClean="0"/>
              <a:t>17/06/2020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24EC-035C-402E-98CF-52303C8F4D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90656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F9AF-0651-446A-A221-E44F35D721A5}" type="datetimeFigureOut">
              <a:rPr lang="pt-BR" smtClean="0"/>
              <a:t>17/06/2020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24EC-035C-402E-98CF-52303C8F4D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73629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F9AF-0651-446A-A221-E44F35D721A5}" type="datetimeFigureOut">
              <a:rPr lang="pt-BR" smtClean="0"/>
              <a:t>17/06/2020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24EC-035C-402E-98CF-52303C8F4D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400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F9AF-0651-446A-A221-E44F35D721A5}" type="datetimeFigureOut">
              <a:rPr lang="pt-BR" smtClean="0"/>
              <a:t>17/06/2020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24EC-035C-402E-98CF-52303C8F4D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0195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F9AF-0651-446A-A221-E44F35D721A5}" type="datetimeFigureOut">
              <a:rPr lang="pt-BR" smtClean="0"/>
              <a:t>17/06/2020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24EC-035C-402E-98CF-52303C8F4D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6976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F9AF-0651-446A-A221-E44F35D721A5}" type="datetimeFigureOut">
              <a:rPr lang="pt-BR" smtClean="0"/>
              <a:t>17/06/2020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24EC-035C-402E-98CF-52303C8F4D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8525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F9AF-0651-446A-A221-E44F35D721A5}" type="datetimeFigureOut">
              <a:rPr lang="pt-BR" smtClean="0"/>
              <a:t>17/06/2020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24EC-035C-402E-98CF-52303C8F4D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703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F9AF-0651-446A-A221-E44F35D721A5}" type="datetimeFigureOut">
              <a:rPr lang="pt-BR" smtClean="0"/>
              <a:t>17/06/2020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24EC-035C-402E-98CF-52303C8F4D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9898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F9AF-0651-446A-A221-E44F35D721A5}" type="datetimeFigureOut">
              <a:rPr lang="pt-BR" smtClean="0"/>
              <a:t>17/06/2020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24EC-035C-402E-98CF-52303C8F4D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8404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F9AF-0651-446A-A221-E44F35D721A5}" type="datetimeFigureOut">
              <a:rPr lang="pt-BR" smtClean="0"/>
              <a:t>17/06/2020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24EC-035C-402E-98CF-52303C8F4D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250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F9AF-0651-446A-A221-E44F35D721A5}" type="datetimeFigureOut">
              <a:rPr lang="pt-BR" smtClean="0"/>
              <a:t>17/06/2020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24EC-035C-402E-98CF-52303C8F4D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8296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DF9AF-0651-446A-A221-E44F35D721A5}" type="datetimeFigureOut">
              <a:rPr lang="pt-BR" smtClean="0"/>
              <a:t>17/06/2020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2FA24EC-035C-402E-98CF-52303C8F4D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8034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77900" y="508001"/>
            <a:ext cx="9144000" cy="2336800"/>
          </a:xfrm>
        </p:spPr>
        <p:txBody>
          <a:bodyPr>
            <a:normAutofit fontScale="90000"/>
          </a:bodyPr>
          <a:lstStyle/>
          <a:p>
            <a:pPr algn="l"/>
            <a:r>
              <a:rPr lang="pt-BR" b="1" dirty="0"/>
              <a:t>Fluxograma para tratamento de Incidentes, Problemas e Requisições de TI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187700"/>
            <a:ext cx="9144000" cy="2997200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Grupo 2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pt-BR" b="1" dirty="0"/>
              <a:t>Bruno Santana RA: 01201134</a:t>
            </a:r>
            <a:endParaRPr lang="pt-BR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pt-BR" b="1" dirty="0"/>
              <a:t>Gabriel Bezerra RA: 01201035</a:t>
            </a:r>
            <a:endParaRPr lang="pt-BR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pt-BR" b="1" dirty="0"/>
              <a:t>Graziela Lucena RA: 01201051</a:t>
            </a:r>
            <a:endParaRPr lang="pt-BR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pt-BR" b="1" dirty="0"/>
              <a:t>Raphael Moitinho RA: 01201123</a:t>
            </a:r>
            <a:endParaRPr lang="pt-BR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pt-BR" b="1" dirty="0"/>
              <a:t>Stefany Batista RA: 01201103</a:t>
            </a:r>
            <a:endParaRPr lang="pt-BR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pt-BR" b="1" dirty="0"/>
              <a:t>Yuri de Jesus RA: 01201117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269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822960" y="313509"/>
            <a:ext cx="10489475" cy="3918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Cliente</a:t>
            </a:r>
            <a:endParaRPr lang="pt-BR" dirty="0" smtClean="0"/>
          </a:p>
        </p:txBody>
      </p:sp>
      <p:sp>
        <p:nvSpPr>
          <p:cNvPr id="3" name="Retângulo 2"/>
          <p:cNvSpPr/>
          <p:nvPr/>
        </p:nvSpPr>
        <p:spPr>
          <a:xfrm>
            <a:off x="822960" y="705395"/>
            <a:ext cx="10489475" cy="8245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822960" y="1529987"/>
            <a:ext cx="10489475" cy="12096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836016" y="2970671"/>
            <a:ext cx="10489475" cy="108660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822958" y="2739648"/>
            <a:ext cx="10489475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Suporte nível 1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822966" y="4048012"/>
            <a:ext cx="10489475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Suporte nível 2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822953" y="5355667"/>
            <a:ext cx="10489475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Suporte nível 3</a:t>
            </a:r>
            <a:endParaRPr lang="pt-BR" dirty="0"/>
          </a:p>
        </p:txBody>
      </p:sp>
      <p:sp>
        <p:nvSpPr>
          <p:cNvPr id="12" name="Fluxograma: Conector 11"/>
          <p:cNvSpPr/>
          <p:nvPr/>
        </p:nvSpPr>
        <p:spPr>
          <a:xfrm>
            <a:off x="1263288" y="877390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uxograma: Conector 12"/>
          <p:cNvSpPr/>
          <p:nvPr/>
        </p:nvSpPr>
        <p:spPr>
          <a:xfrm>
            <a:off x="9152439" y="801134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Fluxograma: Conector 13"/>
          <p:cNvSpPr/>
          <p:nvPr/>
        </p:nvSpPr>
        <p:spPr>
          <a:xfrm>
            <a:off x="9228639" y="877334"/>
            <a:ext cx="304800" cy="3048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Fluxograma: Processo 14"/>
          <p:cNvSpPr/>
          <p:nvPr/>
        </p:nvSpPr>
        <p:spPr>
          <a:xfrm>
            <a:off x="2429692" y="787583"/>
            <a:ext cx="1554480" cy="63681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Cliente entra em contato através do canal de atendimento</a:t>
            </a:r>
            <a:endParaRPr lang="pt-BR" sz="1200" dirty="0"/>
          </a:p>
        </p:txBody>
      </p:sp>
      <p:cxnSp>
        <p:nvCxnSpPr>
          <p:cNvPr id="17" name="Conector de Seta Reta 16"/>
          <p:cNvCxnSpPr>
            <a:stCxn id="12" idx="6"/>
            <a:endCxn id="15" idx="1"/>
          </p:cNvCxnSpPr>
          <p:nvPr/>
        </p:nvCxnSpPr>
        <p:spPr>
          <a:xfrm>
            <a:off x="1720488" y="1105990"/>
            <a:ext cx="7092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Fluxograma: Processo 20"/>
          <p:cNvSpPr/>
          <p:nvPr/>
        </p:nvSpPr>
        <p:spPr>
          <a:xfrm>
            <a:off x="898076" y="1928048"/>
            <a:ext cx="1140823" cy="63681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Incidente é recebido</a:t>
            </a:r>
            <a:endParaRPr lang="pt-BR" sz="1200" dirty="0"/>
          </a:p>
        </p:txBody>
      </p:sp>
      <p:sp>
        <p:nvSpPr>
          <p:cNvPr id="25" name="Fluxograma: Processo 24"/>
          <p:cNvSpPr/>
          <p:nvPr/>
        </p:nvSpPr>
        <p:spPr>
          <a:xfrm>
            <a:off x="2328765" y="1928048"/>
            <a:ext cx="1140823" cy="63681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Incidente é registrado</a:t>
            </a:r>
            <a:endParaRPr lang="pt-BR" sz="1200" dirty="0"/>
          </a:p>
        </p:txBody>
      </p:sp>
      <p:sp>
        <p:nvSpPr>
          <p:cNvPr id="26" name="Fluxograma: Processo 25"/>
          <p:cNvSpPr/>
          <p:nvPr/>
        </p:nvSpPr>
        <p:spPr>
          <a:xfrm>
            <a:off x="3758076" y="1928047"/>
            <a:ext cx="1150567" cy="63681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Incidente é classificado</a:t>
            </a:r>
            <a:endParaRPr lang="pt-BR" sz="1200" dirty="0"/>
          </a:p>
        </p:txBody>
      </p:sp>
      <p:cxnSp>
        <p:nvCxnSpPr>
          <p:cNvPr id="28" name="Conector de Seta Reta 27"/>
          <p:cNvCxnSpPr/>
          <p:nvPr/>
        </p:nvCxnSpPr>
        <p:spPr>
          <a:xfrm>
            <a:off x="2038899" y="2233391"/>
            <a:ext cx="3076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uxograma: Processo 30"/>
          <p:cNvSpPr/>
          <p:nvPr/>
        </p:nvSpPr>
        <p:spPr>
          <a:xfrm>
            <a:off x="5197126" y="1923695"/>
            <a:ext cx="1140818" cy="63681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Incidente é priorizado </a:t>
            </a:r>
            <a:endParaRPr lang="pt-BR" sz="1200" dirty="0"/>
          </a:p>
        </p:txBody>
      </p:sp>
      <p:sp>
        <p:nvSpPr>
          <p:cNvPr id="38" name="Fluxograma: Decisão 37"/>
          <p:cNvSpPr/>
          <p:nvPr/>
        </p:nvSpPr>
        <p:spPr>
          <a:xfrm>
            <a:off x="2365669" y="3169932"/>
            <a:ext cx="1354982" cy="731115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 smtClean="0"/>
              <a:t>Incidente pode ser resolvido?</a:t>
            </a:r>
            <a:endParaRPr lang="pt-BR" sz="900" dirty="0"/>
          </a:p>
        </p:txBody>
      </p:sp>
      <p:sp>
        <p:nvSpPr>
          <p:cNvPr id="39" name="Fluxograma: Processo 38"/>
          <p:cNvSpPr/>
          <p:nvPr/>
        </p:nvSpPr>
        <p:spPr>
          <a:xfrm>
            <a:off x="921476" y="3179250"/>
            <a:ext cx="1140818" cy="63681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Incidente é diagnosticado</a:t>
            </a:r>
            <a:endParaRPr lang="pt-BR" sz="1200" dirty="0"/>
          </a:p>
        </p:txBody>
      </p:sp>
      <p:cxnSp>
        <p:nvCxnSpPr>
          <p:cNvPr id="43" name="Conector de Seta Reta 42"/>
          <p:cNvCxnSpPr/>
          <p:nvPr/>
        </p:nvCxnSpPr>
        <p:spPr>
          <a:xfrm>
            <a:off x="3469588" y="2246454"/>
            <a:ext cx="3076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/>
          <p:nvPr/>
        </p:nvCxnSpPr>
        <p:spPr>
          <a:xfrm>
            <a:off x="4908643" y="2246453"/>
            <a:ext cx="3076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/>
          <p:cNvCxnSpPr/>
          <p:nvPr/>
        </p:nvCxnSpPr>
        <p:spPr>
          <a:xfrm>
            <a:off x="2077191" y="3535490"/>
            <a:ext cx="3076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uxograma: Processo 48"/>
          <p:cNvSpPr/>
          <p:nvPr/>
        </p:nvSpPr>
        <p:spPr>
          <a:xfrm>
            <a:off x="4009129" y="3195564"/>
            <a:ext cx="1140818" cy="63681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Resolver</a:t>
            </a:r>
            <a:endParaRPr lang="pt-BR" sz="1200" dirty="0"/>
          </a:p>
        </p:txBody>
      </p:sp>
      <p:cxnSp>
        <p:nvCxnSpPr>
          <p:cNvPr id="50" name="Conector de Seta Reta 49"/>
          <p:cNvCxnSpPr/>
          <p:nvPr/>
        </p:nvCxnSpPr>
        <p:spPr>
          <a:xfrm>
            <a:off x="3701505" y="3534811"/>
            <a:ext cx="3076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ixaDeTexto 50"/>
          <p:cNvSpPr txBox="1"/>
          <p:nvPr/>
        </p:nvSpPr>
        <p:spPr>
          <a:xfrm>
            <a:off x="3646350" y="3297978"/>
            <a:ext cx="485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sim</a:t>
            </a:r>
            <a:endParaRPr lang="pt-BR" sz="1000" dirty="0"/>
          </a:p>
        </p:txBody>
      </p:sp>
      <p:sp>
        <p:nvSpPr>
          <p:cNvPr id="52" name="CaixaDeTexto 51"/>
          <p:cNvSpPr txBox="1"/>
          <p:nvPr/>
        </p:nvSpPr>
        <p:spPr>
          <a:xfrm>
            <a:off x="2542290" y="3837027"/>
            <a:ext cx="485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não</a:t>
            </a:r>
            <a:endParaRPr lang="pt-BR" sz="1000" dirty="0"/>
          </a:p>
        </p:txBody>
      </p:sp>
      <p:sp>
        <p:nvSpPr>
          <p:cNvPr id="68" name="Retângulo 67"/>
          <p:cNvSpPr/>
          <p:nvPr/>
        </p:nvSpPr>
        <p:spPr>
          <a:xfrm>
            <a:off x="822953" y="1529986"/>
            <a:ext cx="10489475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Central de serviços de </a:t>
            </a:r>
            <a:r>
              <a:rPr lang="pt-BR" dirty="0" smtClean="0"/>
              <a:t>TI</a:t>
            </a:r>
            <a:endParaRPr lang="pt-BR" dirty="0"/>
          </a:p>
        </p:txBody>
      </p:sp>
      <p:sp>
        <p:nvSpPr>
          <p:cNvPr id="70" name="Retângulo 69"/>
          <p:cNvSpPr/>
          <p:nvPr/>
        </p:nvSpPr>
        <p:spPr>
          <a:xfrm>
            <a:off x="822953" y="4273110"/>
            <a:ext cx="10489475" cy="108660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1" name="Retângulo 70"/>
          <p:cNvSpPr/>
          <p:nvPr/>
        </p:nvSpPr>
        <p:spPr>
          <a:xfrm>
            <a:off x="822953" y="5576721"/>
            <a:ext cx="10489475" cy="108660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77" name="Conector Angulado 76"/>
          <p:cNvCxnSpPr>
            <a:stCxn id="15" idx="2"/>
            <a:endCxn id="21" idx="0"/>
          </p:cNvCxnSpPr>
          <p:nvPr/>
        </p:nvCxnSpPr>
        <p:spPr>
          <a:xfrm rot="5400000">
            <a:off x="2085884" y="807000"/>
            <a:ext cx="503652" cy="1738444"/>
          </a:xfrm>
          <a:prstGeom prst="bentConnector3">
            <a:avLst>
              <a:gd name="adj1" fmla="val 3739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Fluxograma: Processo 82"/>
          <p:cNvSpPr/>
          <p:nvPr/>
        </p:nvSpPr>
        <p:spPr>
          <a:xfrm>
            <a:off x="921476" y="4541488"/>
            <a:ext cx="1140818" cy="63681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Escalar para próximo nível</a:t>
            </a:r>
          </a:p>
        </p:txBody>
      </p:sp>
      <p:sp>
        <p:nvSpPr>
          <p:cNvPr id="84" name="Fluxograma: Processo 83"/>
          <p:cNvSpPr/>
          <p:nvPr/>
        </p:nvSpPr>
        <p:spPr>
          <a:xfrm>
            <a:off x="2365666" y="4522353"/>
            <a:ext cx="1140818" cy="63681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Informar o progresso ao cliente</a:t>
            </a:r>
            <a:endParaRPr lang="pt-BR" sz="1200" dirty="0"/>
          </a:p>
        </p:txBody>
      </p:sp>
      <p:cxnSp>
        <p:nvCxnSpPr>
          <p:cNvPr id="55" name="Conector Angulado 54"/>
          <p:cNvCxnSpPr>
            <a:stCxn id="38" idx="2"/>
            <a:endCxn id="83" idx="0"/>
          </p:cNvCxnSpPr>
          <p:nvPr/>
        </p:nvCxnSpPr>
        <p:spPr>
          <a:xfrm rot="5400000">
            <a:off x="1947303" y="3445630"/>
            <a:ext cx="640441" cy="15512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ector de Seta Reta 44"/>
          <p:cNvCxnSpPr/>
          <p:nvPr/>
        </p:nvCxnSpPr>
        <p:spPr>
          <a:xfrm>
            <a:off x="2062294" y="4825109"/>
            <a:ext cx="3076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Angulado 88"/>
          <p:cNvCxnSpPr>
            <a:stCxn id="31" idx="2"/>
            <a:endCxn id="39" idx="0"/>
          </p:cNvCxnSpPr>
          <p:nvPr/>
        </p:nvCxnSpPr>
        <p:spPr>
          <a:xfrm rot="5400000">
            <a:off x="3320339" y="732054"/>
            <a:ext cx="618742" cy="4275650"/>
          </a:xfrm>
          <a:prstGeom prst="bentConnector3">
            <a:avLst>
              <a:gd name="adj1" fmla="val 1767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Fluxograma: Decisão 92"/>
          <p:cNvSpPr/>
          <p:nvPr/>
        </p:nvSpPr>
        <p:spPr>
          <a:xfrm>
            <a:off x="3774730" y="4489339"/>
            <a:ext cx="1354982" cy="731115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 smtClean="0"/>
              <a:t>Incidente pode ser resolvido?</a:t>
            </a:r>
            <a:endParaRPr lang="pt-BR" sz="900" dirty="0"/>
          </a:p>
        </p:txBody>
      </p:sp>
      <p:cxnSp>
        <p:nvCxnSpPr>
          <p:cNvPr id="94" name="Conector de Seta Reta 93"/>
          <p:cNvCxnSpPr/>
          <p:nvPr/>
        </p:nvCxnSpPr>
        <p:spPr>
          <a:xfrm>
            <a:off x="3506484" y="4854896"/>
            <a:ext cx="28739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luxograma: Processo 94"/>
          <p:cNvSpPr/>
          <p:nvPr/>
        </p:nvSpPr>
        <p:spPr>
          <a:xfrm>
            <a:off x="5437336" y="4541488"/>
            <a:ext cx="1140818" cy="63681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Resolver</a:t>
            </a:r>
            <a:endParaRPr lang="pt-BR" sz="1200" dirty="0"/>
          </a:p>
        </p:txBody>
      </p:sp>
      <p:sp>
        <p:nvSpPr>
          <p:cNvPr id="96" name="CaixaDeTexto 95"/>
          <p:cNvSpPr txBox="1"/>
          <p:nvPr/>
        </p:nvSpPr>
        <p:spPr>
          <a:xfrm>
            <a:off x="5055411" y="4617385"/>
            <a:ext cx="485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sim</a:t>
            </a:r>
            <a:endParaRPr lang="pt-BR" sz="1000" dirty="0"/>
          </a:p>
        </p:txBody>
      </p:sp>
      <p:sp>
        <p:nvSpPr>
          <p:cNvPr id="97" name="CaixaDeTexto 96"/>
          <p:cNvSpPr txBox="1"/>
          <p:nvPr/>
        </p:nvSpPr>
        <p:spPr>
          <a:xfrm>
            <a:off x="3951351" y="5156434"/>
            <a:ext cx="485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não</a:t>
            </a:r>
            <a:endParaRPr lang="pt-BR" sz="1000" dirty="0"/>
          </a:p>
        </p:txBody>
      </p:sp>
      <p:cxnSp>
        <p:nvCxnSpPr>
          <p:cNvPr id="100" name="Conector de Seta Reta 99"/>
          <p:cNvCxnSpPr/>
          <p:nvPr/>
        </p:nvCxnSpPr>
        <p:spPr>
          <a:xfrm>
            <a:off x="5129712" y="4854896"/>
            <a:ext cx="3076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Fluxograma: Processo 101"/>
          <p:cNvSpPr/>
          <p:nvPr/>
        </p:nvSpPr>
        <p:spPr>
          <a:xfrm>
            <a:off x="921476" y="5775721"/>
            <a:ext cx="1140818" cy="63681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Escalar para próximo nível</a:t>
            </a:r>
          </a:p>
        </p:txBody>
      </p:sp>
      <p:sp>
        <p:nvSpPr>
          <p:cNvPr id="103" name="Fluxograma: Processo 102"/>
          <p:cNvSpPr/>
          <p:nvPr/>
        </p:nvSpPr>
        <p:spPr>
          <a:xfrm>
            <a:off x="2365666" y="5756586"/>
            <a:ext cx="1140818" cy="63681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Informar o progresso ao cliente</a:t>
            </a:r>
            <a:endParaRPr lang="pt-BR" sz="1200" dirty="0"/>
          </a:p>
        </p:txBody>
      </p:sp>
      <p:cxnSp>
        <p:nvCxnSpPr>
          <p:cNvPr id="104" name="Conector de Seta Reta 103"/>
          <p:cNvCxnSpPr/>
          <p:nvPr/>
        </p:nvCxnSpPr>
        <p:spPr>
          <a:xfrm>
            <a:off x="2062294" y="6059342"/>
            <a:ext cx="3076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Fluxograma: Processo 107"/>
          <p:cNvSpPr/>
          <p:nvPr/>
        </p:nvSpPr>
        <p:spPr>
          <a:xfrm>
            <a:off x="3814108" y="5751011"/>
            <a:ext cx="1140818" cy="63681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Resolver</a:t>
            </a:r>
            <a:endParaRPr lang="pt-BR" sz="1200" dirty="0"/>
          </a:p>
        </p:txBody>
      </p:sp>
      <p:cxnSp>
        <p:nvCxnSpPr>
          <p:cNvPr id="109" name="Conector de Seta Reta 108"/>
          <p:cNvCxnSpPr/>
          <p:nvPr/>
        </p:nvCxnSpPr>
        <p:spPr>
          <a:xfrm>
            <a:off x="3506484" y="6041734"/>
            <a:ext cx="3076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Angulado 110"/>
          <p:cNvCxnSpPr>
            <a:stCxn id="93" idx="2"/>
            <a:endCxn id="102" idx="0"/>
          </p:cNvCxnSpPr>
          <p:nvPr/>
        </p:nvCxnSpPr>
        <p:spPr>
          <a:xfrm rot="5400000">
            <a:off x="2694420" y="4017919"/>
            <a:ext cx="555267" cy="29603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Fluxograma: Processo Predefinido 112"/>
          <p:cNvSpPr/>
          <p:nvPr/>
        </p:nvSpPr>
        <p:spPr>
          <a:xfrm>
            <a:off x="7574185" y="1932569"/>
            <a:ext cx="1448795" cy="635334"/>
          </a:xfrm>
          <a:prstGeom prst="flowChartPredefined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Atualizar base de conhecimento</a:t>
            </a:r>
            <a:endParaRPr lang="pt-BR" sz="1050" dirty="0"/>
          </a:p>
        </p:txBody>
      </p:sp>
      <p:sp>
        <p:nvSpPr>
          <p:cNvPr id="114" name="Fluxograma: Processo 113"/>
          <p:cNvSpPr/>
          <p:nvPr/>
        </p:nvSpPr>
        <p:spPr>
          <a:xfrm>
            <a:off x="9609639" y="1906894"/>
            <a:ext cx="1140818" cy="63681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Incidente é fechado </a:t>
            </a:r>
            <a:endParaRPr lang="pt-BR" sz="1200" dirty="0"/>
          </a:p>
        </p:txBody>
      </p:sp>
      <p:cxnSp>
        <p:nvCxnSpPr>
          <p:cNvPr id="116" name="Conector Angulado 115"/>
          <p:cNvCxnSpPr>
            <a:stCxn id="49" idx="3"/>
          </p:cNvCxnSpPr>
          <p:nvPr/>
        </p:nvCxnSpPr>
        <p:spPr>
          <a:xfrm flipV="1">
            <a:off x="5149947" y="2559964"/>
            <a:ext cx="2778368" cy="954007"/>
          </a:xfrm>
          <a:prstGeom prst="bentConnector3">
            <a:avLst>
              <a:gd name="adj1" fmla="val 998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Angulado 119"/>
          <p:cNvCxnSpPr>
            <a:stCxn id="95" idx="3"/>
            <a:endCxn id="113" idx="2"/>
          </p:cNvCxnSpPr>
          <p:nvPr/>
        </p:nvCxnSpPr>
        <p:spPr>
          <a:xfrm flipV="1">
            <a:off x="6578154" y="2567903"/>
            <a:ext cx="1720429" cy="22919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Conector Angulado 122"/>
          <p:cNvCxnSpPr>
            <a:stCxn id="108" idx="3"/>
          </p:cNvCxnSpPr>
          <p:nvPr/>
        </p:nvCxnSpPr>
        <p:spPr>
          <a:xfrm flipV="1">
            <a:off x="4954926" y="2564122"/>
            <a:ext cx="3693775" cy="3505296"/>
          </a:xfrm>
          <a:prstGeom prst="bentConnector3">
            <a:avLst>
              <a:gd name="adj1" fmla="val 998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Conector de Seta Reta 129"/>
          <p:cNvCxnSpPr>
            <a:endCxn id="114" idx="1"/>
          </p:cNvCxnSpPr>
          <p:nvPr/>
        </p:nvCxnSpPr>
        <p:spPr>
          <a:xfrm flipV="1">
            <a:off x="9022980" y="2225301"/>
            <a:ext cx="586659" cy="5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Conector Angulado 135"/>
          <p:cNvCxnSpPr>
            <a:stCxn id="114" idx="0"/>
            <a:endCxn id="13" idx="6"/>
          </p:cNvCxnSpPr>
          <p:nvPr/>
        </p:nvCxnSpPr>
        <p:spPr>
          <a:xfrm rot="16200000" flipV="1">
            <a:off x="9456264" y="1183109"/>
            <a:ext cx="877160" cy="5704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CaixaDeTexto 160"/>
          <p:cNvSpPr txBox="1"/>
          <p:nvPr/>
        </p:nvSpPr>
        <p:spPr>
          <a:xfrm>
            <a:off x="822953" y="-28184"/>
            <a:ext cx="4318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Fluxograma de Incidentes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315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822960" y="313509"/>
            <a:ext cx="10489475" cy="3918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Equipe de gestão de problemas</a:t>
            </a:r>
            <a:endParaRPr lang="pt-BR" dirty="0" smtClean="0"/>
          </a:p>
        </p:txBody>
      </p:sp>
      <p:sp>
        <p:nvSpPr>
          <p:cNvPr id="5" name="Retângulo 4"/>
          <p:cNvSpPr/>
          <p:nvPr/>
        </p:nvSpPr>
        <p:spPr>
          <a:xfrm>
            <a:off x="822960" y="705395"/>
            <a:ext cx="10489475" cy="8245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822960" y="1529987"/>
            <a:ext cx="10489475" cy="12096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822953" y="2957611"/>
            <a:ext cx="10489475" cy="108660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822958" y="2739648"/>
            <a:ext cx="10489475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Suporte nível 1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822966" y="4048012"/>
            <a:ext cx="10489475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Suporte nível 2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822953" y="5355667"/>
            <a:ext cx="10489475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Suporte nível 3</a:t>
            </a:r>
            <a:endParaRPr lang="pt-BR" dirty="0"/>
          </a:p>
        </p:txBody>
      </p:sp>
      <p:sp>
        <p:nvSpPr>
          <p:cNvPr id="11" name="Fluxograma: Conector 10"/>
          <p:cNvSpPr/>
          <p:nvPr/>
        </p:nvSpPr>
        <p:spPr>
          <a:xfrm>
            <a:off x="1263288" y="877390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Fluxograma: Conector 11"/>
          <p:cNvSpPr/>
          <p:nvPr/>
        </p:nvSpPr>
        <p:spPr>
          <a:xfrm>
            <a:off x="9152439" y="801134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uxograma: Conector 12"/>
          <p:cNvSpPr/>
          <p:nvPr/>
        </p:nvSpPr>
        <p:spPr>
          <a:xfrm>
            <a:off x="9228639" y="877334"/>
            <a:ext cx="304800" cy="3048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Fluxograma: Processo 13"/>
          <p:cNvSpPr/>
          <p:nvPr/>
        </p:nvSpPr>
        <p:spPr>
          <a:xfrm>
            <a:off x="3674982" y="774360"/>
            <a:ext cx="1554480" cy="63681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Time de TI identifica e registra o problema</a:t>
            </a:r>
            <a:endParaRPr lang="pt-BR" sz="1200" dirty="0"/>
          </a:p>
        </p:txBody>
      </p:sp>
      <p:cxnSp>
        <p:nvCxnSpPr>
          <p:cNvPr id="15" name="Conector de Seta Reta 14"/>
          <p:cNvCxnSpPr>
            <a:stCxn id="11" idx="6"/>
          </p:cNvCxnSpPr>
          <p:nvPr/>
        </p:nvCxnSpPr>
        <p:spPr>
          <a:xfrm>
            <a:off x="1720488" y="1105990"/>
            <a:ext cx="236592" cy="6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Fluxograma: Processo 15"/>
          <p:cNvSpPr/>
          <p:nvPr/>
        </p:nvSpPr>
        <p:spPr>
          <a:xfrm>
            <a:off x="898076" y="1928048"/>
            <a:ext cx="1140823" cy="63681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Problema é recebido</a:t>
            </a:r>
            <a:endParaRPr lang="pt-BR" sz="1200" dirty="0"/>
          </a:p>
        </p:txBody>
      </p:sp>
      <p:sp>
        <p:nvSpPr>
          <p:cNvPr id="17" name="Fluxograma: Processo 16"/>
          <p:cNvSpPr/>
          <p:nvPr/>
        </p:nvSpPr>
        <p:spPr>
          <a:xfrm>
            <a:off x="2328765" y="1928048"/>
            <a:ext cx="1140823" cy="63681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Problema</a:t>
            </a:r>
            <a:r>
              <a:rPr lang="pt-BR" sz="1200" dirty="0" smtClean="0"/>
              <a:t> é registrado</a:t>
            </a:r>
            <a:endParaRPr lang="pt-BR" sz="1200" dirty="0"/>
          </a:p>
        </p:txBody>
      </p:sp>
      <p:sp>
        <p:nvSpPr>
          <p:cNvPr id="18" name="Fluxograma: Processo 17"/>
          <p:cNvSpPr/>
          <p:nvPr/>
        </p:nvSpPr>
        <p:spPr>
          <a:xfrm>
            <a:off x="3758076" y="1928047"/>
            <a:ext cx="1150567" cy="63681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Problema </a:t>
            </a:r>
            <a:r>
              <a:rPr lang="pt-BR" sz="1200" dirty="0" smtClean="0"/>
              <a:t> é classificado </a:t>
            </a:r>
            <a:endParaRPr lang="pt-BR" sz="1200" dirty="0"/>
          </a:p>
        </p:txBody>
      </p:sp>
      <p:cxnSp>
        <p:nvCxnSpPr>
          <p:cNvPr id="19" name="Conector de Seta Reta 18"/>
          <p:cNvCxnSpPr/>
          <p:nvPr/>
        </p:nvCxnSpPr>
        <p:spPr>
          <a:xfrm>
            <a:off x="2038899" y="2233391"/>
            <a:ext cx="3076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uxograma: Processo 19"/>
          <p:cNvSpPr/>
          <p:nvPr/>
        </p:nvSpPr>
        <p:spPr>
          <a:xfrm>
            <a:off x="5197126" y="1923695"/>
            <a:ext cx="1140818" cy="63681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Problema</a:t>
            </a:r>
            <a:r>
              <a:rPr lang="pt-BR" sz="1200" dirty="0" smtClean="0"/>
              <a:t> é priorizado </a:t>
            </a:r>
            <a:endParaRPr lang="pt-BR" sz="1200" dirty="0"/>
          </a:p>
        </p:txBody>
      </p:sp>
      <p:sp>
        <p:nvSpPr>
          <p:cNvPr id="21" name="Fluxograma: Decisão 20"/>
          <p:cNvSpPr/>
          <p:nvPr/>
        </p:nvSpPr>
        <p:spPr>
          <a:xfrm>
            <a:off x="3958310" y="3130523"/>
            <a:ext cx="1549870" cy="731115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 smtClean="0"/>
              <a:t>Problema pode ser resolvido?</a:t>
            </a:r>
            <a:endParaRPr lang="pt-BR" sz="900" dirty="0"/>
          </a:p>
        </p:txBody>
      </p:sp>
      <p:sp>
        <p:nvSpPr>
          <p:cNvPr id="22" name="Fluxograma: Processo 21"/>
          <p:cNvSpPr/>
          <p:nvPr/>
        </p:nvSpPr>
        <p:spPr>
          <a:xfrm>
            <a:off x="921476" y="3179250"/>
            <a:ext cx="1140818" cy="63681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Problema</a:t>
            </a:r>
            <a:r>
              <a:rPr lang="pt-BR" sz="1200" dirty="0" smtClean="0"/>
              <a:t> é diagnosticado</a:t>
            </a:r>
            <a:endParaRPr lang="pt-BR" sz="1200" dirty="0"/>
          </a:p>
        </p:txBody>
      </p:sp>
      <p:cxnSp>
        <p:nvCxnSpPr>
          <p:cNvPr id="23" name="Conector de Seta Reta 22"/>
          <p:cNvCxnSpPr/>
          <p:nvPr/>
        </p:nvCxnSpPr>
        <p:spPr>
          <a:xfrm>
            <a:off x="3469588" y="2246454"/>
            <a:ext cx="3076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>
            <a:off x="4908643" y="2246453"/>
            <a:ext cx="3076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>
            <a:stCxn id="22" idx="3"/>
            <a:endCxn id="61" idx="1"/>
          </p:cNvCxnSpPr>
          <p:nvPr/>
        </p:nvCxnSpPr>
        <p:spPr>
          <a:xfrm flipV="1">
            <a:off x="2062294" y="3493013"/>
            <a:ext cx="414793" cy="46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uxograma: Processo 25"/>
          <p:cNvSpPr/>
          <p:nvPr/>
        </p:nvSpPr>
        <p:spPr>
          <a:xfrm>
            <a:off x="5946129" y="3182504"/>
            <a:ext cx="1140818" cy="63681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Resolver</a:t>
            </a:r>
            <a:endParaRPr lang="pt-BR" sz="12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5475914" y="3271978"/>
            <a:ext cx="485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sim</a:t>
            </a:r>
            <a:endParaRPr lang="pt-BR" sz="1000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4797759" y="3863160"/>
            <a:ext cx="485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não</a:t>
            </a:r>
            <a:endParaRPr lang="pt-BR" sz="1000" dirty="0"/>
          </a:p>
        </p:txBody>
      </p:sp>
      <p:sp>
        <p:nvSpPr>
          <p:cNvPr id="30" name="Retângulo 29"/>
          <p:cNvSpPr/>
          <p:nvPr/>
        </p:nvSpPr>
        <p:spPr>
          <a:xfrm>
            <a:off x="822953" y="1529986"/>
            <a:ext cx="10489475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Central de serviços de </a:t>
            </a:r>
            <a:r>
              <a:rPr lang="pt-BR" dirty="0" smtClean="0"/>
              <a:t>TI</a:t>
            </a:r>
            <a:endParaRPr lang="pt-BR" dirty="0"/>
          </a:p>
        </p:txBody>
      </p:sp>
      <p:sp>
        <p:nvSpPr>
          <p:cNvPr id="31" name="Retângulo 30"/>
          <p:cNvSpPr/>
          <p:nvPr/>
        </p:nvSpPr>
        <p:spPr>
          <a:xfrm>
            <a:off x="822953" y="4273110"/>
            <a:ext cx="10489475" cy="108660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Retângulo 31"/>
          <p:cNvSpPr/>
          <p:nvPr/>
        </p:nvSpPr>
        <p:spPr>
          <a:xfrm>
            <a:off x="822953" y="5576721"/>
            <a:ext cx="10489475" cy="108660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33" name="Conector Angulado 32"/>
          <p:cNvCxnSpPr>
            <a:stCxn id="14" idx="2"/>
            <a:endCxn id="16" idx="0"/>
          </p:cNvCxnSpPr>
          <p:nvPr/>
        </p:nvCxnSpPr>
        <p:spPr>
          <a:xfrm rot="5400000">
            <a:off x="2701918" y="177743"/>
            <a:ext cx="516875" cy="29837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Fluxograma: Processo 33"/>
          <p:cNvSpPr/>
          <p:nvPr/>
        </p:nvSpPr>
        <p:spPr>
          <a:xfrm>
            <a:off x="921476" y="4541488"/>
            <a:ext cx="1140818" cy="63681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Escalar para próximo nível</a:t>
            </a:r>
          </a:p>
        </p:txBody>
      </p:sp>
      <p:sp>
        <p:nvSpPr>
          <p:cNvPr id="35" name="Fluxograma: Processo 34"/>
          <p:cNvSpPr/>
          <p:nvPr/>
        </p:nvSpPr>
        <p:spPr>
          <a:xfrm>
            <a:off x="2365666" y="4522353"/>
            <a:ext cx="1140818" cy="63681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Investiga a causa raiz</a:t>
            </a:r>
            <a:endParaRPr lang="pt-BR" sz="1200" dirty="0"/>
          </a:p>
        </p:txBody>
      </p:sp>
      <p:cxnSp>
        <p:nvCxnSpPr>
          <p:cNvPr id="36" name="Conector Angulado 35"/>
          <p:cNvCxnSpPr>
            <a:stCxn id="21" idx="2"/>
            <a:endCxn id="34" idx="0"/>
          </p:cNvCxnSpPr>
          <p:nvPr/>
        </p:nvCxnSpPr>
        <p:spPr>
          <a:xfrm rot="5400000">
            <a:off x="2772640" y="2580883"/>
            <a:ext cx="679850" cy="32413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/>
          <p:nvPr/>
        </p:nvCxnSpPr>
        <p:spPr>
          <a:xfrm>
            <a:off x="2062294" y="4825109"/>
            <a:ext cx="3076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Angulado 37"/>
          <p:cNvCxnSpPr>
            <a:stCxn id="20" idx="2"/>
            <a:endCxn id="22" idx="0"/>
          </p:cNvCxnSpPr>
          <p:nvPr/>
        </p:nvCxnSpPr>
        <p:spPr>
          <a:xfrm rot="5400000">
            <a:off x="3320339" y="732054"/>
            <a:ext cx="618742" cy="4275650"/>
          </a:xfrm>
          <a:prstGeom prst="bentConnector3">
            <a:avLst>
              <a:gd name="adj1" fmla="val 1767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Fluxograma: Decisão 38"/>
          <p:cNvSpPr/>
          <p:nvPr/>
        </p:nvSpPr>
        <p:spPr>
          <a:xfrm>
            <a:off x="3774730" y="4489339"/>
            <a:ext cx="1354982" cy="731115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 smtClean="0"/>
              <a:t>Problema pode ser resolvido?</a:t>
            </a:r>
            <a:endParaRPr lang="pt-BR" sz="900" dirty="0"/>
          </a:p>
        </p:txBody>
      </p:sp>
      <p:cxnSp>
        <p:nvCxnSpPr>
          <p:cNvPr id="40" name="Conector de Seta Reta 39"/>
          <p:cNvCxnSpPr/>
          <p:nvPr/>
        </p:nvCxnSpPr>
        <p:spPr>
          <a:xfrm>
            <a:off x="3486252" y="4854897"/>
            <a:ext cx="3076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uxograma: Processo 40"/>
          <p:cNvSpPr/>
          <p:nvPr/>
        </p:nvSpPr>
        <p:spPr>
          <a:xfrm>
            <a:off x="5437336" y="4541488"/>
            <a:ext cx="1140818" cy="63681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Resolver</a:t>
            </a:r>
            <a:endParaRPr lang="pt-BR" sz="1200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5055411" y="4617385"/>
            <a:ext cx="485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sim</a:t>
            </a:r>
            <a:endParaRPr lang="pt-BR" sz="1000" dirty="0"/>
          </a:p>
        </p:txBody>
      </p:sp>
      <p:sp>
        <p:nvSpPr>
          <p:cNvPr id="43" name="CaixaDeTexto 42"/>
          <p:cNvSpPr txBox="1"/>
          <p:nvPr/>
        </p:nvSpPr>
        <p:spPr>
          <a:xfrm>
            <a:off x="3951351" y="5156434"/>
            <a:ext cx="485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não</a:t>
            </a:r>
            <a:endParaRPr lang="pt-BR" sz="1000" dirty="0"/>
          </a:p>
        </p:txBody>
      </p:sp>
      <p:cxnSp>
        <p:nvCxnSpPr>
          <p:cNvPr id="44" name="Conector de Seta Reta 43"/>
          <p:cNvCxnSpPr/>
          <p:nvPr/>
        </p:nvCxnSpPr>
        <p:spPr>
          <a:xfrm>
            <a:off x="5129712" y="4854896"/>
            <a:ext cx="3076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uxograma: Processo 44"/>
          <p:cNvSpPr/>
          <p:nvPr/>
        </p:nvSpPr>
        <p:spPr>
          <a:xfrm>
            <a:off x="921476" y="5775721"/>
            <a:ext cx="1140818" cy="63681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Escalar para próximo nível</a:t>
            </a:r>
          </a:p>
        </p:txBody>
      </p:sp>
      <p:sp>
        <p:nvSpPr>
          <p:cNvPr id="46" name="Fluxograma: Processo 45"/>
          <p:cNvSpPr/>
          <p:nvPr/>
        </p:nvSpPr>
        <p:spPr>
          <a:xfrm>
            <a:off x="2365666" y="5756586"/>
            <a:ext cx="1140818" cy="63681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Investiga a causa raiz</a:t>
            </a:r>
            <a:endParaRPr lang="pt-BR" sz="1200" dirty="0"/>
          </a:p>
        </p:txBody>
      </p:sp>
      <p:cxnSp>
        <p:nvCxnSpPr>
          <p:cNvPr id="47" name="Conector de Seta Reta 46"/>
          <p:cNvCxnSpPr/>
          <p:nvPr/>
        </p:nvCxnSpPr>
        <p:spPr>
          <a:xfrm>
            <a:off x="2062294" y="6059342"/>
            <a:ext cx="3076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uxograma: Processo 47"/>
          <p:cNvSpPr/>
          <p:nvPr/>
        </p:nvSpPr>
        <p:spPr>
          <a:xfrm>
            <a:off x="3814108" y="5751011"/>
            <a:ext cx="1140818" cy="63681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Resolver</a:t>
            </a:r>
            <a:endParaRPr lang="pt-BR" sz="1200" dirty="0"/>
          </a:p>
        </p:txBody>
      </p:sp>
      <p:cxnSp>
        <p:nvCxnSpPr>
          <p:cNvPr id="49" name="Conector de Seta Reta 48"/>
          <p:cNvCxnSpPr/>
          <p:nvPr/>
        </p:nvCxnSpPr>
        <p:spPr>
          <a:xfrm>
            <a:off x="3506484" y="6041734"/>
            <a:ext cx="3076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Angulado 49"/>
          <p:cNvCxnSpPr>
            <a:stCxn id="39" idx="2"/>
            <a:endCxn id="45" idx="0"/>
          </p:cNvCxnSpPr>
          <p:nvPr/>
        </p:nvCxnSpPr>
        <p:spPr>
          <a:xfrm rot="5400000">
            <a:off x="2694420" y="4017919"/>
            <a:ext cx="555267" cy="29603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Fluxograma: Processo Predefinido 50"/>
          <p:cNvSpPr/>
          <p:nvPr/>
        </p:nvSpPr>
        <p:spPr>
          <a:xfrm>
            <a:off x="7629418" y="1932980"/>
            <a:ext cx="1409394" cy="635334"/>
          </a:xfrm>
          <a:prstGeom prst="flowChartPredefined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Atualizar base de conhecimento</a:t>
            </a:r>
            <a:endParaRPr lang="pt-BR" sz="1050" dirty="0"/>
          </a:p>
        </p:txBody>
      </p:sp>
      <p:sp>
        <p:nvSpPr>
          <p:cNvPr id="52" name="Fluxograma: Processo 51"/>
          <p:cNvSpPr/>
          <p:nvPr/>
        </p:nvSpPr>
        <p:spPr>
          <a:xfrm>
            <a:off x="9609639" y="1932806"/>
            <a:ext cx="1140818" cy="63681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Problema</a:t>
            </a:r>
            <a:r>
              <a:rPr lang="pt-BR" sz="1200" dirty="0" smtClean="0"/>
              <a:t> é fechado</a:t>
            </a:r>
            <a:endParaRPr lang="pt-BR" sz="1200" dirty="0"/>
          </a:p>
        </p:txBody>
      </p:sp>
      <p:cxnSp>
        <p:nvCxnSpPr>
          <p:cNvPr id="53" name="Conector Angulado 52"/>
          <p:cNvCxnSpPr>
            <a:stCxn id="26" idx="3"/>
            <a:endCxn id="51" idx="1"/>
          </p:cNvCxnSpPr>
          <p:nvPr/>
        </p:nvCxnSpPr>
        <p:spPr>
          <a:xfrm flipV="1">
            <a:off x="7086947" y="2250647"/>
            <a:ext cx="542471" cy="125026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Angulado 53"/>
          <p:cNvCxnSpPr>
            <a:stCxn id="41" idx="3"/>
          </p:cNvCxnSpPr>
          <p:nvPr/>
        </p:nvCxnSpPr>
        <p:spPr>
          <a:xfrm flipV="1">
            <a:off x="6578154" y="2568314"/>
            <a:ext cx="1319840" cy="22915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Angulado 54"/>
          <p:cNvCxnSpPr/>
          <p:nvPr/>
        </p:nvCxnSpPr>
        <p:spPr>
          <a:xfrm flipV="1">
            <a:off x="4954926" y="2564121"/>
            <a:ext cx="3693773" cy="3510952"/>
          </a:xfrm>
          <a:prstGeom prst="bentConnector3">
            <a:avLst>
              <a:gd name="adj1" fmla="val 10002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ector de Seta Reta 55"/>
          <p:cNvCxnSpPr/>
          <p:nvPr/>
        </p:nvCxnSpPr>
        <p:spPr>
          <a:xfrm>
            <a:off x="9038812" y="2246453"/>
            <a:ext cx="570827" cy="4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ctor Angulado 56"/>
          <p:cNvCxnSpPr>
            <a:stCxn id="52" idx="0"/>
            <a:endCxn id="12" idx="6"/>
          </p:cNvCxnSpPr>
          <p:nvPr/>
        </p:nvCxnSpPr>
        <p:spPr>
          <a:xfrm rot="16200000" flipV="1">
            <a:off x="9443308" y="1196065"/>
            <a:ext cx="903072" cy="5704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CaixaDeTexto 57"/>
          <p:cNvSpPr txBox="1"/>
          <p:nvPr/>
        </p:nvSpPr>
        <p:spPr>
          <a:xfrm>
            <a:off x="822953" y="-28184"/>
            <a:ext cx="4318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Fluxograma de Problemas</a:t>
            </a:r>
            <a:endParaRPr lang="pt-BR" dirty="0"/>
          </a:p>
        </p:txBody>
      </p:sp>
      <p:sp>
        <p:nvSpPr>
          <p:cNvPr id="61" name="Fluxograma: Processo 60"/>
          <p:cNvSpPr/>
          <p:nvPr/>
        </p:nvSpPr>
        <p:spPr>
          <a:xfrm>
            <a:off x="2477087" y="3174606"/>
            <a:ext cx="1140818" cy="63681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Investiga a causa raiz</a:t>
            </a:r>
            <a:endParaRPr lang="pt-BR" sz="1200" dirty="0"/>
          </a:p>
        </p:txBody>
      </p:sp>
      <p:cxnSp>
        <p:nvCxnSpPr>
          <p:cNvPr id="62" name="Conector de Seta Reta 61"/>
          <p:cNvCxnSpPr>
            <a:stCxn id="21" idx="3"/>
            <a:endCxn id="26" idx="1"/>
          </p:cNvCxnSpPr>
          <p:nvPr/>
        </p:nvCxnSpPr>
        <p:spPr>
          <a:xfrm>
            <a:off x="5508180" y="3496081"/>
            <a:ext cx="437949" cy="48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luxograma: Processo Predefinido 65"/>
          <p:cNvSpPr/>
          <p:nvPr/>
        </p:nvSpPr>
        <p:spPr>
          <a:xfrm>
            <a:off x="1965069" y="765928"/>
            <a:ext cx="1405148" cy="660683"/>
          </a:xfrm>
          <a:prstGeom prst="flowChartPredefined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Tratativa da gestão de incidentes</a:t>
            </a:r>
            <a:endParaRPr lang="pt-BR" sz="1050" dirty="0"/>
          </a:p>
        </p:txBody>
      </p:sp>
      <p:cxnSp>
        <p:nvCxnSpPr>
          <p:cNvPr id="67" name="Conector de Seta Reta 66"/>
          <p:cNvCxnSpPr>
            <a:stCxn id="66" idx="3"/>
            <a:endCxn id="14" idx="1"/>
          </p:cNvCxnSpPr>
          <p:nvPr/>
        </p:nvCxnSpPr>
        <p:spPr>
          <a:xfrm flipV="1">
            <a:off x="3370217" y="1092767"/>
            <a:ext cx="304765" cy="3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Conector de Seta Reta 106"/>
          <p:cNvCxnSpPr>
            <a:stCxn id="61" idx="3"/>
            <a:endCxn id="21" idx="1"/>
          </p:cNvCxnSpPr>
          <p:nvPr/>
        </p:nvCxnSpPr>
        <p:spPr>
          <a:xfrm>
            <a:off x="3617905" y="3493013"/>
            <a:ext cx="340405" cy="30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03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822960" y="313509"/>
            <a:ext cx="10489475" cy="3918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Cliente</a:t>
            </a:r>
          </a:p>
        </p:txBody>
      </p:sp>
      <p:sp>
        <p:nvSpPr>
          <p:cNvPr id="5" name="Retângulo 4"/>
          <p:cNvSpPr/>
          <p:nvPr/>
        </p:nvSpPr>
        <p:spPr>
          <a:xfrm>
            <a:off x="822960" y="705395"/>
            <a:ext cx="10489475" cy="8245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822960" y="1529987"/>
            <a:ext cx="10489475" cy="12096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822953" y="2970671"/>
            <a:ext cx="10489475" cy="108660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822958" y="2739648"/>
            <a:ext cx="10489475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Suporte nível 1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822966" y="4048012"/>
            <a:ext cx="10489475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Suporte nível 2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822953" y="5355667"/>
            <a:ext cx="10489475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Suporte nível 3</a:t>
            </a:r>
            <a:endParaRPr lang="pt-BR" dirty="0"/>
          </a:p>
        </p:txBody>
      </p:sp>
      <p:sp>
        <p:nvSpPr>
          <p:cNvPr id="11" name="Fluxograma: Conector 10"/>
          <p:cNvSpPr/>
          <p:nvPr/>
        </p:nvSpPr>
        <p:spPr>
          <a:xfrm>
            <a:off x="1263288" y="877390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Fluxograma: Conector 11"/>
          <p:cNvSpPr/>
          <p:nvPr/>
        </p:nvSpPr>
        <p:spPr>
          <a:xfrm>
            <a:off x="9152439" y="801134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uxograma: Conector 12"/>
          <p:cNvSpPr/>
          <p:nvPr/>
        </p:nvSpPr>
        <p:spPr>
          <a:xfrm>
            <a:off x="9228639" y="877334"/>
            <a:ext cx="304800" cy="3048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Fluxograma: Processo 13"/>
          <p:cNvSpPr/>
          <p:nvPr/>
        </p:nvSpPr>
        <p:spPr>
          <a:xfrm>
            <a:off x="2429692" y="787583"/>
            <a:ext cx="1554480" cy="63681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Cliente entra em contato através do canal de atendimento</a:t>
            </a:r>
            <a:endParaRPr lang="pt-BR" sz="1200" dirty="0"/>
          </a:p>
        </p:txBody>
      </p:sp>
      <p:cxnSp>
        <p:nvCxnSpPr>
          <p:cNvPr id="15" name="Conector de Seta Reta 14"/>
          <p:cNvCxnSpPr>
            <a:stCxn id="11" idx="6"/>
            <a:endCxn id="14" idx="1"/>
          </p:cNvCxnSpPr>
          <p:nvPr/>
        </p:nvCxnSpPr>
        <p:spPr>
          <a:xfrm>
            <a:off x="1720488" y="1105990"/>
            <a:ext cx="7092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Fluxograma: Processo 15"/>
          <p:cNvSpPr/>
          <p:nvPr/>
        </p:nvSpPr>
        <p:spPr>
          <a:xfrm>
            <a:off x="898076" y="1928048"/>
            <a:ext cx="1140823" cy="63681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Requisição é recebida</a:t>
            </a:r>
            <a:endParaRPr lang="pt-BR" sz="1200" dirty="0"/>
          </a:p>
        </p:txBody>
      </p:sp>
      <p:sp>
        <p:nvSpPr>
          <p:cNvPr id="17" name="Fluxograma: Processo 16"/>
          <p:cNvSpPr/>
          <p:nvPr/>
        </p:nvSpPr>
        <p:spPr>
          <a:xfrm>
            <a:off x="2328765" y="1928048"/>
            <a:ext cx="1140823" cy="63681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Requisição é registrada</a:t>
            </a:r>
            <a:endParaRPr lang="pt-BR" sz="1200" dirty="0"/>
          </a:p>
        </p:txBody>
      </p:sp>
      <p:sp>
        <p:nvSpPr>
          <p:cNvPr id="18" name="Fluxograma: Processo 17"/>
          <p:cNvSpPr/>
          <p:nvPr/>
        </p:nvSpPr>
        <p:spPr>
          <a:xfrm>
            <a:off x="3758076" y="1928047"/>
            <a:ext cx="1150567" cy="63681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Requisição é classificada </a:t>
            </a:r>
            <a:endParaRPr lang="pt-BR" sz="1200" dirty="0"/>
          </a:p>
        </p:txBody>
      </p:sp>
      <p:cxnSp>
        <p:nvCxnSpPr>
          <p:cNvPr id="19" name="Conector de Seta Reta 18"/>
          <p:cNvCxnSpPr/>
          <p:nvPr/>
        </p:nvCxnSpPr>
        <p:spPr>
          <a:xfrm>
            <a:off x="2038899" y="2233391"/>
            <a:ext cx="3076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uxograma: Processo 19"/>
          <p:cNvSpPr/>
          <p:nvPr/>
        </p:nvSpPr>
        <p:spPr>
          <a:xfrm>
            <a:off x="5197126" y="1923695"/>
            <a:ext cx="1140818" cy="63681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Requisição é priorizada </a:t>
            </a:r>
            <a:endParaRPr lang="pt-BR" sz="1200" dirty="0"/>
          </a:p>
        </p:txBody>
      </p:sp>
      <p:sp>
        <p:nvSpPr>
          <p:cNvPr id="21" name="Fluxograma: Decisão 20"/>
          <p:cNvSpPr/>
          <p:nvPr/>
        </p:nvSpPr>
        <p:spPr>
          <a:xfrm>
            <a:off x="2365668" y="3169932"/>
            <a:ext cx="1520927" cy="731115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 smtClean="0"/>
              <a:t>Requisição pode ser resolvida?</a:t>
            </a:r>
            <a:endParaRPr lang="pt-BR" sz="900" dirty="0"/>
          </a:p>
        </p:txBody>
      </p:sp>
      <p:sp>
        <p:nvSpPr>
          <p:cNvPr id="22" name="Fluxograma: Processo 21"/>
          <p:cNvSpPr/>
          <p:nvPr/>
        </p:nvSpPr>
        <p:spPr>
          <a:xfrm>
            <a:off x="921476" y="3179250"/>
            <a:ext cx="1140818" cy="63681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Requisição é diagnosticada</a:t>
            </a:r>
            <a:endParaRPr lang="pt-BR" sz="1200" dirty="0"/>
          </a:p>
        </p:txBody>
      </p:sp>
      <p:cxnSp>
        <p:nvCxnSpPr>
          <p:cNvPr id="23" name="Conector de Seta Reta 22"/>
          <p:cNvCxnSpPr/>
          <p:nvPr/>
        </p:nvCxnSpPr>
        <p:spPr>
          <a:xfrm>
            <a:off x="3469588" y="2246454"/>
            <a:ext cx="3076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>
            <a:off x="4908643" y="2246453"/>
            <a:ext cx="3076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>
            <a:off x="2077191" y="3535490"/>
            <a:ext cx="3076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uxograma: Processo 25"/>
          <p:cNvSpPr/>
          <p:nvPr/>
        </p:nvSpPr>
        <p:spPr>
          <a:xfrm>
            <a:off x="4189968" y="3221403"/>
            <a:ext cx="1140818" cy="63681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Resolver</a:t>
            </a:r>
            <a:endParaRPr lang="pt-BR" sz="1200" dirty="0"/>
          </a:p>
        </p:txBody>
      </p:sp>
      <p:cxnSp>
        <p:nvCxnSpPr>
          <p:cNvPr id="27" name="Conector de Seta Reta 26"/>
          <p:cNvCxnSpPr/>
          <p:nvPr/>
        </p:nvCxnSpPr>
        <p:spPr>
          <a:xfrm>
            <a:off x="3886609" y="3535489"/>
            <a:ext cx="3076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/>
          <p:cNvSpPr txBox="1"/>
          <p:nvPr/>
        </p:nvSpPr>
        <p:spPr>
          <a:xfrm>
            <a:off x="3774730" y="3297415"/>
            <a:ext cx="485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sim</a:t>
            </a:r>
            <a:endParaRPr lang="pt-BR" sz="1000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2542290" y="3837027"/>
            <a:ext cx="485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não</a:t>
            </a:r>
            <a:endParaRPr lang="pt-BR" sz="1000" dirty="0"/>
          </a:p>
        </p:txBody>
      </p:sp>
      <p:sp>
        <p:nvSpPr>
          <p:cNvPr id="30" name="Retângulo 29"/>
          <p:cNvSpPr/>
          <p:nvPr/>
        </p:nvSpPr>
        <p:spPr>
          <a:xfrm>
            <a:off x="822953" y="1529986"/>
            <a:ext cx="10489475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Central de serviços de </a:t>
            </a:r>
            <a:r>
              <a:rPr lang="pt-BR" dirty="0" smtClean="0"/>
              <a:t>TI</a:t>
            </a:r>
            <a:endParaRPr lang="pt-BR" dirty="0"/>
          </a:p>
        </p:txBody>
      </p:sp>
      <p:sp>
        <p:nvSpPr>
          <p:cNvPr id="31" name="Retângulo 30"/>
          <p:cNvSpPr/>
          <p:nvPr/>
        </p:nvSpPr>
        <p:spPr>
          <a:xfrm>
            <a:off x="822953" y="4273110"/>
            <a:ext cx="10489475" cy="108660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Retângulo 31"/>
          <p:cNvSpPr/>
          <p:nvPr/>
        </p:nvSpPr>
        <p:spPr>
          <a:xfrm>
            <a:off x="822953" y="5576721"/>
            <a:ext cx="10489475" cy="108660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33" name="Conector Angulado 32"/>
          <p:cNvCxnSpPr>
            <a:stCxn id="14" idx="2"/>
            <a:endCxn id="16" idx="0"/>
          </p:cNvCxnSpPr>
          <p:nvPr/>
        </p:nvCxnSpPr>
        <p:spPr>
          <a:xfrm rot="5400000">
            <a:off x="2085884" y="807000"/>
            <a:ext cx="503652" cy="1738444"/>
          </a:xfrm>
          <a:prstGeom prst="bentConnector3">
            <a:avLst>
              <a:gd name="adj1" fmla="val 3739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Fluxograma: Processo 33"/>
          <p:cNvSpPr/>
          <p:nvPr/>
        </p:nvSpPr>
        <p:spPr>
          <a:xfrm>
            <a:off x="921476" y="4541488"/>
            <a:ext cx="1140818" cy="63681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Escalar para próximo nível</a:t>
            </a:r>
          </a:p>
        </p:txBody>
      </p:sp>
      <p:sp>
        <p:nvSpPr>
          <p:cNvPr id="35" name="Fluxograma: Processo 34"/>
          <p:cNvSpPr/>
          <p:nvPr/>
        </p:nvSpPr>
        <p:spPr>
          <a:xfrm>
            <a:off x="2365666" y="4522353"/>
            <a:ext cx="1140818" cy="63681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Informar o progresso ao cliente</a:t>
            </a:r>
            <a:endParaRPr lang="pt-BR" sz="1200" dirty="0"/>
          </a:p>
        </p:txBody>
      </p:sp>
      <p:cxnSp>
        <p:nvCxnSpPr>
          <p:cNvPr id="36" name="Conector Angulado 35"/>
          <p:cNvCxnSpPr>
            <a:stCxn id="21" idx="2"/>
            <a:endCxn id="34" idx="0"/>
          </p:cNvCxnSpPr>
          <p:nvPr/>
        </p:nvCxnSpPr>
        <p:spPr>
          <a:xfrm rot="5400000">
            <a:off x="1988789" y="3404144"/>
            <a:ext cx="640441" cy="16342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/>
          <p:nvPr/>
        </p:nvCxnSpPr>
        <p:spPr>
          <a:xfrm>
            <a:off x="2062294" y="4825109"/>
            <a:ext cx="3076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Angulado 37"/>
          <p:cNvCxnSpPr>
            <a:stCxn id="20" idx="2"/>
            <a:endCxn id="22" idx="0"/>
          </p:cNvCxnSpPr>
          <p:nvPr/>
        </p:nvCxnSpPr>
        <p:spPr>
          <a:xfrm rot="5400000">
            <a:off x="3320339" y="732054"/>
            <a:ext cx="618742" cy="4275650"/>
          </a:xfrm>
          <a:prstGeom prst="bentConnector3">
            <a:avLst>
              <a:gd name="adj1" fmla="val 1767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Fluxograma: Decisão 38"/>
          <p:cNvSpPr/>
          <p:nvPr/>
        </p:nvSpPr>
        <p:spPr>
          <a:xfrm>
            <a:off x="3774729" y="4489339"/>
            <a:ext cx="1541377" cy="731115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 smtClean="0"/>
              <a:t>Requisição pode ser resolvida?</a:t>
            </a:r>
            <a:endParaRPr lang="pt-BR" sz="900" dirty="0"/>
          </a:p>
        </p:txBody>
      </p:sp>
      <p:cxnSp>
        <p:nvCxnSpPr>
          <p:cNvPr id="40" name="Conector de Seta Reta 39"/>
          <p:cNvCxnSpPr/>
          <p:nvPr/>
        </p:nvCxnSpPr>
        <p:spPr>
          <a:xfrm>
            <a:off x="3486252" y="4854897"/>
            <a:ext cx="3076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uxograma: Processo 40"/>
          <p:cNvSpPr/>
          <p:nvPr/>
        </p:nvSpPr>
        <p:spPr>
          <a:xfrm>
            <a:off x="5674001" y="4527400"/>
            <a:ext cx="1140818" cy="63681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Resolver</a:t>
            </a:r>
            <a:endParaRPr lang="pt-BR" sz="1200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5055411" y="4617385"/>
            <a:ext cx="485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sim</a:t>
            </a:r>
            <a:endParaRPr lang="pt-BR" sz="1000" dirty="0"/>
          </a:p>
        </p:txBody>
      </p:sp>
      <p:sp>
        <p:nvSpPr>
          <p:cNvPr id="43" name="CaixaDeTexto 42"/>
          <p:cNvSpPr txBox="1"/>
          <p:nvPr/>
        </p:nvSpPr>
        <p:spPr>
          <a:xfrm>
            <a:off x="3951351" y="5156434"/>
            <a:ext cx="485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não</a:t>
            </a:r>
            <a:endParaRPr lang="pt-BR" sz="1000" dirty="0"/>
          </a:p>
        </p:txBody>
      </p:sp>
      <p:cxnSp>
        <p:nvCxnSpPr>
          <p:cNvPr id="44" name="Conector de Seta Reta 43"/>
          <p:cNvCxnSpPr/>
          <p:nvPr/>
        </p:nvCxnSpPr>
        <p:spPr>
          <a:xfrm>
            <a:off x="5341242" y="4854897"/>
            <a:ext cx="3076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uxograma: Processo 44"/>
          <p:cNvSpPr/>
          <p:nvPr/>
        </p:nvSpPr>
        <p:spPr>
          <a:xfrm>
            <a:off x="921476" y="5775721"/>
            <a:ext cx="1140818" cy="63681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Escalar para próximo nível</a:t>
            </a:r>
          </a:p>
        </p:txBody>
      </p:sp>
      <p:sp>
        <p:nvSpPr>
          <p:cNvPr id="46" name="Fluxograma: Processo 45"/>
          <p:cNvSpPr/>
          <p:nvPr/>
        </p:nvSpPr>
        <p:spPr>
          <a:xfrm>
            <a:off x="2365666" y="5756586"/>
            <a:ext cx="1140818" cy="63681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Informar o progresso ao cliente</a:t>
            </a:r>
            <a:endParaRPr lang="pt-BR" sz="1200" dirty="0"/>
          </a:p>
        </p:txBody>
      </p:sp>
      <p:cxnSp>
        <p:nvCxnSpPr>
          <p:cNvPr id="47" name="Conector de Seta Reta 46"/>
          <p:cNvCxnSpPr/>
          <p:nvPr/>
        </p:nvCxnSpPr>
        <p:spPr>
          <a:xfrm>
            <a:off x="2062294" y="6059342"/>
            <a:ext cx="3076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uxograma: Processo 47"/>
          <p:cNvSpPr/>
          <p:nvPr/>
        </p:nvSpPr>
        <p:spPr>
          <a:xfrm>
            <a:off x="3814108" y="5751011"/>
            <a:ext cx="1140818" cy="63681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Resolver</a:t>
            </a:r>
            <a:endParaRPr lang="pt-BR" sz="1200" dirty="0"/>
          </a:p>
        </p:txBody>
      </p:sp>
      <p:cxnSp>
        <p:nvCxnSpPr>
          <p:cNvPr id="49" name="Conector de Seta Reta 48"/>
          <p:cNvCxnSpPr/>
          <p:nvPr/>
        </p:nvCxnSpPr>
        <p:spPr>
          <a:xfrm>
            <a:off x="3506484" y="6041734"/>
            <a:ext cx="3076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Angulado 49"/>
          <p:cNvCxnSpPr>
            <a:stCxn id="39" idx="2"/>
            <a:endCxn id="45" idx="0"/>
          </p:cNvCxnSpPr>
          <p:nvPr/>
        </p:nvCxnSpPr>
        <p:spPr>
          <a:xfrm rot="5400000">
            <a:off x="2741019" y="3971321"/>
            <a:ext cx="555267" cy="30535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Fluxograma: Processo Predefinido 50"/>
          <p:cNvSpPr/>
          <p:nvPr/>
        </p:nvSpPr>
        <p:spPr>
          <a:xfrm>
            <a:off x="7495073" y="1932980"/>
            <a:ext cx="1448795" cy="635334"/>
          </a:xfrm>
          <a:prstGeom prst="flowChartPredefined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Atualizar base de conhecimento</a:t>
            </a:r>
            <a:endParaRPr lang="pt-BR" sz="1050" dirty="0"/>
          </a:p>
        </p:txBody>
      </p:sp>
      <p:sp>
        <p:nvSpPr>
          <p:cNvPr id="52" name="Fluxograma: Processo 51"/>
          <p:cNvSpPr/>
          <p:nvPr/>
        </p:nvSpPr>
        <p:spPr>
          <a:xfrm>
            <a:off x="9609639" y="1932806"/>
            <a:ext cx="1140818" cy="63681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Requisição é fechada </a:t>
            </a:r>
            <a:endParaRPr lang="pt-BR" sz="1200" dirty="0"/>
          </a:p>
        </p:txBody>
      </p:sp>
      <p:cxnSp>
        <p:nvCxnSpPr>
          <p:cNvPr id="53" name="Conector Angulado 52"/>
          <p:cNvCxnSpPr>
            <a:stCxn id="26" idx="3"/>
            <a:endCxn id="51" idx="1"/>
          </p:cNvCxnSpPr>
          <p:nvPr/>
        </p:nvCxnSpPr>
        <p:spPr>
          <a:xfrm flipV="1">
            <a:off x="5330786" y="2250647"/>
            <a:ext cx="2164287" cy="1289163"/>
          </a:xfrm>
          <a:prstGeom prst="bentConnector3">
            <a:avLst>
              <a:gd name="adj1" fmla="val 7716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Angulado 53"/>
          <p:cNvCxnSpPr>
            <a:stCxn id="41" idx="3"/>
          </p:cNvCxnSpPr>
          <p:nvPr/>
        </p:nvCxnSpPr>
        <p:spPr>
          <a:xfrm flipV="1">
            <a:off x="6814819" y="2554226"/>
            <a:ext cx="1319840" cy="22915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Angulado 54"/>
          <p:cNvCxnSpPr/>
          <p:nvPr/>
        </p:nvCxnSpPr>
        <p:spPr>
          <a:xfrm flipV="1">
            <a:off x="4954926" y="2564121"/>
            <a:ext cx="3693773" cy="3510952"/>
          </a:xfrm>
          <a:prstGeom prst="bentConnector3">
            <a:avLst>
              <a:gd name="adj1" fmla="val 10002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ector de Seta Reta 55"/>
          <p:cNvCxnSpPr>
            <a:endCxn id="52" idx="1"/>
          </p:cNvCxnSpPr>
          <p:nvPr/>
        </p:nvCxnSpPr>
        <p:spPr>
          <a:xfrm>
            <a:off x="8943868" y="2250647"/>
            <a:ext cx="665771" cy="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ctor Angulado 56"/>
          <p:cNvCxnSpPr>
            <a:stCxn id="52" idx="0"/>
            <a:endCxn id="12" idx="6"/>
          </p:cNvCxnSpPr>
          <p:nvPr/>
        </p:nvCxnSpPr>
        <p:spPr>
          <a:xfrm rot="16200000" flipV="1">
            <a:off x="9443308" y="1196065"/>
            <a:ext cx="903072" cy="5704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CaixaDeTexto 57"/>
          <p:cNvSpPr txBox="1"/>
          <p:nvPr/>
        </p:nvSpPr>
        <p:spPr>
          <a:xfrm>
            <a:off x="822953" y="-28184"/>
            <a:ext cx="4318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Fluxograma de Requisições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353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1250</TotalTime>
  <Words>306</Words>
  <Application>Microsoft Office PowerPoint</Application>
  <PresentationFormat>Widescreen</PresentationFormat>
  <Paragraphs>91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Trebuchet MS</vt:lpstr>
      <vt:lpstr>Wingdings</vt:lpstr>
      <vt:lpstr>Wingdings 3</vt:lpstr>
      <vt:lpstr>Facetado</vt:lpstr>
      <vt:lpstr>Fluxograma para tratamento de Incidentes, Problemas e Requisições de TI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25</cp:revision>
  <dcterms:created xsi:type="dcterms:W3CDTF">2020-06-09T17:27:50Z</dcterms:created>
  <dcterms:modified xsi:type="dcterms:W3CDTF">2020-06-18T00:27:58Z</dcterms:modified>
</cp:coreProperties>
</file>