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9"/>
  </p:notesMasterIdLst>
  <p:sldIdLst>
    <p:sldId id="257" r:id="rId2"/>
    <p:sldId id="36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292" r:id="rId12"/>
    <p:sldId id="367" r:id="rId13"/>
    <p:sldId id="353" r:id="rId14"/>
    <p:sldId id="368" r:id="rId15"/>
    <p:sldId id="369" r:id="rId16"/>
    <p:sldId id="363" r:id="rId17"/>
    <p:sldId id="361" r:id="rId18"/>
    <p:sldId id="370" r:id="rId19"/>
    <p:sldId id="356" r:id="rId20"/>
    <p:sldId id="371" r:id="rId21"/>
    <p:sldId id="372" r:id="rId22"/>
    <p:sldId id="354" r:id="rId23"/>
    <p:sldId id="365" r:id="rId24"/>
    <p:sldId id="373" r:id="rId25"/>
    <p:sldId id="374" r:id="rId26"/>
    <p:sldId id="375" r:id="rId27"/>
    <p:sldId id="358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2909" autoAdjust="0"/>
  </p:normalViewPr>
  <p:slideViewPr>
    <p:cSldViewPr snapToGrid="0">
      <p:cViewPr varScale="1">
        <p:scale>
          <a:sx n="61" d="100"/>
          <a:sy n="61" d="100"/>
        </p:scale>
        <p:origin x="10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Temos que falar</a:t>
            </a:r>
            <a:r>
              <a:rPr lang="pt-BR" baseline="0" dirty="0" smtClean="0"/>
              <a:t> de experiências positivas e ou negativas.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27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ao menos um exemplo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800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Quem for apresentar pode falar de</a:t>
            </a:r>
            <a:r>
              <a:rPr lang="pt-BR" baseline="0" dirty="0" smtClean="0"/>
              <a:t> aprendizado durante o projeto e tal.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436DD-0265-4424-9439-2D4FAD906258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70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26/06/2020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app.asana.com/" TargetMode="External"/><Relationship Id="rId4" Type="http://schemas.microsoft.com/office/2007/relationships/hdphoto" Target="../media/hdphoto9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microsoft.com/office/2007/relationships/hdphoto" Target="../media/hdphoto11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comments" Target="../comments/comment4.xml"/><Relationship Id="rId5" Type="http://schemas.openxmlformats.org/officeDocument/2006/relationships/image" Target="../media/image12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12.png"/><Relationship Id="rId26" Type="http://schemas.openxmlformats.org/officeDocument/2006/relationships/image" Target="../media/image35.png"/><Relationship Id="rId3" Type="http://schemas.openxmlformats.org/officeDocument/2006/relationships/image" Target="../media/image14.png"/><Relationship Id="rId21" Type="http://schemas.openxmlformats.org/officeDocument/2006/relationships/image" Target="../media/image11.png"/><Relationship Id="rId7" Type="http://schemas.openxmlformats.org/officeDocument/2006/relationships/image" Target="../media/image23.png"/><Relationship Id="rId12" Type="http://schemas.openxmlformats.org/officeDocument/2006/relationships/image" Target="../media/image28.jfif"/><Relationship Id="rId17" Type="http://schemas.openxmlformats.org/officeDocument/2006/relationships/image" Target="../media/image31.jpeg"/><Relationship Id="rId25" Type="http://schemas.microsoft.com/office/2007/relationships/hdphoto" Target="../media/hdphoto8.wdp"/><Relationship Id="rId2" Type="http://schemas.openxmlformats.org/officeDocument/2006/relationships/image" Target="../media/image20.png"/><Relationship Id="rId16" Type="http://schemas.microsoft.com/office/2007/relationships/hdphoto" Target="../media/hdphoto6.wdp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fif"/><Relationship Id="rId24" Type="http://schemas.openxmlformats.org/officeDocument/2006/relationships/image" Target="../media/image34.png"/><Relationship Id="rId5" Type="http://schemas.openxmlformats.org/officeDocument/2006/relationships/image" Target="../media/image21.png"/><Relationship Id="rId15" Type="http://schemas.openxmlformats.org/officeDocument/2006/relationships/image" Target="../media/image13.png"/><Relationship Id="rId23" Type="http://schemas.openxmlformats.org/officeDocument/2006/relationships/image" Target="../media/image33.jpeg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microsoft.com/office/2007/relationships/hdphoto" Target="../media/hdphoto7.wdp"/><Relationship Id="rId9" Type="http://schemas.openxmlformats.org/officeDocument/2006/relationships/image" Target="../media/image25.jpg"/><Relationship Id="rId14" Type="http://schemas.openxmlformats.org/officeDocument/2006/relationships/image" Target="../media/image30.jpeg"/><Relationship Id="rId22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HLD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6C33C7-9B38-4411-89BB-D63ECB014968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6453616" y="2480800"/>
            <a:ext cx="0" cy="607894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798DC25-5AC1-4D4A-AE69-7996DF5F9156}"/>
              </a:ext>
            </a:extLst>
          </p:cNvPr>
          <p:cNvCxnSpPr>
            <a:cxnSpLocks/>
          </p:cNvCxnSpPr>
          <p:nvPr/>
        </p:nvCxnSpPr>
        <p:spPr>
          <a:xfrm>
            <a:off x="10688720" y="4781173"/>
            <a:ext cx="0" cy="43021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0C19BE31-6AB9-4F40-9D6A-F376F4244BE8}"/>
              </a:ext>
            </a:extLst>
          </p:cNvPr>
          <p:cNvCxnSpPr>
            <a:cxnSpLocks/>
          </p:cNvCxnSpPr>
          <p:nvPr/>
        </p:nvCxnSpPr>
        <p:spPr>
          <a:xfrm>
            <a:off x="7637845" y="4751841"/>
            <a:ext cx="0" cy="459549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2C3EFEE-F526-4D12-8898-E698BB20E26F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6526108" y="4634702"/>
            <a:ext cx="0" cy="143078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75B1CC6-DC01-4D6D-A051-F383765396E7}"/>
              </a:ext>
            </a:extLst>
          </p:cNvPr>
          <p:cNvGrpSpPr/>
          <p:nvPr/>
        </p:nvGrpSpPr>
        <p:grpSpPr>
          <a:xfrm>
            <a:off x="4960146" y="1319442"/>
            <a:ext cx="3038781" cy="1567515"/>
            <a:chOff x="4487791" y="1310492"/>
            <a:chExt cx="3513774" cy="1812535"/>
          </a:xfrm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4B2C8D6-7A7C-4553-9244-5C7B82B5528E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2A15866-18EA-4590-87E0-C606973AED26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967359-A3E7-474D-9F37-75B05FF8CED7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D01FAD-1511-43B1-A769-9B58B9D1D922}"/>
                </a:ext>
              </a:extLst>
            </p:cNvPr>
            <p:cNvSpPr txBox="1"/>
            <p:nvPr/>
          </p:nvSpPr>
          <p:spPr>
            <a:xfrm>
              <a:off x="5831661" y="1872497"/>
              <a:ext cx="2099784" cy="533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pt-BR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F719BD54-8E10-4B91-B7A4-1A000BEF8607}"/>
              </a:ext>
            </a:extLst>
          </p:cNvPr>
          <p:cNvGrpSpPr/>
          <p:nvPr/>
        </p:nvGrpSpPr>
        <p:grpSpPr>
          <a:xfrm>
            <a:off x="9108324" y="4943250"/>
            <a:ext cx="3024160" cy="1567516"/>
            <a:chOff x="4487792" y="1310492"/>
            <a:chExt cx="3496868" cy="1812535"/>
          </a:xfrm>
        </p:grpSpPr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9C319662-C0A2-40B1-A68E-3D922DB28A23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27865FBB-7D6C-46E8-B451-E9C985E956F2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3CF57288-7681-4FFD-817D-949664FE2240}"/>
                </a:ext>
              </a:extLst>
            </p:cNvPr>
            <p:cNvSpPr/>
            <p:nvPr/>
          </p:nvSpPr>
          <p:spPr>
            <a:xfrm>
              <a:off x="4487792" y="2700090"/>
              <a:ext cx="3426326" cy="30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290B15D-1D58-4EA7-9827-8DF895936A8C}"/>
                </a:ext>
              </a:extLst>
            </p:cNvPr>
            <p:cNvSpPr txBox="1"/>
            <p:nvPr/>
          </p:nvSpPr>
          <p:spPr>
            <a:xfrm>
              <a:off x="4645780" y="2589386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Bruno Santana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9670946-4125-464C-A08F-C3F1BD7AF90A}"/>
              </a:ext>
            </a:extLst>
          </p:cNvPr>
          <p:cNvGrpSpPr/>
          <p:nvPr/>
        </p:nvGrpSpPr>
        <p:grpSpPr>
          <a:xfrm>
            <a:off x="5044279" y="2449832"/>
            <a:ext cx="4073580" cy="4079778"/>
            <a:chOff x="3291242" y="-1594463"/>
            <a:chExt cx="4710323" cy="4717490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C3E2A5BF-4249-445D-B7FC-0C39BE64FFE2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AA38B9F0-400C-4903-AEDE-3676E0809C9D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EF73F66A-0BEC-493E-8A5A-E95A5CA0C3DD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CED76CDC-1809-4DEB-BF4A-89E947EFE8D6}"/>
                </a:ext>
              </a:extLst>
            </p:cNvPr>
            <p:cNvSpPr txBox="1"/>
            <p:nvPr/>
          </p:nvSpPr>
          <p:spPr>
            <a:xfrm>
              <a:off x="3291242" y="-1594463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Graziela Lucena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23B0B3AF-1CB3-40A7-B344-A3E2FEEEF1D6}"/>
              </a:ext>
            </a:extLst>
          </p:cNvPr>
          <p:cNvGrpSpPr/>
          <p:nvPr/>
        </p:nvGrpSpPr>
        <p:grpSpPr>
          <a:xfrm>
            <a:off x="3080688" y="4957421"/>
            <a:ext cx="3038780" cy="1567516"/>
            <a:chOff x="4487791" y="1310492"/>
            <a:chExt cx="3513774" cy="1812535"/>
          </a:xfrm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C8B98E58-93C8-4A06-A347-E1B1D8ECAAA5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A9E9BBE6-FC8B-42A3-9668-81018E97EF9C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BC3BB698-520A-49BF-96B5-7DAB88504A4E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C2D799CE-5F8A-4440-B304-C7D16537CD3F}"/>
                </a:ext>
              </a:extLst>
            </p:cNvPr>
            <p:cNvSpPr txBox="1"/>
            <p:nvPr/>
          </p:nvSpPr>
          <p:spPr>
            <a:xfrm>
              <a:off x="5705263" y="1858298"/>
              <a:ext cx="216449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Dev.Back- End</a:t>
              </a: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015141-665A-494D-AC8F-36C696D70310}"/>
              </a:ext>
            </a:extLst>
          </p:cNvPr>
          <p:cNvGrpSpPr/>
          <p:nvPr/>
        </p:nvGrpSpPr>
        <p:grpSpPr>
          <a:xfrm>
            <a:off x="19318" y="4958834"/>
            <a:ext cx="3038781" cy="1576196"/>
            <a:chOff x="4487791" y="1310492"/>
            <a:chExt cx="3513774" cy="1822572"/>
          </a:xfrm>
        </p:grpSpPr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B3A6EDBD-F861-4379-8838-B47A545BF4C6}"/>
                </a:ext>
              </a:extLst>
            </p:cNvPr>
            <p:cNvSpPr/>
            <p:nvPr/>
          </p:nvSpPr>
          <p:spPr>
            <a:xfrm>
              <a:off x="4575237" y="1310492"/>
              <a:ext cx="3338880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6FE7DE5C-CEAD-495A-A434-7D387005F5A5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97" name="Retângulo 96">
              <a:extLst>
                <a:ext uri="{FF2B5EF4-FFF2-40B4-BE49-F238E27FC236}">
                  <a16:creationId xmlns:a16="http://schemas.microsoft.com/office/drawing/2014/main" id="{90811631-6530-45FB-B5BE-932C7C7672EB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C0DD0560-5322-494C-8653-56A24B348B73}"/>
                </a:ext>
              </a:extLst>
            </p:cNvPr>
            <p:cNvSpPr txBox="1"/>
            <p:nvPr/>
          </p:nvSpPr>
          <p:spPr>
            <a:xfrm>
              <a:off x="4575236" y="2634825"/>
              <a:ext cx="3338880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Raphael Moitinho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FDF31298-CBDE-4E06-B5F8-69953256F3A4}"/>
                </a:ext>
              </a:extLst>
            </p:cNvPr>
            <p:cNvSpPr txBox="1"/>
            <p:nvPr/>
          </p:nvSpPr>
          <p:spPr>
            <a:xfrm>
              <a:off x="5832873" y="1840278"/>
              <a:ext cx="2099784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Dev. Front- End</a:t>
              </a: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CC6D2C6A-D54D-4BF7-B960-2313F8886517}"/>
              </a:ext>
            </a:extLst>
          </p:cNvPr>
          <p:cNvGrpSpPr/>
          <p:nvPr/>
        </p:nvGrpSpPr>
        <p:grpSpPr>
          <a:xfrm>
            <a:off x="3002284" y="1784356"/>
            <a:ext cx="5035347" cy="4727191"/>
            <a:chOff x="2253866" y="-197728"/>
            <a:chExt cx="5822424" cy="5466103"/>
          </a:xfrm>
        </p:grpSpPr>
        <p:sp>
          <p:nvSpPr>
            <p:cNvPr id="101" name="Retângulo 100">
              <a:extLst>
                <a:ext uri="{FF2B5EF4-FFF2-40B4-BE49-F238E27FC236}">
                  <a16:creationId xmlns:a16="http://schemas.microsoft.com/office/drawing/2014/main" id="{A658C65F-88AC-4D8D-8E0C-1B5B5DAFE9EA}"/>
                </a:ext>
              </a:extLst>
            </p:cNvPr>
            <p:cNvSpPr/>
            <p:nvPr/>
          </p:nvSpPr>
          <p:spPr>
            <a:xfrm>
              <a:off x="4575237" y="1310492"/>
              <a:ext cx="3338881" cy="1812535"/>
            </a:xfrm>
            <a:prstGeom prst="rect">
              <a:avLst/>
            </a:prstGeom>
            <a:solidFill>
              <a:srgbClr val="237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3AC565A8-50C1-470A-92BB-242FBC454C09}"/>
                </a:ext>
              </a:extLst>
            </p:cNvPr>
            <p:cNvSpPr/>
            <p:nvPr/>
          </p:nvSpPr>
          <p:spPr>
            <a:xfrm>
              <a:off x="4737411" y="1678298"/>
              <a:ext cx="1076922" cy="1076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27537E10-C326-43D1-B970-B57CDD0D4772}"/>
                </a:ext>
              </a:extLst>
            </p:cNvPr>
            <p:cNvSpPr/>
            <p:nvPr/>
          </p:nvSpPr>
          <p:spPr>
            <a:xfrm>
              <a:off x="4487791" y="2700090"/>
              <a:ext cx="3513774" cy="32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38492C67-EA2A-494E-9D3B-49686F420ABD}"/>
                </a:ext>
              </a:extLst>
            </p:cNvPr>
            <p:cNvSpPr txBox="1"/>
            <p:nvPr/>
          </p:nvSpPr>
          <p:spPr>
            <a:xfrm>
              <a:off x="2253866" y="4770136"/>
              <a:ext cx="3338881" cy="49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 smtClean="0">
                  <a:solidFill>
                    <a:schemeClr val="bg2">
                      <a:lumMod val="25000"/>
                    </a:schemeClr>
                  </a:solidFill>
                </a:rPr>
                <a:t>Stefany </a:t>
              </a:r>
              <a:r>
                <a:rPr lang="pt-BR" sz="2200" dirty="0">
                  <a:solidFill>
                    <a:schemeClr val="bg2">
                      <a:lumMod val="25000"/>
                    </a:schemeClr>
                  </a:solidFill>
                </a:rPr>
                <a:t>Batista</a:t>
              </a: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67E83BDF-8132-4BF4-89D9-87AF4185E0F7}"/>
                </a:ext>
              </a:extLst>
            </p:cNvPr>
            <p:cNvSpPr txBox="1"/>
            <p:nvPr/>
          </p:nvSpPr>
          <p:spPr>
            <a:xfrm>
              <a:off x="5599575" y="-197728"/>
              <a:ext cx="2476715" cy="4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</a:rPr>
                <a:t>Product Owner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F6E00DE-C1A2-4777-B42E-19888A66D19B}"/>
              </a:ext>
            </a:extLst>
          </p:cNvPr>
          <p:cNvCxnSpPr>
            <a:cxnSpLocks/>
          </p:cNvCxnSpPr>
          <p:nvPr/>
        </p:nvCxnSpPr>
        <p:spPr>
          <a:xfrm>
            <a:off x="1538706" y="4740213"/>
            <a:ext cx="9152906" cy="2325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63E79097-58D6-478E-9848-509A3F449EF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538706" y="4734129"/>
            <a:ext cx="2" cy="224705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>
            <a:extLst>
              <a:ext uri="{FF2B5EF4-FFF2-40B4-BE49-F238E27FC236}">
                <a16:creationId xmlns:a16="http://schemas.microsoft.com/office/drawing/2014/main" id="{1886B8F9-72CD-49DE-B80C-E3DDB157950A}"/>
              </a:ext>
            </a:extLst>
          </p:cNvPr>
          <p:cNvCxnSpPr>
            <a:cxnSpLocks/>
          </p:cNvCxnSpPr>
          <p:nvPr/>
        </p:nvCxnSpPr>
        <p:spPr>
          <a:xfrm>
            <a:off x="4586177" y="4757277"/>
            <a:ext cx="2" cy="158707"/>
          </a:xfrm>
          <a:prstGeom prst="line">
            <a:avLst/>
          </a:prstGeom>
          <a:ln>
            <a:solidFill>
              <a:srgbClr val="7F0E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72917FB-330B-428B-9E24-70341D790084}"/>
              </a:ext>
            </a:extLst>
          </p:cNvPr>
          <p:cNvSpPr txBox="1"/>
          <p:nvPr/>
        </p:nvSpPr>
        <p:spPr>
          <a:xfrm>
            <a:off x="4468855" y="3598729"/>
            <a:ext cx="5159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Scrum Master</a:t>
            </a:r>
          </a:p>
        </p:txBody>
      </p:sp>
      <p:pic>
        <p:nvPicPr>
          <p:cNvPr id="24" name="Imagem 23" descr="Uma imagem contendo pessoa, mulher, janela, óculos&#10;&#10;Descrição gerada automaticamente">
            <a:extLst>
              <a:ext uri="{FF2B5EF4-FFF2-40B4-BE49-F238E27FC236}">
                <a16:creationId xmlns:a16="http://schemas.microsoft.com/office/drawing/2014/main" id="{8E9895E8-2007-418B-A54C-C3CC77583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563" y="1508488"/>
            <a:ext cx="1032259" cy="1019097"/>
          </a:xfrm>
          <a:prstGeom prst="rect">
            <a:avLst/>
          </a:prstGeom>
        </p:spPr>
      </p:pic>
      <p:pic>
        <p:nvPicPr>
          <p:cNvPr id="30" name="Imagem 29" descr="Homem em pé posando para foto na grama&#10;&#10;Descrição gerada automaticamente">
            <a:extLst>
              <a:ext uri="{FF2B5EF4-FFF2-40B4-BE49-F238E27FC236}">
                <a16:creationId xmlns:a16="http://schemas.microsoft.com/office/drawing/2014/main" id="{B0CA94F4-568E-424E-91B6-8FC18E62F1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57" y="5153455"/>
            <a:ext cx="1038676" cy="1034191"/>
          </a:xfrm>
          <a:prstGeom prst="rect">
            <a:avLst/>
          </a:prstGeom>
        </p:spPr>
      </p:pic>
      <p:pic>
        <p:nvPicPr>
          <p:cNvPr id="40" name="Imagem 39" descr="Pessoa com cabelo comprido&#10;&#10;Descrição gerada automaticamente">
            <a:extLst>
              <a:ext uri="{FF2B5EF4-FFF2-40B4-BE49-F238E27FC236}">
                <a16:creationId xmlns:a16="http://schemas.microsoft.com/office/drawing/2014/main" id="{DB437936-25D9-4552-92DE-5E34BAF2D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96" y="5135649"/>
            <a:ext cx="1066114" cy="1022974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7BB7DB5-06B9-49BC-81AE-3F573C924353}"/>
              </a:ext>
            </a:extLst>
          </p:cNvPr>
          <p:cNvSpPr txBox="1"/>
          <p:nvPr/>
        </p:nvSpPr>
        <p:spPr>
          <a:xfrm>
            <a:off x="9337776" y="5364851"/>
            <a:ext cx="3756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Dev.Back- End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28646DD-397B-452D-AE40-2635D28D7720}"/>
              </a:ext>
            </a:extLst>
          </p:cNvPr>
          <p:cNvSpPr txBox="1"/>
          <p:nvPr/>
        </p:nvSpPr>
        <p:spPr>
          <a:xfrm>
            <a:off x="7048836" y="5369910"/>
            <a:ext cx="2270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Dev. Front- End</a:t>
            </a:r>
          </a:p>
        </p:txBody>
      </p:sp>
      <p:pic>
        <p:nvPicPr>
          <p:cNvPr id="44" name="Imagem 43" descr="Homem de terno e gravata&#10;&#10;Descrição gerada automaticamente">
            <a:extLst>
              <a:ext uri="{FF2B5EF4-FFF2-40B4-BE49-F238E27FC236}">
                <a16:creationId xmlns:a16="http://schemas.microsoft.com/office/drawing/2014/main" id="{83107FBD-F5CC-43F2-8870-4808CBF2F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6" b="22335"/>
          <a:stretch/>
        </p:blipFill>
        <p:spPr>
          <a:xfrm>
            <a:off x="230113" y="5153455"/>
            <a:ext cx="1010415" cy="1002100"/>
          </a:xfrm>
          <a:prstGeom prst="rect">
            <a:avLst/>
          </a:prstGeom>
        </p:spPr>
      </p:pic>
      <p:pic>
        <p:nvPicPr>
          <p:cNvPr id="48" name="Imagem 47" descr="Homem pousando para foto&#10;&#10;Descrição gerada automaticamente">
            <a:extLst>
              <a:ext uri="{FF2B5EF4-FFF2-40B4-BE49-F238E27FC236}">
                <a16:creationId xmlns:a16="http://schemas.microsoft.com/office/drawing/2014/main" id="{3B1D4B2F-E70C-4644-82CB-0BB6F72D4B1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1"/>
          <a:stretch/>
        </p:blipFill>
        <p:spPr>
          <a:xfrm>
            <a:off x="5130066" y="3251091"/>
            <a:ext cx="985093" cy="1039354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70361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Estrutura da equipe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 descr="Homem segurando celular em frente ao espelho&#10;&#10;Descrição gerada automaticamente">
            <a:extLst>
              <a:ext uri="{FF2B5EF4-FFF2-40B4-BE49-F238E27FC236}">
                <a16:creationId xmlns:a16="http://schemas.microsoft.com/office/drawing/2014/main" id="{9F1D29D6-043E-4BE0-B28F-5C19004DC15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0" r="16939"/>
          <a:stretch/>
        </p:blipFill>
        <p:spPr>
          <a:xfrm>
            <a:off x="9256357" y="5103825"/>
            <a:ext cx="1103730" cy="1053896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80862DB2-38CD-4EBC-AAFF-34460843D08B}"/>
              </a:ext>
            </a:extLst>
          </p:cNvPr>
          <p:cNvSpPr txBox="1"/>
          <p:nvPr/>
        </p:nvSpPr>
        <p:spPr>
          <a:xfrm>
            <a:off x="5082344" y="4203815"/>
            <a:ext cx="288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Yuri de Jesus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05B371-F207-40B6-9C45-38B5B052B4DC}"/>
              </a:ext>
            </a:extLst>
          </p:cNvPr>
          <p:cNvSpPr txBox="1"/>
          <p:nvPr/>
        </p:nvSpPr>
        <p:spPr>
          <a:xfrm>
            <a:off x="6091482" y="6088559"/>
            <a:ext cx="2887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Bezerra</a:t>
            </a:r>
          </a:p>
          <a:p>
            <a:pPr algn="ctr"/>
            <a:endParaRPr lang="pt-BR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1214262"/>
            <a:ext cx="4433777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Planejamento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360392"/>
            <a:ext cx="749807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Metodologia </a:t>
            </a:r>
            <a:r>
              <a:rPr lang="pt-BR" sz="4400" dirty="0">
                <a:latin typeface="+mj-lt"/>
              </a:rPr>
              <a:t>á</a:t>
            </a:r>
            <a:r>
              <a:rPr lang="pt-BR" sz="4400" dirty="0" smtClean="0">
                <a:latin typeface="+mj-lt"/>
              </a:rPr>
              <a:t>gil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25" b="78646" l="29063" r="60981">
                        <a14:foregroundMark x1="36384" y1="73438" x2="36384" y2="73438"/>
                        <a14:foregroundMark x1="37116" y1="73047" x2="37116" y2="73047"/>
                        <a14:foregroundMark x1="46999" y1="64844" x2="46999" y2="64844"/>
                        <a14:foregroundMark x1="47291" y1="57943" x2="47291" y2="57943"/>
                        <a14:foregroundMark x1="46633" y1="56510" x2="48536" y2="55859"/>
                        <a14:foregroundMark x1="48316" y1="59115" x2="48316" y2="59115"/>
                        <a14:foregroundMark x1="46340" y1="55859" x2="46340" y2="55859"/>
                        <a14:foregroundMark x1="46047" y1="62891" x2="47950" y2="63021"/>
                        <a14:foregroundMark x1="48023" y1="63021" x2="47804" y2="66016"/>
                        <a14:foregroundMark x1="47804" y1="66016" x2="47804" y2="66146"/>
                        <a14:foregroundMark x1="47511" y1="70703" x2="49195" y2="70833"/>
                        <a14:foregroundMark x1="49122" y1="71484" x2="49048" y2="72005"/>
                        <a14:foregroundMark x1="49488" y1="66536" x2="51611" y2="66797"/>
                        <a14:foregroundMark x1="49341" y1="60417" x2="51171" y2="60807"/>
                        <a14:foregroundMark x1="54392" y1="58854" x2="55344" y2="60286"/>
                        <a14:foregroundMark x1="57760" y1="61589" x2="57174" y2="63151"/>
                        <a14:foregroundMark x1="58712" y1="57292" x2="57980" y2="58854"/>
                        <a14:foregroundMark x1="52928" y1="65365" x2="51977" y2="66667"/>
                        <a14:foregroundMark x1="53514" y1="70964" x2="57467" y2="66927"/>
                        <a14:foregroundMark x1="56076" y1="73698" x2="56076" y2="73698"/>
                        <a14:foregroundMark x1="33748" y1="69922" x2="33455" y2="68750"/>
                        <a14:backgroundMark x1="55344" y1="70052" x2="55198" y2="68750"/>
                      </a14:backgroundRemoval>
                    </a14:imgEffect>
                  </a14:imgLayer>
                </a14:imgProps>
              </a:ext>
            </a:extLst>
          </a:blip>
          <a:srcRect l="28548" t="51874" r="36212" b="19733"/>
          <a:stretch/>
        </p:blipFill>
        <p:spPr>
          <a:xfrm>
            <a:off x="4897291" y="3702987"/>
            <a:ext cx="4155269" cy="1882301"/>
          </a:xfrm>
          <a:prstGeom prst="rect">
            <a:avLst/>
          </a:prstGeom>
        </p:spPr>
      </p:pic>
      <p:pic>
        <p:nvPicPr>
          <p:cNvPr id="7" name="Picture 2" descr="Asana (software) - Wikipedi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46" y="3502055"/>
            <a:ext cx="2784324" cy="183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501942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Ferramenta de gestão do projeto </a:t>
            </a:r>
          </a:p>
        </p:txBody>
      </p:sp>
    </p:spTree>
    <p:extLst>
      <p:ext uri="{BB962C8B-B14F-4D97-AF65-F5344CB8AC3E}">
        <p14:creationId xmlns:p14="http://schemas.microsoft.com/office/powerpoint/2010/main" val="22554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464">
            <a:off x="7456229" y="920847"/>
            <a:ext cx="2132713" cy="1168417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Principais </a:t>
            </a:r>
            <a:r>
              <a:rPr lang="pt-BR" sz="4400" dirty="0">
                <a:latin typeface="+mj-lt"/>
              </a:rPr>
              <a:t>requisitos - </a:t>
            </a:r>
            <a:r>
              <a:rPr lang="pt-BR" sz="4400" dirty="0" err="1">
                <a:latin typeface="+mj-lt"/>
              </a:rPr>
              <a:t>backlog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29" y="2446835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Ferramenta de Help </a:t>
            </a:r>
            <a:r>
              <a:rPr lang="pt-BR" sz="2800" dirty="0" smtClean="0"/>
              <a:t>Desk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Ferramenta </a:t>
            </a:r>
            <a:r>
              <a:rPr lang="pt-BR" altLang="pt-BR" sz="2400" dirty="0">
                <a:latin typeface="+mj-lt"/>
              </a:rPr>
              <a:t>irá atuar para suportar chamados de requisição, problemas e incidentes junto ao </a:t>
            </a:r>
            <a:r>
              <a:rPr lang="pt-BR" altLang="pt-BR" sz="2400" dirty="0" smtClean="0">
                <a:latin typeface="+mj-lt"/>
              </a:rPr>
              <a:t>cliente.</a:t>
            </a:r>
            <a:endParaRPr lang="pt-BR" altLang="pt-BR" sz="2400" dirty="0">
              <a:latin typeface="+mj-lt"/>
            </a:endParaRPr>
          </a:p>
          <a:p>
            <a:r>
              <a:rPr lang="pt-BR" altLang="pt-BR" sz="2800" dirty="0"/>
              <a:t>Website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Empresas parceiras poderão ver seus indicadores de geração de resíduos  dentre outras </a:t>
            </a:r>
            <a:r>
              <a:rPr lang="pt-BR" altLang="pt-BR" sz="2400" dirty="0" smtClean="0">
                <a:latin typeface="+mj-lt"/>
              </a:rPr>
              <a:t>funcionalidades.</a:t>
            </a:r>
            <a:endParaRPr lang="pt-BR" altLang="pt-BR" sz="2400" dirty="0">
              <a:latin typeface="+mj-lt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69" y="260604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Manual de instalação</a:t>
            </a:r>
            <a:endParaRPr lang="pt-BR" altLang="pt-BR" sz="2800" dirty="0"/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Passo a passo de como instalar nossas lixeiras.</a:t>
            </a:r>
            <a:endParaRPr lang="pt-BR" altLang="pt-BR" sz="2400" dirty="0">
              <a:latin typeface="+mj-lt"/>
            </a:endParaRPr>
          </a:p>
          <a:p>
            <a:endParaRPr lang="pt-BR" altLang="pt-BR" sz="2800" dirty="0"/>
          </a:p>
          <a:p>
            <a:r>
              <a:rPr lang="pt-BR" altLang="pt-BR" sz="2800" dirty="0"/>
              <a:t>Banco de dados</a:t>
            </a:r>
          </a:p>
          <a:p>
            <a:pPr marL="457200" lvl="1" indent="0">
              <a:buNone/>
            </a:pPr>
            <a:r>
              <a:rPr lang="pt-BR" altLang="pt-BR" sz="2400" dirty="0">
                <a:latin typeface="+mj-lt"/>
              </a:rPr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Sensores apresentarem falhas;</a:t>
            </a:r>
          </a:p>
          <a:p>
            <a:r>
              <a:rPr lang="pt-BR" sz="2400" dirty="0" smtClean="0"/>
              <a:t>Usuário com dificuldades para utilizar a plataforma;</a:t>
            </a:r>
          </a:p>
          <a:p>
            <a:r>
              <a:rPr lang="pt-BR" sz="2400" dirty="0" smtClean="0"/>
              <a:t>Lixeira danificada;</a:t>
            </a:r>
          </a:p>
          <a:p>
            <a:r>
              <a:rPr lang="pt-BR" sz="2400" dirty="0" smtClean="0"/>
              <a:t>Erro entre a API e o node;</a:t>
            </a:r>
          </a:p>
          <a:p>
            <a:r>
              <a:rPr lang="pt-BR" sz="2400" dirty="0" smtClean="0"/>
              <a:t>Erro entre o sensor e o arduino.</a:t>
            </a:r>
          </a:p>
          <a:p>
            <a:endParaRPr lang="pt-BR" sz="2400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20"/>
            <a:ext cx="7780421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Mapeamento de riscos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Desenvolvimento do projeto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7"/>
          <a:stretch/>
        </p:blipFill>
        <p:spPr>
          <a:xfrm>
            <a:off x="3673643" y="3015913"/>
            <a:ext cx="5495422" cy="3097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00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194111"/>
            <a:ext cx="970269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>
              <a:latin typeface="+mj-lt"/>
            </a:endParaRPr>
          </a:p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Desenvolvimento  da arquitetura </a:t>
            </a:r>
            <a:r>
              <a:rPr lang="pt-BR" sz="4400" dirty="0">
                <a:latin typeface="+mj-lt"/>
              </a:rPr>
              <a:t>l</a:t>
            </a:r>
            <a:r>
              <a:rPr lang="pt-BR" sz="4400" dirty="0" smtClean="0">
                <a:latin typeface="+mj-lt"/>
              </a:rPr>
              <a:t>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LLD </a:t>
            </a: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01" y="2132676"/>
            <a:ext cx="3275359" cy="18161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1" t="13418" r="15930" b="12368"/>
          <a:stretch/>
        </p:blipFill>
        <p:spPr>
          <a:xfrm>
            <a:off x="3201401" y="3948862"/>
            <a:ext cx="2906458" cy="1110332"/>
          </a:xfrm>
          <a:prstGeom prst="rect">
            <a:avLst/>
          </a:prstGeom>
        </p:spPr>
      </p:pic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09819"/>
            <a:ext cx="7956884" cy="1058559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Principais ferramentas utilizadas</a:t>
            </a:r>
            <a:endParaRPr lang="pt-BR" sz="4400" dirty="0"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72" y="5059194"/>
            <a:ext cx="2800936" cy="16005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8" y="2519566"/>
            <a:ext cx="1664372" cy="16574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4575"/>
            <a:ext cx="3201401" cy="180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01795"/>
            <a:ext cx="1018673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</a:t>
            </a:r>
            <a:r>
              <a:rPr lang="pt-BR" sz="4400" dirty="0">
                <a:latin typeface="+mj-lt"/>
              </a:rPr>
              <a:t>conceitual do banco de dados </a:t>
            </a:r>
          </a:p>
        </p:txBody>
      </p:sp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29654" t="27695" r="23478" b="14555"/>
          <a:stretch/>
        </p:blipFill>
        <p:spPr>
          <a:xfrm>
            <a:off x="4633633" y="3775165"/>
            <a:ext cx="4261546" cy="2952206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495006"/>
            <a:ext cx="8596668" cy="4232365"/>
          </a:xfrm>
        </p:spPr>
        <p:txBody>
          <a:bodyPr/>
          <a:lstStyle/>
          <a:p>
            <a:r>
              <a:rPr lang="pt-BR" sz="2400" b="1" dirty="0" smtClean="0"/>
              <a:t>Bruno </a:t>
            </a:r>
            <a:r>
              <a:rPr lang="pt-BR" sz="2400" b="1" dirty="0"/>
              <a:t>Santana RA: 01201134</a:t>
            </a:r>
            <a:endParaRPr lang="pt-BR" sz="2400" dirty="0"/>
          </a:p>
          <a:p>
            <a:r>
              <a:rPr lang="pt-BR" sz="2400" b="1" dirty="0"/>
              <a:t>Gabriel Bezerra RA: 01201035</a:t>
            </a:r>
            <a:endParaRPr lang="pt-BR" sz="2400" dirty="0"/>
          </a:p>
          <a:p>
            <a:r>
              <a:rPr lang="pt-BR" sz="2400" b="1" dirty="0"/>
              <a:t>Graziela Lucena RA: 01201051</a:t>
            </a:r>
            <a:endParaRPr lang="pt-BR" sz="2400" dirty="0"/>
          </a:p>
          <a:p>
            <a:r>
              <a:rPr lang="pt-BR" sz="2400" b="1" dirty="0"/>
              <a:t>Raphael Moitinho RA: 01201123</a:t>
            </a:r>
            <a:endParaRPr lang="pt-BR" sz="2400" dirty="0"/>
          </a:p>
          <a:p>
            <a:r>
              <a:rPr lang="pt-BR" sz="2400" b="1" dirty="0"/>
              <a:t>Stefany Batista RA: 01201103</a:t>
            </a:r>
            <a:endParaRPr lang="pt-BR" sz="2400" dirty="0"/>
          </a:p>
          <a:p>
            <a:r>
              <a:rPr lang="pt-BR" sz="2400" b="1" dirty="0"/>
              <a:t>Yuri de Jesus RA: 01201117</a:t>
            </a:r>
            <a:endParaRPr lang="pt-BR" sz="2400" dirty="0"/>
          </a:p>
          <a:p>
            <a:endParaRPr lang="pt-BR" dirty="0"/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8D5E2365-E865-4746-B4C5-1FEBACFD8DE9}"/>
              </a:ext>
            </a:extLst>
          </p:cNvPr>
          <p:cNvSpPr/>
          <p:nvPr/>
        </p:nvSpPr>
        <p:spPr>
          <a:xfrm>
            <a:off x="0" y="470810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Quem somos</a:t>
            </a:r>
          </a:p>
        </p:txBody>
      </p:sp>
    </p:spTree>
    <p:extLst>
      <p:ext uri="{BB962C8B-B14F-4D97-AF65-F5344CB8AC3E}">
        <p14:creationId xmlns:p14="http://schemas.microsoft.com/office/powerpoint/2010/main" val="38859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67016"/>
            <a:ext cx="9192126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Modelagem </a:t>
            </a:r>
            <a:r>
              <a:rPr lang="pt-BR" sz="4400" dirty="0" smtClean="0">
                <a:latin typeface="+mj-lt"/>
              </a:rPr>
              <a:t>logica</a:t>
            </a:r>
            <a:r>
              <a:rPr lang="pt-BR" sz="4400" dirty="0" smtClean="0">
                <a:latin typeface="+mj-lt"/>
              </a:rPr>
              <a:t> de </a:t>
            </a:r>
            <a:r>
              <a:rPr lang="pt-BR" sz="4400" dirty="0">
                <a:latin typeface="+mj-lt"/>
              </a:rPr>
              <a:t>banco de dados </a:t>
            </a:r>
          </a:p>
        </p:txBody>
      </p:sp>
    </p:spTree>
    <p:extLst>
      <p:ext uri="{BB962C8B-B14F-4D97-AF65-F5344CB8AC3E}">
        <p14:creationId xmlns:p14="http://schemas.microsoft.com/office/powerpoint/2010/main" val="7849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3879"/>
            <a:ext cx="6914147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Parâmetros utilizados</a:t>
            </a:r>
            <a:r>
              <a:rPr lang="pt-BR" sz="4400" dirty="0" smtClean="0">
                <a:latin typeface="+mj-lt"/>
              </a:rPr>
              <a:t>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419490" y="2266540"/>
            <a:ext cx="2821015" cy="4259181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3232485" y="3975237"/>
            <a:ext cx="1155032" cy="160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3232485" y="4808915"/>
            <a:ext cx="1155032" cy="160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240505" y="5642593"/>
            <a:ext cx="1155032" cy="160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563978" y="3752425"/>
            <a:ext cx="38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 da 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capacidade;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63978" y="4594124"/>
            <a:ext cx="375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75% da capacidade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63978" y="5419781"/>
            <a:ext cx="291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da capacidade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093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01410"/>
            <a:ext cx="5804452" cy="94711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Site institucional.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01398-7BFC-4FD2-AF17-61ED461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2485768"/>
            <a:ext cx="7332901" cy="36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30749"/>
            <a:ext cx="6769768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Ferramenta de suporte</a:t>
            </a:r>
            <a:r>
              <a:rPr lang="pt-BR" sz="4400" dirty="0" smtClean="0">
                <a:latin typeface="+mj-lt"/>
              </a:rPr>
              <a:t> </a:t>
            </a:r>
            <a:endParaRPr lang="pt-BR" sz="4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6" t="28663" r="8923" b="29563"/>
          <a:stretch/>
        </p:blipFill>
        <p:spPr>
          <a:xfrm>
            <a:off x="1668378" y="2832812"/>
            <a:ext cx="4395538" cy="231611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48" y="4672574"/>
            <a:ext cx="2314325" cy="21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-1" y="555340"/>
            <a:ext cx="6785811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Manual de instalação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6327" t="19935" r="27190" b="10237"/>
          <a:stretch/>
        </p:blipFill>
        <p:spPr>
          <a:xfrm>
            <a:off x="1801969" y="1524000"/>
            <a:ext cx="6047873" cy="5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486068" y="602548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6075" y="758975"/>
            <a:ext cx="10489475" cy="391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Equipe de gestão de problemas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6075" y="1150861"/>
            <a:ext cx="10489475" cy="8245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86075" y="1975453"/>
            <a:ext cx="10489475" cy="12096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6068" y="3403077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86073" y="3185114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1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86081" y="4493478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2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6068" y="5801133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Suporte nível 3</a:t>
            </a:r>
            <a:endParaRPr lang="pt-BR" dirty="0"/>
          </a:p>
        </p:txBody>
      </p:sp>
      <p:sp>
        <p:nvSpPr>
          <p:cNvPr id="9" name="Fluxograma: Conector 8"/>
          <p:cNvSpPr/>
          <p:nvPr/>
        </p:nvSpPr>
        <p:spPr>
          <a:xfrm>
            <a:off x="926403" y="132285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8815554" y="12466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8891754" y="1322800"/>
            <a:ext cx="304800" cy="3048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/>
        </p:nvSpPr>
        <p:spPr>
          <a:xfrm>
            <a:off x="3338097" y="1219826"/>
            <a:ext cx="1554480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Time de TI identifica e registra o problema</a:t>
            </a:r>
            <a:endParaRPr lang="pt-BR" sz="1200" dirty="0"/>
          </a:p>
        </p:txBody>
      </p:sp>
      <p:cxnSp>
        <p:nvCxnSpPr>
          <p:cNvPr id="13" name="Conector de Seta Reta 12"/>
          <p:cNvCxnSpPr>
            <a:stCxn id="9" idx="6"/>
          </p:cNvCxnSpPr>
          <p:nvPr/>
        </p:nvCxnSpPr>
        <p:spPr>
          <a:xfrm>
            <a:off x="1383603" y="1551456"/>
            <a:ext cx="236592" cy="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uxograma: Processo 13"/>
          <p:cNvSpPr/>
          <p:nvPr/>
        </p:nvSpPr>
        <p:spPr>
          <a:xfrm>
            <a:off x="561191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Problema é recebido</a:t>
            </a:r>
            <a:endParaRPr lang="pt-BR" sz="1200" dirty="0"/>
          </a:p>
        </p:txBody>
      </p:sp>
      <p:sp>
        <p:nvSpPr>
          <p:cNvPr id="15" name="Fluxograma: Processo 14"/>
          <p:cNvSpPr/>
          <p:nvPr/>
        </p:nvSpPr>
        <p:spPr>
          <a:xfrm>
            <a:off x="1991880" y="2373514"/>
            <a:ext cx="1140823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registrado</a:t>
            </a:r>
            <a:endParaRPr lang="pt-BR" sz="1200" dirty="0"/>
          </a:p>
        </p:txBody>
      </p:sp>
      <p:sp>
        <p:nvSpPr>
          <p:cNvPr id="16" name="Fluxograma: Processo 15"/>
          <p:cNvSpPr/>
          <p:nvPr/>
        </p:nvSpPr>
        <p:spPr>
          <a:xfrm>
            <a:off x="3421191" y="2373513"/>
            <a:ext cx="1150567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 </a:t>
            </a:r>
            <a:r>
              <a:rPr lang="pt-BR" sz="1200" dirty="0" smtClean="0"/>
              <a:t> é classificado </a:t>
            </a:r>
            <a:endParaRPr lang="pt-BR" sz="1200" dirty="0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702014" y="2678857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xograma: Processo 17"/>
          <p:cNvSpPr/>
          <p:nvPr/>
        </p:nvSpPr>
        <p:spPr>
          <a:xfrm>
            <a:off x="4860241" y="2369161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priorizado </a:t>
            </a:r>
            <a:endParaRPr lang="pt-BR" sz="1200" dirty="0"/>
          </a:p>
        </p:txBody>
      </p:sp>
      <p:sp>
        <p:nvSpPr>
          <p:cNvPr id="19" name="Fluxograma: Decisão 18"/>
          <p:cNvSpPr/>
          <p:nvPr/>
        </p:nvSpPr>
        <p:spPr>
          <a:xfrm>
            <a:off x="3621425" y="3575989"/>
            <a:ext cx="1549870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sp>
        <p:nvSpPr>
          <p:cNvPr id="20" name="Fluxograma: Processo 19"/>
          <p:cNvSpPr/>
          <p:nvPr/>
        </p:nvSpPr>
        <p:spPr>
          <a:xfrm>
            <a:off x="584591" y="3624716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diagnosticado</a:t>
            </a:r>
            <a:endParaRPr lang="pt-BR" sz="1200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132703" y="269192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571758" y="2691919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20" idx="3"/>
            <a:endCxn id="55" idx="1"/>
          </p:cNvCxnSpPr>
          <p:nvPr/>
        </p:nvCxnSpPr>
        <p:spPr>
          <a:xfrm flipV="1">
            <a:off x="1725409" y="3938479"/>
            <a:ext cx="414793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Processo 23"/>
          <p:cNvSpPr/>
          <p:nvPr/>
        </p:nvSpPr>
        <p:spPr>
          <a:xfrm>
            <a:off x="5609244" y="3627970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5139029" y="3717444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460874" y="4308626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sp>
        <p:nvSpPr>
          <p:cNvPr id="27" name="Retângulo 26"/>
          <p:cNvSpPr/>
          <p:nvPr/>
        </p:nvSpPr>
        <p:spPr>
          <a:xfrm>
            <a:off x="486068" y="1975452"/>
            <a:ext cx="10489475" cy="22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Central de serviços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486068" y="4718576"/>
            <a:ext cx="10489475" cy="108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Angulado 28"/>
          <p:cNvCxnSpPr>
            <a:stCxn id="12" idx="2"/>
            <a:endCxn id="14" idx="0"/>
          </p:cNvCxnSpPr>
          <p:nvPr/>
        </p:nvCxnSpPr>
        <p:spPr>
          <a:xfrm rot="5400000">
            <a:off x="2365033" y="623209"/>
            <a:ext cx="516875" cy="2983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luxograma: Processo 29"/>
          <p:cNvSpPr/>
          <p:nvPr/>
        </p:nvSpPr>
        <p:spPr>
          <a:xfrm>
            <a:off x="58459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31" name="Fluxograma: Processo 30"/>
          <p:cNvSpPr/>
          <p:nvPr/>
        </p:nvSpPr>
        <p:spPr>
          <a:xfrm>
            <a:off x="2028781" y="4967819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32" name="Conector Angulado 31"/>
          <p:cNvCxnSpPr>
            <a:stCxn id="19" idx="2"/>
            <a:endCxn id="30" idx="0"/>
          </p:cNvCxnSpPr>
          <p:nvPr/>
        </p:nvCxnSpPr>
        <p:spPr>
          <a:xfrm rot="5400000">
            <a:off x="2435755" y="3026349"/>
            <a:ext cx="679850" cy="3241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1725409" y="5270575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  <a:endCxn id="20" idx="0"/>
          </p:cNvCxnSpPr>
          <p:nvPr/>
        </p:nvCxnSpPr>
        <p:spPr>
          <a:xfrm rot="5400000">
            <a:off x="2983454" y="1177520"/>
            <a:ext cx="618742" cy="4275650"/>
          </a:xfrm>
          <a:prstGeom prst="bentConnector3">
            <a:avLst>
              <a:gd name="adj1" fmla="val 17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uxograma: Decisão 34"/>
          <p:cNvSpPr/>
          <p:nvPr/>
        </p:nvSpPr>
        <p:spPr>
          <a:xfrm>
            <a:off x="3437845" y="4934805"/>
            <a:ext cx="1354982" cy="73111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Problema pode ser resolvido?</a:t>
            </a:r>
            <a:endParaRPr lang="pt-BR" sz="900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3149367" y="5300363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Processo 36"/>
          <p:cNvSpPr/>
          <p:nvPr/>
        </p:nvSpPr>
        <p:spPr>
          <a:xfrm>
            <a:off x="5100451" y="4986954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718526" y="5062851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sim</a:t>
            </a:r>
            <a:endParaRPr lang="pt-BR" sz="10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3614466" y="5601900"/>
            <a:ext cx="485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não</a:t>
            </a:r>
            <a:endParaRPr lang="pt-BR" sz="1000" dirty="0"/>
          </a:p>
        </p:txBody>
      </p:sp>
      <p:cxnSp>
        <p:nvCxnSpPr>
          <p:cNvPr id="40" name="Conector de Seta Reta 39"/>
          <p:cNvCxnSpPr/>
          <p:nvPr/>
        </p:nvCxnSpPr>
        <p:spPr>
          <a:xfrm>
            <a:off x="4792827" y="5300362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Processo 40"/>
          <p:cNvSpPr/>
          <p:nvPr/>
        </p:nvSpPr>
        <p:spPr>
          <a:xfrm>
            <a:off x="584591" y="622118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Escalar para próximo nível</a:t>
            </a:r>
          </a:p>
        </p:txBody>
      </p:sp>
      <p:sp>
        <p:nvSpPr>
          <p:cNvPr id="42" name="Fluxograma: Processo 41"/>
          <p:cNvSpPr/>
          <p:nvPr/>
        </p:nvSpPr>
        <p:spPr>
          <a:xfrm>
            <a:off x="2028781" y="620205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43" name="Conector de Seta Reta 42"/>
          <p:cNvCxnSpPr/>
          <p:nvPr/>
        </p:nvCxnSpPr>
        <p:spPr>
          <a:xfrm>
            <a:off x="1725409" y="6504808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xograma: Processo 43"/>
          <p:cNvSpPr/>
          <p:nvPr/>
        </p:nvSpPr>
        <p:spPr>
          <a:xfrm>
            <a:off x="3477223" y="6196477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Resolver</a:t>
            </a:r>
            <a:endParaRPr lang="pt-BR" sz="1200" dirty="0"/>
          </a:p>
        </p:txBody>
      </p:sp>
      <p:cxnSp>
        <p:nvCxnSpPr>
          <p:cNvPr id="45" name="Conector de Seta Reta 44"/>
          <p:cNvCxnSpPr/>
          <p:nvPr/>
        </p:nvCxnSpPr>
        <p:spPr>
          <a:xfrm>
            <a:off x="3169599" y="6487200"/>
            <a:ext cx="307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do 45"/>
          <p:cNvCxnSpPr>
            <a:stCxn id="35" idx="2"/>
            <a:endCxn id="41" idx="0"/>
          </p:cNvCxnSpPr>
          <p:nvPr/>
        </p:nvCxnSpPr>
        <p:spPr>
          <a:xfrm rot="5400000">
            <a:off x="2357535" y="4463385"/>
            <a:ext cx="555267" cy="2960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uxograma: Processo Predefinido 46"/>
          <p:cNvSpPr/>
          <p:nvPr/>
        </p:nvSpPr>
        <p:spPr>
          <a:xfrm>
            <a:off x="7292533" y="2378446"/>
            <a:ext cx="1409394" cy="635334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Atualizar base de conhecimento</a:t>
            </a:r>
            <a:endParaRPr lang="pt-BR" sz="1050" dirty="0"/>
          </a:p>
        </p:txBody>
      </p:sp>
      <p:sp>
        <p:nvSpPr>
          <p:cNvPr id="48" name="Fluxograma: Processo 47"/>
          <p:cNvSpPr/>
          <p:nvPr/>
        </p:nvSpPr>
        <p:spPr>
          <a:xfrm>
            <a:off x="9272754" y="23782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Problema</a:t>
            </a:r>
            <a:r>
              <a:rPr lang="pt-BR" sz="1200" dirty="0" smtClean="0"/>
              <a:t> é fechado</a:t>
            </a:r>
            <a:endParaRPr lang="pt-BR" sz="1200" dirty="0"/>
          </a:p>
        </p:txBody>
      </p:sp>
      <p:cxnSp>
        <p:nvCxnSpPr>
          <p:cNvPr id="49" name="Conector Angulado 48"/>
          <p:cNvCxnSpPr>
            <a:stCxn id="24" idx="3"/>
            <a:endCxn id="47" idx="1"/>
          </p:cNvCxnSpPr>
          <p:nvPr/>
        </p:nvCxnSpPr>
        <p:spPr>
          <a:xfrm flipV="1">
            <a:off x="6750062" y="2696113"/>
            <a:ext cx="542471" cy="1250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>
            <a:stCxn id="37" idx="3"/>
          </p:cNvCxnSpPr>
          <p:nvPr/>
        </p:nvCxnSpPr>
        <p:spPr>
          <a:xfrm flipV="1">
            <a:off x="6241269" y="3013780"/>
            <a:ext cx="1319840" cy="2291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Angulado 50"/>
          <p:cNvCxnSpPr/>
          <p:nvPr/>
        </p:nvCxnSpPr>
        <p:spPr>
          <a:xfrm flipV="1">
            <a:off x="4618041" y="3009587"/>
            <a:ext cx="3693773" cy="3510952"/>
          </a:xfrm>
          <a:prstGeom prst="bentConnector3">
            <a:avLst>
              <a:gd name="adj1" fmla="val 1000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8701927" y="2691919"/>
            <a:ext cx="570827" cy="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Angulado 52"/>
          <p:cNvCxnSpPr>
            <a:stCxn id="48" idx="0"/>
            <a:endCxn id="10" idx="6"/>
          </p:cNvCxnSpPr>
          <p:nvPr/>
        </p:nvCxnSpPr>
        <p:spPr>
          <a:xfrm rot="16200000" flipV="1">
            <a:off x="9106423" y="1641531"/>
            <a:ext cx="903072" cy="570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uxograma: Processo 54"/>
          <p:cNvSpPr/>
          <p:nvPr/>
        </p:nvSpPr>
        <p:spPr>
          <a:xfrm>
            <a:off x="2140202" y="3620072"/>
            <a:ext cx="1140818" cy="63681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Investiga a causa raiz</a:t>
            </a:r>
          </a:p>
        </p:txBody>
      </p:sp>
      <p:cxnSp>
        <p:nvCxnSpPr>
          <p:cNvPr id="56" name="Conector de Seta Reta 55"/>
          <p:cNvCxnSpPr>
            <a:stCxn id="19" idx="3"/>
            <a:endCxn id="24" idx="1"/>
          </p:cNvCxnSpPr>
          <p:nvPr/>
        </p:nvCxnSpPr>
        <p:spPr>
          <a:xfrm>
            <a:off x="5171295" y="3941547"/>
            <a:ext cx="437949" cy="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uxograma: Processo Predefinido 56"/>
          <p:cNvSpPr/>
          <p:nvPr/>
        </p:nvSpPr>
        <p:spPr>
          <a:xfrm>
            <a:off x="1628184" y="1211394"/>
            <a:ext cx="1405148" cy="660683"/>
          </a:xfrm>
          <a:prstGeom prst="flowChartPredefined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Tratativa da gestão de incidentes</a:t>
            </a:r>
            <a:endParaRPr lang="pt-BR" sz="1050" dirty="0"/>
          </a:p>
        </p:txBody>
      </p:sp>
      <p:cxnSp>
        <p:nvCxnSpPr>
          <p:cNvPr id="58" name="Conector de Seta Reta 57"/>
          <p:cNvCxnSpPr>
            <a:stCxn id="57" idx="3"/>
            <a:endCxn id="12" idx="1"/>
          </p:cNvCxnSpPr>
          <p:nvPr/>
        </p:nvCxnSpPr>
        <p:spPr>
          <a:xfrm flipV="1">
            <a:off x="3033332" y="1538233"/>
            <a:ext cx="304765" cy="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55" idx="3"/>
            <a:endCxn id="19" idx="1"/>
          </p:cNvCxnSpPr>
          <p:nvPr/>
        </p:nvCxnSpPr>
        <p:spPr>
          <a:xfrm>
            <a:off x="3281020" y="3938479"/>
            <a:ext cx="340405" cy="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07790"/>
            <a:ext cx="7700656" cy="612894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 smtClean="0">
                <a:latin typeface="+mj-lt"/>
              </a:rPr>
              <a:t>Processo para tratar problemas</a:t>
            </a:r>
            <a:endParaRPr lang="pt-BR" sz="4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43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555340"/>
            <a:ext cx="5139560" cy="96866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Agradecimentos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7548" r="2077" b="9211"/>
          <a:stretch/>
        </p:blipFill>
        <p:spPr>
          <a:xfrm>
            <a:off x="3042745" y="2394639"/>
            <a:ext cx="4981903" cy="283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6600" dirty="0">
                <a:latin typeface="+mj-lt"/>
              </a:rPr>
              <a:t>Obrigado.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>
                <a:solidFill>
                  <a:schemeClr val="bg1"/>
                </a:solidFill>
              </a:rPr>
              <a:t>Sobre nós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Trazer a eficiência na coleta de resíduos para tornar nosso planeta melhor.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Ser líder nacional do segmento, revolucionando a forma de coletar resíduos, levando eficiência para logística da coleta.</a:t>
            </a: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>
                <a:latin typeface="+mj-lt"/>
              </a:rPr>
              <a:t>Inovação;</a:t>
            </a:r>
          </a:p>
          <a:p>
            <a:r>
              <a:rPr lang="pt-BR" altLang="pt-BR" sz="2400" dirty="0">
                <a:latin typeface="+mj-lt"/>
              </a:rPr>
              <a:t>Qualidade;</a:t>
            </a:r>
          </a:p>
          <a:p>
            <a:r>
              <a:rPr lang="pt-BR" altLang="pt-BR" sz="2400" dirty="0">
                <a:latin typeface="+mj-lt"/>
              </a:rPr>
              <a:t>Diversidade;</a:t>
            </a:r>
          </a:p>
          <a:p>
            <a:r>
              <a:rPr lang="pt-BR" altLang="pt-BR" sz="2400" dirty="0">
                <a:latin typeface="+mj-lt"/>
              </a:rPr>
              <a:t>Comprometimento;</a:t>
            </a:r>
          </a:p>
          <a:p>
            <a:r>
              <a:rPr lang="pt-BR" altLang="pt-BR" sz="2400" dirty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Contexto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Mais de 27 mil toneladas de lixo são produzidas por dia na região metropolitana de São Paulo, segundo o portal de noticias G1, para carregar todo o lixo da região são necessárias pelo menos 2.282 viagens de caminhões trucados todos os dias.</a:t>
            </a:r>
            <a:endParaRPr lang="pt-BR" sz="3200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Coleta seletiva</a:t>
            </a: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Segmento</a:t>
            </a: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Público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Coletores de grandes geradores de resíduo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Porque este </a:t>
            </a:r>
            <a:r>
              <a:rPr lang="pt-BR" sz="4400" dirty="0" smtClean="0">
                <a:latin typeface="+mj-lt"/>
              </a:rPr>
              <a:t>segmento?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4607" y="2128257"/>
            <a:ext cx="7900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Os estabelecimentos </a:t>
            </a:r>
            <a:r>
              <a:rPr lang="pt-BR" sz="2400" dirty="0" smtClean="0">
                <a:latin typeface="+mj-lt"/>
              </a:rPr>
              <a:t>públicos, industriais, entre outros </a:t>
            </a:r>
            <a:r>
              <a:rPr lang="pt-BR" sz="2400" dirty="0">
                <a:latin typeface="+mj-lt"/>
              </a:rPr>
              <a:t>que geram </a:t>
            </a:r>
            <a:r>
              <a:rPr lang="pt-BR" sz="2400" dirty="0" smtClean="0">
                <a:latin typeface="+mj-lt"/>
              </a:rPr>
              <a:t>mais de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200 litros diários de lixo são enquadrados pela NBR10004 da ABNT </a:t>
            </a:r>
            <a:r>
              <a:rPr lang="pt-BR" sz="2400" dirty="0" smtClean="0">
                <a:latin typeface="+mj-lt"/>
              </a:rPr>
              <a:t>sendo </a:t>
            </a:r>
            <a:r>
              <a:rPr lang="pt-BR" sz="2400" dirty="0">
                <a:latin typeface="+mj-lt"/>
              </a:rPr>
              <a:t>obrigados por lei a contratarem um operador de </a:t>
            </a:r>
            <a:r>
              <a:rPr lang="pt-BR" sz="2400" dirty="0" smtClean="0">
                <a:latin typeface="+mj-lt"/>
              </a:rPr>
              <a:t>coleta, desta forma uma grande oportunidade de negócio para o projeto MIT.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" t="610" r="70547" b="56892"/>
          <a:stretch/>
        </p:blipFill>
        <p:spPr>
          <a:xfrm>
            <a:off x="5264604" y="4008465"/>
            <a:ext cx="1502229" cy="24166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95" b="96458" l="12628" r="93174">
                        <a14:foregroundMark x1="52901" y1="47684" x2="52901" y2="47684"/>
                        <a14:foregroundMark x1="56997" y1="49864" x2="56997" y2="49864"/>
                        <a14:foregroundMark x1="66553" y1="47956" x2="66553" y2="47956"/>
                        <a14:foregroundMark x1="64846" y1="47139" x2="64846" y2="47139"/>
                        <a14:foregroundMark x1="75085" y1="44687" x2="75085" y2="44687"/>
                        <a14:foregroundMark x1="77816" y1="44414" x2="77816" y2="44414"/>
                        <a14:foregroundMark x1="79181" y1="43869" x2="79181" y2="43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7001964" y="4433009"/>
            <a:ext cx="1488891" cy="23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Desafio 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33333"/>
                </a:solidFill>
                <a:latin typeface="+mj-lt"/>
              </a:rPr>
              <a:t>A conscientização da população e das empresas geradoras de resíduo quanto aos malefícios causados ao meio ambiente e à saúde humana, gerados pelo descarte irregular do lixo, entulho e resíduos em locais 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Problemas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 flipH="1">
            <a:off x="6740690" y="5621894"/>
            <a:ext cx="691819" cy="91458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 flipH="1">
            <a:off x="7277013" y="5621066"/>
            <a:ext cx="689551" cy="97545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 flipH="1">
            <a:off x="7811068" y="5593981"/>
            <a:ext cx="646079" cy="97545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 flipH="1">
            <a:off x="8322253" y="5534764"/>
            <a:ext cx="694721" cy="10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Solução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35" b="95706" l="9231" r="86154">
                        <a14:foregroundMark x1="54615" y1="48466" x2="54615" y2="48466"/>
                        <a14:foregroundMark x1="57692" y1="50307" x2="57692" y2="50307"/>
                        <a14:foregroundMark x1="56923" y1="47239" x2="56923" y2="47239"/>
                        <a14:foregroundMark x1="60769" y1="47239" x2="60769" y2="47239"/>
                        <a14:foregroundMark x1="64615" y1="45399" x2="64615" y2="45399"/>
                        <a14:foregroundMark x1="68462" y1="45399" x2="68462" y2="45399"/>
                        <a14:foregroundMark x1="76923" y1="46012" x2="76923" y2="460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665760" y="4180877"/>
            <a:ext cx="527414" cy="826620"/>
          </a:xfrm>
          <a:prstGeom prst="rect">
            <a:avLst/>
          </a:prstGeom>
        </p:spPr>
      </p:pic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81482"/>
            <a:ext cx="6084545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>
                <a:latin typeface="+mj-lt"/>
              </a:rPr>
              <a:t> </a:t>
            </a:r>
            <a:r>
              <a:rPr lang="pt-BR" sz="4400" dirty="0" smtClean="0">
                <a:latin typeface="+mj-lt"/>
              </a:rPr>
              <a:t>Conhecendo a</a:t>
            </a:r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solução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sua localização</a:t>
            </a:r>
          </a:p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848" b="99415" l="9559" r="911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305004" y="4309936"/>
            <a:ext cx="500303" cy="75536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4094" b="97661" l="10294" r="9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922849" y="4413406"/>
            <a:ext cx="486689" cy="742925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028" b="95531" l="11189" r="93007">
                        <a14:foregroundMark x1="57343" y1="46927" x2="57343" y2="46927"/>
                        <a14:foregroundMark x1="63636" y1="48045" x2="63636" y2="48045"/>
                        <a14:foregroundMark x1="67832" y1="45810" x2="67832" y2="45810"/>
                        <a14:foregroundMark x1="71329" y1="44134" x2="71329" y2="44134"/>
                        <a14:foregroundMark x1="76224" y1="46927" x2="76224" y2="469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585299" y="4530972"/>
            <a:ext cx="471243" cy="71771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1242" b="95031" l="7752" r="875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01708" y="4697637"/>
            <a:ext cx="405691" cy="624489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677</Words>
  <Application>Microsoft Office PowerPoint</Application>
  <PresentationFormat>Widescreen</PresentationFormat>
  <Paragraphs>133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Segoe UI Emoji</vt:lpstr>
      <vt:lpstr>Times New Roman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FERREIRA</dc:creator>
  <cp:lastModifiedBy>Aluno</cp:lastModifiedBy>
  <cp:revision>20</cp:revision>
  <dcterms:created xsi:type="dcterms:W3CDTF">2020-05-06T20:33:25Z</dcterms:created>
  <dcterms:modified xsi:type="dcterms:W3CDTF">2020-06-26T05:16:32Z</dcterms:modified>
</cp:coreProperties>
</file>