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4" r:id="rId6"/>
    <p:sldId id="269" r:id="rId7"/>
    <p:sldId id="263" r:id="rId8"/>
    <p:sldId id="265" r:id="rId9"/>
    <p:sldId id="266" r:id="rId10"/>
    <p:sldId id="268" r:id="rId11"/>
    <p:sldId id="258" r:id="rId12"/>
    <p:sldId id="259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E8875-D793-42E0-AC38-F07AC2BAD0E4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69CE1A1-5C75-4B92-9D00-193AC29B7958}">
      <dgm:prSet phldrT="[Texte]"/>
      <dgm:spPr/>
      <dgm:t>
        <a:bodyPr/>
        <a:lstStyle/>
        <a:p>
          <a:r>
            <a:rPr lang="fr-FR" dirty="0"/>
            <a:t>Tendances globales</a:t>
          </a:r>
        </a:p>
      </dgm:t>
    </dgm:pt>
    <dgm:pt modelId="{EDEDEF17-B79A-43B9-A180-0F24DB48EB4A}" type="parTrans" cxnId="{F524DA0E-3DDB-4B15-A55F-3D67528363AE}">
      <dgm:prSet/>
      <dgm:spPr/>
      <dgm:t>
        <a:bodyPr/>
        <a:lstStyle/>
        <a:p>
          <a:endParaRPr lang="fr-FR"/>
        </a:p>
      </dgm:t>
    </dgm:pt>
    <dgm:pt modelId="{085EBB9B-D0C5-4118-83DF-129B65B5DA5C}" type="sibTrans" cxnId="{F524DA0E-3DDB-4B15-A55F-3D67528363AE}">
      <dgm:prSet/>
      <dgm:spPr/>
      <dgm:t>
        <a:bodyPr/>
        <a:lstStyle/>
        <a:p>
          <a:endParaRPr lang="fr-FR"/>
        </a:p>
      </dgm:t>
    </dgm:pt>
    <dgm:pt modelId="{4DC78FD0-F023-41B2-BD73-08BEF3668EB1}">
      <dgm:prSet phldrT="[Texte]"/>
      <dgm:spPr/>
      <dgm:t>
        <a:bodyPr/>
        <a:lstStyle/>
        <a:p>
          <a:r>
            <a:rPr lang="fr-FR" dirty="0"/>
            <a:t>Canaux de communication</a:t>
          </a:r>
        </a:p>
      </dgm:t>
    </dgm:pt>
    <dgm:pt modelId="{C5F2D7E1-08F7-4B66-8AD9-E32D9FD12267}" type="parTrans" cxnId="{209DD0AE-0975-4307-B1DD-7D10AFF3A617}">
      <dgm:prSet/>
      <dgm:spPr/>
      <dgm:t>
        <a:bodyPr/>
        <a:lstStyle/>
        <a:p>
          <a:endParaRPr lang="fr-FR"/>
        </a:p>
      </dgm:t>
    </dgm:pt>
    <dgm:pt modelId="{14D9B114-D9DF-4228-B4C4-D965855A0D70}" type="sibTrans" cxnId="{209DD0AE-0975-4307-B1DD-7D10AFF3A617}">
      <dgm:prSet/>
      <dgm:spPr/>
      <dgm:t>
        <a:bodyPr/>
        <a:lstStyle/>
        <a:p>
          <a:endParaRPr lang="fr-FR"/>
        </a:p>
      </dgm:t>
    </dgm:pt>
    <dgm:pt modelId="{3D07118C-1DBB-48BE-B050-4994188D4395}">
      <dgm:prSet phldrT="[Texte]"/>
      <dgm:spPr/>
      <dgm:t>
        <a:bodyPr/>
        <a:lstStyle/>
        <a:p>
          <a:r>
            <a:rPr lang="fr-FR" dirty="0"/>
            <a:t>Produits</a:t>
          </a:r>
        </a:p>
      </dgm:t>
    </dgm:pt>
    <dgm:pt modelId="{A40B2284-DAE7-44F9-9FE0-84FB7A30F66B}" type="parTrans" cxnId="{96ECFF39-9003-411B-A7DA-CF97DC2EEFFE}">
      <dgm:prSet/>
      <dgm:spPr/>
      <dgm:t>
        <a:bodyPr/>
        <a:lstStyle/>
        <a:p>
          <a:endParaRPr lang="fr-FR"/>
        </a:p>
      </dgm:t>
    </dgm:pt>
    <dgm:pt modelId="{40F72EE9-4775-4961-80F1-9CFFC97E4261}" type="sibTrans" cxnId="{96ECFF39-9003-411B-A7DA-CF97DC2EEFFE}">
      <dgm:prSet/>
      <dgm:spPr/>
      <dgm:t>
        <a:bodyPr/>
        <a:lstStyle/>
        <a:p>
          <a:endParaRPr lang="fr-FR"/>
        </a:p>
      </dgm:t>
    </dgm:pt>
    <dgm:pt modelId="{1F4A2623-6E26-43E2-A015-B5353F8F20E5}" type="pres">
      <dgm:prSet presAssocID="{B95E8875-D793-42E0-AC38-F07AC2BAD0E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D95FF0-0EA1-4170-8B18-D74B4C7B712A}" type="pres">
      <dgm:prSet presAssocID="{A69CE1A1-5C75-4B92-9D00-193AC29B7958}" presName="vertOne" presStyleCnt="0"/>
      <dgm:spPr/>
    </dgm:pt>
    <dgm:pt modelId="{73DEF841-1736-489F-99E1-48367A1DAA06}" type="pres">
      <dgm:prSet presAssocID="{A69CE1A1-5C75-4B92-9D00-193AC29B7958}" presName="txOne" presStyleLbl="node0" presStyleIdx="0" presStyleCnt="1">
        <dgm:presLayoutVars>
          <dgm:chPref val="3"/>
        </dgm:presLayoutVars>
      </dgm:prSet>
      <dgm:spPr/>
    </dgm:pt>
    <dgm:pt modelId="{A33B07B6-D7BF-49A2-97EA-2C0DF84F3264}" type="pres">
      <dgm:prSet presAssocID="{A69CE1A1-5C75-4B92-9D00-193AC29B7958}" presName="parTransOne" presStyleCnt="0"/>
      <dgm:spPr/>
    </dgm:pt>
    <dgm:pt modelId="{B20EE141-1256-4936-9D7A-76091F8913FC}" type="pres">
      <dgm:prSet presAssocID="{A69CE1A1-5C75-4B92-9D00-193AC29B7958}" presName="horzOne" presStyleCnt="0"/>
      <dgm:spPr/>
    </dgm:pt>
    <dgm:pt modelId="{8401D900-DA73-483B-99C0-23D9AB9F8E6D}" type="pres">
      <dgm:prSet presAssocID="{4DC78FD0-F023-41B2-BD73-08BEF3668EB1}" presName="vertTwo" presStyleCnt="0"/>
      <dgm:spPr/>
    </dgm:pt>
    <dgm:pt modelId="{4B1CA571-6E8A-4662-9A48-28182149B4E1}" type="pres">
      <dgm:prSet presAssocID="{4DC78FD0-F023-41B2-BD73-08BEF3668EB1}" presName="txTwo" presStyleLbl="node2" presStyleIdx="0" presStyleCnt="2">
        <dgm:presLayoutVars>
          <dgm:chPref val="3"/>
        </dgm:presLayoutVars>
      </dgm:prSet>
      <dgm:spPr/>
    </dgm:pt>
    <dgm:pt modelId="{E250D6B4-0000-4A50-B103-802981FA685A}" type="pres">
      <dgm:prSet presAssocID="{4DC78FD0-F023-41B2-BD73-08BEF3668EB1}" presName="horzTwo" presStyleCnt="0"/>
      <dgm:spPr/>
    </dgm:pt>
    <dgm:pt modelId="{67F2B09A-32E8-42DD-9C90-54419B700C90}" type="pres">
      <dgm:prSet presAssocID="{14D9B114-D9DF-4228-B4C4-D965855A0D70}" presName="sibSpaceTwo" presStyleCnt="0"/>
      <dgm:spPr/>
    </dgm:pt>
    <dgm:pt modelId="{B53566E7-CE72-4D39-A07D-82F1365D33BD}" type="pres">
      <dgm:prSet presAssocID="{3D07118C-1DBB-48BE-B050-4994188D4395}" presName="vertTwo" presStyleCnt="0"/>
      <dgm:spPr/>
    </dgm:pt>
    <dgm:pt modelId="{5F9D9C60-3A8C-4697-AEE9-4DA8FF158D86}" type="pres">
      <dgm:prSet presAssocID="{3D07118C-1DBB-48BE-B050-4994188D4395}" presName="txTwo" presStyleLbl="node2" presStyleIdx="1" presStyleCnt="2">
        <dgm:presLayoutVars>
          <dgm:chPref val="3"/>
        </dgm:presLayoutVars>
      </dgm:prSet>
      <dgm:spPr/>
    </dgm:pt>
    <dgm:pt modelId="{987E8559-5C11-4160-95A2-98B49BDBDAB8}" type="pres">
      <dgm:prSet presAssocID="{3D07118C-1DBB-48BE-B050-4994188D4395}" presName="horzTwo" presStyleCnt="0"/>
      <dgm:spPr/>
    </dgm:pt>
  </dgm:ptLst>
  <dgm:cxnLst>
    <dgm:cxn modelId="{F524DA0E-3DDB-4B15-A55F-3D67528363AE}" srcId="{B95E8875-D793-42E0-AC38-F07AC2BAD0E4}" destId="{A69CE1A1-5C75-4B92-9D00-193AC29B7958}" srcOrd="0" destOrd="0" parTransId="{EDEDEF17-B79A-43B9-A180-0F24DB48EB4A}" sibTransId="{085EBB9B-D0C5-4118-83DF-129B65B5DA5C}"/>
    <dgm:cxn modelId="{96ECFF39-9003-411B-A7DA-CF97DC2EEFFE}" srcId="{A69CE1A1-5C75-4B92-9D00-193AC29B7958}" destId="{3D07118C-1DBB-48BE-B050-4994188D4395}" srcOrd="1" destOrd="0" parTransId="{A40B2284-DAE7-44F9-9FE0-84FB7A30F66B}" sibTransId="{40F72EE9-4775-4961-80F1-9CFFC97E4261}"/>
    <dgm:cxn modelId="{7B1B4F5C-B103-402D-BA33-A92D0324AA32}" type="presOf" srcId="{A69CE1A1-5C75-4B92-9D00-193AC29B7958}" destId="{73DEF841-1736-489F-99E1-48367A1DAA06}" srcOrd="0" destOrd="0" presId="urn:microsoft.com/office/officeart/2005/8/layout/hierarchy4"/>
    <dgm:cxn modelId="{F3C2DA8E-A5E3-4A01-9CE6-AE55F72D1545}" type="presOf" srcId="{3D07118C-1DBB-48BE-B050-4994188D4395}" destId="{5F9D9C60-3A8C-4697-AEE9-4DA8FF158D86}" srcOrd="0" destOrd="0" presId="urn:microsoft.com/office/officeart/2005/8/layout/hierarchy4"/>
    <dgm:cxn modelId="{209DD0AE-0975-4307-B1DD-7D10AFF3A617}" srcId="{A69CE1A1-5C75-4B92-9D00-193AC29B7958}" destId="{4DC78FD0-F023-41B2-BD73-08BEF3668EB1}" srcOrd="0" destOrd="0" parTransId="{C5F2D7E1-08F7-4B66-8AD9-E32D9FD12267}" sibTransId="{14D9B114-D9DF-4228-B4C4-D965855A0D70}"/>
    <dgm:cxn modelId="{4B3AF1AE-84A9-4052-953E-5C98F60D309F}" type="presOf" srcId="{B95E8875-D793-42E0-AC38-F07AC2BAD0E4}" destId="{1F4A2623-6E26-43E2-A015-B5353F8F20E5}" srcOrd="0" destOrd="0" presId="urn:microsoft.com/office/officeart/2005/8/layout/hierarchy4"/>
    <dgm:cxn modelId="{AFC086B8-6679-46DC-854C-E2645090752E}" type="presOf" srcId="{4DC78FD0-F023-41B2-BD73-08BEF3668EB1}" destId="{4B1CA571-6E8A-4662-9A48-28182149B4E1}" srcOrd="0" destOrd="0" presId="urn:microsoft.com/office/officeart/2005/8/layout/hierarchy4"/>
    <dgm:cxn modelId="{295FB67D-537B-4265-8565-5147D0BDEB87}" type="presParOf" srcId="{1F4A2623-6E26-43E2-A015-B5353F8F20E5}" destId="{82D95FF0-0EA1-4170-8B18-D74B4C7B712A}" srcOrd="0" destOrd="0" presId="urn:microsoft.com/office/officeart/2005/8/layout/hierarchy4"/>
    <dgm:cxn modelId="{D88EFDB9-EF65-4CF8-90B8-E0E23A2D71D6}" type="presParOf" srcId="{82D95FF0-0EA1-4170-8B18-D74B4C7B712A}" destId="{73DEF841-1736-489F-99E1-48367A1DAA06}" srcOrd="0" destOrd="0" presId="urn:microsoft.com/office/officeart/2005/8/layout/hierarchy4"/>
    <dgm:cxn modelId="{589AEF87-47FE-4AE0-ADE5-5020A11D8AF9}" type="presParOf" srcId="{82D95FF0-0EA1-4170-8B18-D74B4C7B712A}" destId="{A33B07B6-D7BF-49A2-97EA-2C0DF84F3264}" srcOrd="1" destOrd="0" presId="urn:microsoft.com/office/officeart/2005/8/layout/hierarchy4"/>
    <dgm:cxn modelId="{B8C8AA98-3533-450D-951B-1214F0924AD9}" type="presParOf" srcId="{82D95FF0-0EA1-4170-8B18-D74B4C7B712A}" destId="{B20EE141-1256-4936-9D7A-76091F8913FC}" srcOrd="2" destOrd="0" presId="urn:microsoft.com/office/officeart/2005/8/layout/hierarchy4"/>
    <dgm:cxn modelId="{0799B287-74F0-4847-8036-1FE11B595E3F}" type="presParOf" srcId="{B20EE141-1256-4936-9D7A-76091F8913FC}" destId="{8401D900-DA73-483B-99C0-23D9AB9F8E6D}" srcOrd="0" destOrd="0" presId="urn:microsoft.com/office/officeart/2005/8/layout/hierarchy4"/>
    <dgm:cxn modelId="{1564097A-51C5-44E0-8CCF-716D0C184EF0}" type="presParOf" srcId="{8401D900-DA73-483B-99C0-23D9AB9F8E6D}" destId="{4B1CA571-6E8A-4662-9A48-28182149B4E1}" srcOrd="0" destOrd="0" presId="urn:microsoft.com/office/officeart/2005/8/layout/hierarchy4"/>
    <dgm:cxn modelId="{D5F55BB3-87A4-49A7-AA8C-DA3913262AE9}" type="presParOf" srcId="{8401D900-DA73-483B-99C0-23D9AB9F8E6D}" destId="{E250D6B4-0000-4A50-B103-802981FA685A}" srcOrd="1" destOrd="0" presId="urn:microsoft.com/office/officeart/2005/8/layout/hierarchy4"/>
    <dgm:cxn modelId="{4BD0D815-1417-4150-B65F-A1E2CC53FD80}" type="presParOf" srcId="{B20EE141-1256-4936-9D7A-76091F8913FC}" destId="{67F2B09A-32E8-42DD-9C90-54419B700C90}" srcOrd="1" destOrd="0" presId="urn:microsoft.com/office/officeart/2005/8/layout/hierarchy4"/>
    <dgm:cxn modelId="{2C48D6FF-5F91-4C03-820E-5DB11BF4A7CA}" type="presParOf" srcId="{B20EE141-1256-4936-9D7A-76091F8913FC}" destId="{B53566E7-CE72-4D39-A07D-82F1365D33BD}" srcOrd="2" destOrd="0" presId="urn:microsoft.com/office/officeart/2005/8/layout/hierarchy4"/>
    <dgm:cxn modelId="{E1F22460-EC3F-4D39-9222-42E2DDCE5283}" type="presParOf" srcId="{B53566E7-CE72-4D39-A07D-82F1365D33BD}" destId="{5F9D9C60-3A8C-4697-AEE9-4DA8FF158D86}" srcOrd="0" destOrd="0" presId="urn:microsoft.com/office/officeart/2005/8/layout/hierarchy4"/>
    <dgm:cxn modelId="{9DE2C728-6F56-4305-B92F-996190DDCF00}" type="presParOf" srcId="{B53566E7-CE72-4D39-A07D-82F1365D33BD}" destId="{987E8559-5C11-4160-95A2-98B49BDBDAB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EF841-1736-489F-99E1-48367A1DAA06}">
      <dsp:nvSpPr>
        <dsp:cNvPr id="0" name=""/>
        <dsp:cNvSpPr/>
      </dsp:nvSpPr>
      <dsp:spPr>
        <a:xfrm>
          <a:off x="1468" y="910"/>
          <a:ext cx="3974331" cy="1303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Tendances globales</a:t>
          </a:r>
        </a:p>
      </dsp:txBody>
      <dsp:txXfrm>
        <a:off x="39643" y="39085"/>
        <a:ext cx="3897981" cy="1227025"/>
      </dsp:txXfrm>
    </dsp:sp>
    <dsp:sp modelId="{4B1CA571-6E8A-4662-9A48-28182149B4E1}">
      <dsp:nvSpPr>
        <dsp:cNvPr id="0" name=""/>
        <dsp:cNvSpPr/>
      </dsp:nvSpPr>
      <dsp:spPr>
        <a:xfrm>
          <a:off x="1468" y="1411190"/>
          <a:ext cx="1907068" cy="1303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Canaux de communication</a:t>
          </a:r>
        </a:p>
      </dsp:txBody>
      <dsp:txXfrm>
        <a:off x="39643" y="1449365"/>
        <a:ext cx="1830718" cy="1227025"/>
      </dsp:txXfrm>
    </dsp:sp>
    <dsp:sp modelId="{5F9D9C60-3A8C-4697-AEE9-4DA8FF158D86}">
      <dsp:nvSpPr>
        <dsp:cNvPr id="0" name=""/>
        <dsp:cNvSpPr/>
      </dsp:nvSpPr>
      <dsp:spPr>
        <a:xfrm>
          <a:off x="2068730" y="1411190"/>
          <a:ext cx="1907068" cy="1303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Produits</a:t>
          </a:r>
        </a:p>
      </dsp:txBody>
      <dsp:txXfrm>
        <a:off x="2106905" y="1449365"/>
        <a:ext cx="1830718" cy="122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857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55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19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45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18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37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10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81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23400" y="2612200"/>
            <a:ext cx="85206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Titre du projet :  </a:t>
            </a:r>
            <a:r>
              <a:rPr lang="fr-FR" sz="2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Interrogez une base de données avec SQL pour suivre la satisfaction client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Prénom : </a:t>
            </a:r>
            <a:r>
              <a:rPr lang="fr" sz="2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Stéphane</a:t>
            </a:r>
            <a:endParaRPr sz="22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 : </a:t>
            </a:r>
            <a:r>
              <a:rPr lang="fr" sz="2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Chaillié</a:t>
            </a:r>
            <a:endParaRPr sz="22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Date : </a:t>
            </a:r>
            <a:r>
              <a:rPr lang="fr" sz="2200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07/11/2023</a:t>
            </a:r>
            <a:endParaRPr sz="2200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18550"/>
            <a:ext cx="44005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de la satisfaction client</a:t>
            </a:r>
            <a:endParaRPr sz="294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5AB84B-5D17-D35C-3174-94985F39F6F4}"/>
              </a:ext>
            </a:extLst>
          </p:cNvPr>
          <p:cNvSpPr txBox="1"/>
          <p:nvPr/>
        </p:nvSpPr>
        <p:spPr>
          <a:xfrm>
            <a:off x="2304583" y="1494115"/>
            <a:ext cx="41854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/>
                </a:solidFill>
              </a:rPr>
              <a:t>Produits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9B8DD9-4F16-CE1F-3603-A41414A7750C}"/>
              </a:ext>
            </a:extLst>
          </p:cNvPr>
          <p:cNvSpPr txBox="1"/>
          <p:nvPr/>
        </p:nvSpPr>
        <p:spPr>
          <a:xfrm>
            <a:off x="483219" y="2156068"/>
            <a:ext cx="31089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Classement produit par note moyenne du meilleur SAV</a:t>
            </a:r>
            <a:endParaRPr lang="fr-FR" b="1" dirty="0">
              <a:ln>
                <a:solidFill>
                  <a:schemeClr val="bg2"/>
                </a:solidFill>
              </a:ln>
              <a:highlight>
                <a:srgbClr val="FFFF00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8402C7-189C-21C5-D32F-E7CE70A80ED8}"/>
              </a:ext>
            </a:extLst>
          </p:cNvPr>
          <p:cNvSpPr txBox="1"/>
          <p:nvPr/>
        </p:nvSpPr>
        <p:spPr>
          <a:xfrm>
            <a:off x="4333921" y="2181197"/>
            <a:ext cx="29337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Evolution des notes moyennes par produits entre T1 et T2 2021</a:t>
            </a:r>
          </a:p>
        </p:txBody>
      </p:sp>
      <p:pic>
        <p:nvPicPr>
          <p:cNvPr id="2" name="Image 1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F1AA106D-43EE-9CB6-B58A-D62D03E8D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9" y="2761807"/>
            <a:ext cx="3108960" cy="1150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 2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1F0DE3BC-8895-2CE1-55AB-B026F039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921" y="2761807"/>
            <a:ext cx="293370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404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II. Méthodologie suivie 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37850"/>
            <a:ext cx="7688700" cy="29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u="sng" dirty="0">
                <a:latin typeface="Montserrat"/>
                <a:ea typeface="Montserrat"/>
                <a:cs typeface="Montserrat"/>
                <a:sym typeface="Montserrat"/>
              </a:rPr>
              <a:t>Outil</a:t>
            </a:r>
            <a:r>
              <a:rPr lang="fr-FR" i="1" dirty="0">
                <a:latin typeface="Montserrat"/>
                <a:ea typeface="Montserrat"/>
                <a:cs typeface="Montserrat"/>
                <a:sym typeface="Montserrat"/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SQLite Studio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u="sng" dirty="0">
                <a:latin typeface="Montserrat"/>
                <a:ea typeface="Montserrat"/>
                <a:cs typeface="Montserrat"/>
                <a:sym typeface="Montserrat"/>
              </a:rPr>
              <a:t>Etapes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	a) Importation des données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- Création et Importation de la base  « produit » en code SQL (145 lignes)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- Création et Importation de la base  « 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retour_client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 » en code SQL (3000 lignes)</a:t>
            </a:r>
          </a:p>
          <a:p>
            <a:pPr marL="0" indent="0"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- Création et Importation de la base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excel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 « 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ref_magasin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 » (84 lignes)</a:t>
            </a:r>
          </a:p>
          <a:p>
            <a:pPr marL="0" indent="0"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b) Requêtes SQL</a:t>
            </a:r>
          </a:p>
          <a:p>
            <a:pPr marL="0" indent="0"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- Lier les tables « produit » et « 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retour_client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 » avec la clé commune « 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cle_produit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 »</a:t>
            </a:r>
          </a:p>
          <a:p>
            <a:pPr marL="0" indent="0"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- Lier les tables « 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ref_magasin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 » et « 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retour_client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 » avec la clé commune « 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ref_magasin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 »</a:t>
            </a:r>
          </a:p>
          <a:p>
            <a:pPr marL="0" indent="0"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- Création table intermédiaire « 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table_date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 » pour la gestion des dates dans l’analyse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III. Cohérence des données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64273" y="1437849"/>
            <a:ext cx="8053877" cy="3379477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rmAutofit fontScale="32500" lnSpcReduction="20000"/>
          </a:bodyPr>
          <a:lstStyle/>
          <a:p>
            <a:pPr marL="1028700" indent="-571500">
              <a:spcBef>
                <a:spcPts val="1200"/>
              </a:spcBef>
            </a:pPr>
            <a:r>
              <a:rPr lang="fr" sz="4000" b="1" dirty="0">
                <a:latin typeface="Montserrat"/>
                <a:ea typeface="Montserrat"/>
                <a:cs typeface="Montserrat"/>
                <a:sym typeface="Montserrat"/>
              </a:rPr>
              <a:t>Préparation des données</a:t>
            </a:r>
          </a:p>
          <a:p>
            <a:pPr indent="0">
              <a:spcBef>
                <a:spcPts val="1200"/>
              </a:spcBef>
              <a:buNone/>
            </a:pPr>
            <a:r>
              <a:rPr lang="fr" sz="4000" b="1" dirty="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fr" sz="4000" b="1" i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4000" dirty="0">
                <a:latin typeface="Montserrat"/>
                <a:ea typeface="Montserrat"/>
                <a:cs typeface="Montserrat"/>
                <a:sym typeface="Montserrat"/>
              </a:rPr>
              <a:t>Avoir un fichier csv pour chaque base pour faciliter l’importation des données</a:t>
            </a:r>
          </a:p>
          <a:p>
            <a:pPr indent="0">
              <a:spcBef>
                <a:spcPts val="1200"/>
              </a:spcBef>
              <a:buNone/>
            </a:pPr>
            <a:r>
              <a:rPr lang="fr-FR" sz="4000" b="1" dirty="0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fr-FR" sz="4000" dirty="0">
                <a:latin typeface="Montserrat"/>
                <a:ea typeface="Montserrat"/>
                <a:cs typeface="Montserrat"/>
                <a:sym typeface="Montserrat"/>
              </a:rPr>
              <a:t>Vérification du formatage en csv pour le fichier </a:t>
            </a:r>
            <a:r>
              <a:rPr lang="fr-FR" sz="4000" dirty="0" err="1">
                <a:latin typeface="Montserrat"/>
                <a:ea typeface="Montserrat"/>
                <a:cs typeface="Montserrat"/>
                <a:sym typeface="Montserrat"/>
              </a:rPr>
              <a:t>excel</a:t>
            </a:r>
            <a:r>
              <a:rPr lang="fr-FR" sz="4000" dirty="0">
                <a:latin typeface="Montserrat"/>
                <a:ea typeface="Montserrat"/>
                <a:cs typeface="Montserrat"/>
                <a:sym typeface="Montserrat"/>
              </a:rPr>
              <a:t> ‘</a:t>
            </a:r>
            <a:r>
              <a:rPr lang="fr-FR" sz="4000" dirty="0" err="1">
                <a:latin typeface="Montserrat"/>
                <a:ea typeface="Montserrat"/>
                <a:cs typeface="Montserrat"/>
                <a:sym typeface="Montserrat"/>
              </a:rPr>
              <a:t>ref_magasin</a:t>
            </a:r>
            <a:r>
              <a:rPr lang="fr-FR" sz="4000" dirty="0"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 sz="4000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fr-FR" sz="4000" i="1" dirty="0"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fr-FR" sz="4000" b="1" dirty="0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fr-FR" sz="4000" dirty="0">
                <a:latin typeface="Montserrat"/>
                <a:ea typeface="Montserrat"/>
                <a:cs typeface="Montserrat"/>
                <a:sym typeface="Montserrat"/>
              </a:rPr>
              <a:t>Unicité confirmée des tables importées</a:t>
            </a:r>
          </a:p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4000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028700" indent="-571500">
              <a:spcBef>
                <a:spcPts val="1200"/>
              </a:spcBef>
              <a:spcAft>
                <a:spcPts val="1200"/>
              </a:spcAft>
            </a:pPr>
            <a:r>
              <a:rPr lang="fr" sz="4000" b="1" dirty="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fr-FR" sz="4000" b="1" dirty="0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fr" sz="4000" b="1" dirty="0">
                <a:latin typeface="Montserrat"/>
                <a:ea typeface="Montserrat"/>
                <a:cs typeface="Montserrat"/>
                <a:sym typeface="Montserrat"/>
              </a:rPr>
              <a:t>alyse des données</a:t>
            </a: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4000" dirty="0">
                <a:latin typeface="Montserrat"/>
                <a:ea typeface="Montserrat"/>
                <a:cs typeface="Montserrat"/>
                <a:sym typeface="Montserrat"/>
              </a:rPr>
              <a:t>Score de NPS compris entre -100 et 100</a:t>
            </a: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4000" dirty="0">
                <a:latin typeface="Montserrat"/>
                <a:ea typeface="Montserrat"/>
                <a:cs typeface="Montserrat"/>
                <a:sym typeface="Montserrat"/>
              </a:rPr>
              <a:t>Très bon score avec NPS moyen de 31</a:t>
            </a:r>
          </a:p>
          <a:p>
            <a:pPr marL="1028700" indent="-571500">
              <a:spcBef>
                <a:spcPts val="1200"/>
              </a:spcBef>
              <a:spcAft>
                <a:spcPts val="1200"/>
              </a:spcAft>
            </a:pPr>
            <a:r>
              <a:rPr lang="fr" sz="4000" b="1" i="1" dirty="0">
                <a:latin typeface="Montserrat"/>
                <a:ea typeface="Montserrat"/>
                <a:cs typeface="Montserrat"/>
                <a:sym typeface="Montserrat"/>
              </a:rPr>
              <a:t>Optimisation de l’analyse</a:t>
            </a:r>
            <a:endParaRPr lang="fr" sz="4000" i="1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4000" b="1" dirty="0"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fr" sz="4000" i="1" dirty="0">
                <a:latin typeface="Montserrat"/>
                <a:ea typeface="Montserrat"/>
                <a:cs typeface="Montserrat"/>
                <a:sym typeface="Montserrat"/>
              </a:rPr>
              <a:t> Collecte d’informations supplémentaires comme les régions de France pour une analyse géographique en entonnoir (Indicateurs clés de la France/Régions/Départements</a:t>
            </a:r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4000" i="1" dirty="0">
                <a:latin typeface="Montserrat"/>
                <a:ea typeface="Montserrat"/>
                <a:cs typeface="Montserrat"/>
                <a:sym typeface="Montserrat"/>
              </a:rPr>
              <a:t>- Analyse note moyenne catégorie de retour client par France/Région/Département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de la satisfaction client</a:t>
            </a:r>
            <a:endParaRPr sz="294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9AC8868-4FAB-D881-1D90-3B0797988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824692"/>
              </p:ext>
            </p:extLst>
          </p:nvPr>
        </p:nvGraphicFramePr>
        <p:xfrm>
          <a:off x="2386362" y="1955181"/>
          <a:ext cx="3977268" cy="2715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de la satisfaction client</a:t>
            </a:r>
            <a:endParaRPr sz="294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5AB84B-5D17-D35C-3174-94985F39F6F4}"/>
              </a:ext>
            </a:extLst>
          </p:cNvPr>
          <p:cNvSpPr txBox="1"/>
          <p:nvPr/>
        </p:nvSpPr>
        <p:spPr>
          <a:xfrm>
            <a:off x="2304583" y="1494115"/>
            <a:ext cx="41854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/>
                </a:solidFill>
              </a:rPr>
              <a:t>Tendances Globales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D56A36-A486-2DFB-59B4-B7D74352804F}"/>
              </a:ext>
            </a:extLst>
          </p:cNvPr>
          <p:cNvSpPr txBox="1"/>
          <p:nvPr/>
        </p:nvSpPr>
        <p:spPr>
          <a:xfrm>
            <a:off x="163550" y="2074127"/>
            <a:ext cx="21410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NPS Global : </a:t>
            </a:r>
            <a:r>
              <a:rPr lang="fr-FR" b="1" dirty="0">
                <a:ln>
                  <a:solidFill>
                    <a:schemeClr val="bg2"/>
                  </a:solidFill>
                </a:ln>
                <a:highlight>
                  <a:srgbClr val="FFFF00"/>
                </a:highlight>
              </a:rPr>
              <a:t>31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1DF38C-6DC6-FE45-E709-3DA644FB8CE5}"/>
              </a:ext>
            </a:extLst>
          </p:cNvPr>
          <p:cNvSpPr txBox="1"/>
          <p:nvPr/>
        </p:nvSpPr>
        <p:spPr>
          <a:xfrm>
            <a:off x="163549" y="2578560"/>
            <a:ext cx="214103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NPS par source</a:t>
            </a:r>
          </a:p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Email : </a:t>
            </a:r>
            <a:r>
              <a:rPr lang="fr-FR" dirty="0">
                <a:ln>
                  <a:solidFill>
                    <a:schemeClr val="bg2"/>
                  </a:solidFill>
                </a:ln>
                <a:highlight>
                  <a:srgbClr val="FFFF00"/>
                </a:highlight>
              </a:rPr>
              <a:t>29,6</a:t>
            </a:r>
          </a:p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Réseaux sociaux : </a:t>
            </a:r>
            <a:r>
              <a:rPr lang="fr-FR" dirty="0">
                <a:ln>
                  <a:solidFill>
                    <a:schemeClr val="bg2"/>
                  </a:solidFill>
                </a:ln>
                <a:highlight>
                  <a:srgbClr val="FFFF00"/>
                </a:highlight>
              </a:rPr>
              <a:t>29,6</a:t>
            </a:r>
          </a:p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Téléphone : </a:t>
            </a:r>
            <a:r>
              <a:rPr lang="fr-FR" dirty="0">
                <a:ln>
                  <a:solidFill>
                    <a:schemeClr val="bg2"/>
                  </a:solidFill>
                </a:ln>
                <a:highlight>
                  <a:srgbClr val="FFFF00"/>
                </a:highlight>
              </a:rPr>
              <a:t>33,8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DE6C45-B614-D115-B275-026465DA0EDE}"/>
              </a:ext>
            </a:extLst>
          </p:cNvPr>
          <p:cNvSpPr txBox="1"/>
          <p:nvPr/>
        </p:nvSpPr>
        <p:spPr>
          <a:xfrm>
            <a:off x="3097204" y="2623630"/>
            <a:ext cx="158347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70 %</a:t>
            </a:r>
            <a:r>
              <a:rPr lang="fr-FR" dirty="0"/>
              <a:t> des clients recommandent le magasin.</a:t>
            </a:r>
          </a:p>
          <a:p>
            <a:r>
              <a:rPr lang="fr-FR" dirty="0"/>
              <a:t>*3000 répondants</a:t>
            </a:r>
          </a:p>
          <a:p>
            <a:endParaRPr lang="fr-FR" b="1" dirty="0">
              <a:highlight>
                <a:srgbClr val="FFFF00"/>
              </a:highlight>
            </a:endParaRPr>
          </a:p>
          <a:p>
            <a:r>
              <a:rPr lang="fr-FR" b="1" dirty="0">
                <a:highlight>
                  <a:srgbClr val="FFFF00"/>
                </a:highlight>
              </a:rPr>
              <a:t>90%</a:t>
            </a:r>
            <a:r>
              <a:rPr lang="fr-FR" b="1" dirty="0"/>
              <a:t> </a:t>
            </a:r>
            <a:r>
              <a:rPr lang="fr-FR" dirty="0"/>
              <a:t>des clients recommandent le magasin.</a:t>
            </a:r>
          </a:p>
          <a:p>
            <a:r>
              <a:rPr lang="fr-FR" dirty="0"/>
              <a:t>*2326 répondants</a:t>
            </a:r>
          </a:p>
        </p:txBody>
      </p:sp>
      <p:pic>
        <p:nvPicPr>
          <p:cNvPr id="10" name="Image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0A9F982-E3F6-6DD0-1E97-EF291E579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477" y="2640353"/>
            <a:ext cx="1943100" cy="126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9677ED3-3E21-3F00-2B21-74569EC6CBD7}"/>
              </a:ext>
            </a:extLst>
          </p:cNvPr>
          <p:cNvSpPr txBox="1"/>
          <p:nvPr/>
        </p:nvSpPr>
        <p:spPr>
          <a:xfrm>
            <a:off x="5180132" y="2116572"/>
            <a:ext cx="3752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Moyenne générale : </a:t>
            </a:r>
            <a:r>
              <a:rPr lang="fr-FR" b="1" dirty="0">
                <a:ln>
                  <a:solidFill>
                    <a:schemeClr val="bg2"/>
                  </a:solidFill>
                </a:ln>
                <a:highlight>
                  <a:srgbClr val="FFFF00"/>
                </a:highlight>
              </a:rPr>
              <a:t>8,05</a:t>
            </a:r>
          </a:p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           &lt;8,05                               &gt;8,05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D149108-7E24-48C3-7F13-AB4F44476FB4}"/>
              </a:ext>
            </a:extLst>
          </p:cNvPr>
          <p:cNvSpPr txBox="1"/>
          <p:nvPr/>
        </p:nvSpPr>
        <p:spPr>
          <a:xfrm>
            <a:off x="3086798" y="2089650"/>
            <a:ext cx="15938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Recommandation</a:t>
            </a:r>
            <a:endParaRPr lang="fr-FR" b="1" dirty="0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2E85015-30BA-FFDF-5A93-718E73EFA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04" y="2638906"/>
            <a:ext cx="1909373" cy="18898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193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de la satisfaction client</a:t>
            </a:r>
            <a:endParaRPr sz="294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5AB84B-5D17-D35C-3174-94985F39F6F4}"/>
              </a:ext>
            </a:extLst>
          </p:cNvPr>
          <p:cNvSpPr txBox="1"/>
          <p:nvPr/>
        </p:nvSpPr>
        <p:spPr>
          <a:xfrm>
            <a:off x="2304583" y="1494115"/>
            <a:ext cx="41854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/>
                </a:solidFill>
              </a:rPr>
              <a:t>Tendances Globales</a:t>
            </a:r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DA209DC-A9B9-131A-4762-B22AC3B3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56" y="2600076"/>
            <a:ext cx="2492948" cy="2452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FD4435F-1661-B0E1-9BD2-5B1EC2C04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85325"/>
            <a:ext cx="2804160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E5BA58A-A3E0-0E6E-60B4-FF51388E324F}"/>
              </a:ext>
            </a:extLst>
          </p:cNvPr>
          <p:cNvSpPr txBox="1"/>
          <p:nvPr/>
        </p:nvSpPr>
        <p:spPr>
          <a:xfrm>
            <a:off x="4572000" y="2216787"/>
            <a:ext cx="2804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Jour avec meilleure expérience magasin</a:t>
            </a:r>
            <a:endParaRPr lang="fr-FR" b="1" dirty="0">
              <a:ln>
                <a:solidFill>
                  <a:schemeClr val="bg2"/>
                </a:solidFill>
              </a:ln>
              <a:highlight>
                <a:srgbClr val="FFFF00"/>
              </a:highligh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58B60C-1BE0-7986-A306-B86B6D88B2F2}"/>
              </a:ext>
            </a:extLst>
          </p:cNvPr>
          <p:cNvSpPr txBox="1"/>
          <p:nvPr/>
        </p:nvSpPr>
        <p:spPr>
          <a:xfrm>
            <a:off x="904455" y="2235648"/>
            <a:ext cx="24929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Mois le plus chargé en SAV</a:t>
            </a:r>
            <a:endParaRPr lang="fr-FR" b="1" dirty="0">
              <a:ln>
                <a:solidFill>
                  <a:schemeClr val="bg2"/>
                </a:solidFill>
              </a:ln>
              <a:highlight>
                <a:srgbClr val="FFFF00"/>
              </a:highligh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9C8EB1-71E1-8AB4-0499-77AA112C9611}"/>
              </a:ext>
            </a:extLst>
          </p:cNvPr>
          <p:cNvSpPr txBox="1"/>
          <p:nvPr/>
        </p:nvSpPr>
        <p:spPr>
          <a:xfrm>
            <a:off x="904455" y="2915626"/>
            <a:ext cx="2492948" cy="2426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26740B-3E99-FE8D-7016-9BD39F0A745F}"/>
              </a:ext>
            </a:extLst>
          </p:cNvPr>
          <p:cNvSpPr txBox="1"/>
          <p:nvPr/>
        </p:nvSpPr>
        <p:spPr>
          <a:xfrm>
            <a:off x="4571999" y="2972045"/>
            <a:ext cx="2804160" cy="2426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57DAB37-87FB-9106-5BE5-59481AD3ED4F}"/>
              </a:ext>
            </a:extLst>
          </p:cNvPr>
          <p:cNvSpPr txBox="1"/>
          <p:nvPr/>
        </p:nvSpPr>
        <p:spPr>
          <a:xfrm>
            <a:off x="904455" y="2915626"/>
            <a:ext cx="2492948" cy="2426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68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de la satisfaction client</a:t>
            </a:r>
            <a:endParaRPr sz="294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5AB84B-5D17-D35C-3174-94985F39F6F4}"/>
              </a:ext>
            </a:extLst>
          </p:cNvPr>
          <p:cNvSpPr txBox="1"/>
          <p:nvPr/>
        </p:nvSpPr>
        <p:spPr>
          <a:xfrm>
            <a:off x="2304583" y="1494115"/>
            <a:ext cx="41854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/>
                </a:solidFill>
              </a:rPr>
              <a:t>Tendances Globales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58B60C-1BE0-7986-A306-B86B6D88B2F2}"/>
              </a:ext>
            </a:extLst>
          </p:cNvPr>
          <p:cNvSpPr txBox="1"/>
          <p:nvPr/>
        </p:nvSpPr>
        <p:spPr>
          <a:xfrm>
            <a:off x="904455" y="2186435"/>
            <a:ext cx="71637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>
                  <a:solidFill>
                    <a:schemeClr val="bg2"/>
                  </a:solidFill>
                </a:ln>
              </a:rPr>
              <a:t>Classement département par note</a:t>
            </a:r>
            <a:endParaRPr lang="fr-FR" b="1" dirty="0">
              <a:ln>
                <a:solidFill>
                  <a:schemeClr val="bg2"/>
                </a:solidFill>
              </a:ln>
              <a:highlight>
                <a:srgbClr val="FFFF00"/>
              </a:highlight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075EDC-4840-CD05-8AF4-D420E487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55" y="2758868"/>
            <a:ext cx="1653683" cy="2225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B9E850-8692-33A1-7084-AF9B83A4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094" y="2758868"/>
            <a:ext cx="1623201" cy="2225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892AE72-8DD4-E404-6EB1-2904E4993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985" y="2774807"/>
            <a:ext cx="1607959" cy="2225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4C86979-9764-56A9-CC45-317CF77CA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634" y="2782428"/>
            <a:ext cx="1615580" cy="2217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64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de la satisfaction client</a:t>
            </a:r>
            <a:endParaRPr sz="294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5AB84B-5D17-D35C-3174-94985F39F6F4}"/>
              </a:ext>
            </a:extLst>
          </p:cNvPr>
          <p:cNvSpPr txBox="1"/>
          <p:nvPr/>
        </p:nvSpPr>
        <p:spPr>
          <a:xfrm>
            <a:off x="2304583" y="1494115"/>
            <a:ext cx="41854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/>
                </a:solidFill>
              </a:rPr>
              <a:t>Tendances Globales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58B60C-1BE0-7986-A306-B86B6D88B2F2}"/>
              </a:ext>
            </a:extLst>
          </p:cNvPr>
          <p:cNvSpPr txBox="1"/>
          <p:nvPr/>
        </p:nvSpPr>
        <p:spPr>
          <a:xfrm>
            <a:off x="904455" y="2186435"/>
            <a:ext cx="716375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>
                  <a:solidFill>
                    <a:schemeClr val="bg2"/>
                  </a:solidFill>
                </a:ln>
              </a:rPr>
              <a:t>Classement département par note moyenne (meilleure à la moins bonne)</a:t>
            </a:r>
            <a:endParaRPr lang="fr-FR" b="1" dirty="0">
              <a:ln>
                <a:solidFill>
                  <a:schemeClr val="bg2"/>
                </a:solidFill>
              </a:ln>
              <a:highlight>
                <a:srgbClr val="FFFF00"/>
              </a:highligh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6F449B-6EA7-94B3-2E38-674C09F7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575" y="2725736"/>
            <a:ext cx="2301439" cy="199661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3577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de la satisfaction client</a:t>
            </a:r>
            <a:endParaRPr sz="294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5AB84B-5D17-D35C-3174-94985F39F6F4}"/>
              </a:ext>
            </a:extLst>
          </p:cNvPr>
          <p:cNvSpPr txBox="1"/>
          <p:nvPr/>
        </p:nvSpPr>
        <p:spPr>
          <a:xfrm>
            <a:off x="2304583" y="1494115"/>
            <a:ext cx="41854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/>
                </a:solidFill>
              </a:rPr>
              <a:t>Expérience client</a:t>
            </a:r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EEAC345-FD62-620A-6612-931DA243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9" y="2725822"/>
            <a:ext cx="3048000" cy="1386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39B8DD9-4F16-CE1F-3603-A41414A7750C}"/>
              </a:ext>
            </a:extLst>
          </p:cNvPr>
          <p:cNvSpPr txBox="1"/>
          <p:nvPr/>
        </p:nvSpPr>
        <p:spPr>
          <a:xfrm>
            <a:off x="483219" y="2156068"/>
            <a:ext cx="3048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Note moyenne par catégorie en France</a:t>
            </a:r>
            <a:endParaRPr lang="fr-FR" b="1" dirty="0">
              <a:ln>
                <a:solidFill>
                  <a:schemeClr val="bg2"/>
                </a:solidFill>
              </a:ln>
              <a:highlight>
                <a:srgbClr val="FFFF00"/>
              </a:highlight>
            </a:endParaRPr>
          </a:p>
        </p:txBody>
      </p:sp>
      <p:pic>
        <p:nvPicPr>
          <p:cNvPr id="9" name="Image 8" descr="Une image contenant texte, Police, nombre, capture d’écran&#10;&#10;Description générée automatiquement">
            <a:extLst>
              <a:ext uri="{FF2B5EF4-FFF2-40B4-BE49-F238E27FC236}">
                <a16:creationId xmlns:a16="http://schemas.microsoft.com/office/drawing/2014/main" id="{AEEE94DB-048D-9C1C-5039-0D0557CAC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494" y="2725823"/>
            <a:ext cx="2282468" cy="1411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68402C7-189C-21C5-D32F-E7CE70A80ED8}"/>
              </a:ext>
            </a:extLst>
          </p:cNvPr>
          <p:cNvSpPr txBox="1"/>
          <p:nvPr/>
        </p:nvSpPr>
        <p:spPr>
          <a:xfrm>
            <a:off x="3761494" y="2147912"/>
            <a:ext cx="22824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Les 10 moins bons magasins sur le Drive</a:t>
            </a:r>
            <a:endParaRPr lang="fr-FR" b="1" dirty="0">
              <a:ln>
                <a:solidFill>
                  <a:schemeClr val="bg2"/>
                </a:solidFill>
              </a:ln>
              <a:highlight>
                <a:srgbClr val="FFFF00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8592CD-C6C9-64E2-7279-6AE58A25FB8A}"/>
              </a:ext>
            </a:extLst>
          </p:cNvPr>
          <p:cNvSpPr txBox="1"/>
          <p:nvPr/>
        </p:nvSpPr>
        <p:spPr>
          <a:xfrm>
            <a:off x="483218" y="3894371"/>
            <a:ext cx="3047999" cy="2182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3" name="Image 12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3F55458-916D-335D-7179-5E477303E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481" y="2725822"/>
            <a:ext cx="2400300" cy="88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C466C4B-F9F6-15AC-821C-2E93DC28BE45}"/>
              </a:ext>
            </a:extLst>
          </p:cNvPr>
          <p:cNvSpPr txBox="1"/>
          <p:nvPr/>
        </p:nvSpPr>
        <p:spPr>
          <a:xfrm>
            <a:off x="6260481" y="2147912"/>
            <a:ext cx="24003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Les magasins avec plus de 12 feedbacks</a:t>
            </a:r>
            <a:endParaRPr lang="fr-FR" b="1" dirty="0">
              <a:ln>
                <a:solidFill>
                  <a:schemeClr val="bg2"/>
                </a:solidFill>
              </a:ln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4604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E0A3CC79-C5CF-06D8-7B70-BF81C852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9" y="3390182"/>
            <a:ext cx="2378926" cy="5793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de la satisfaction client</a:t>
            </a:r>
            <a:endParaRPr sz="294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5AB84B-5D17-D35C-3174-94985F39F6F4}"/>
              </a:ext>
            </a:extLst>
          </p:cNvPr>
          <p:cNvSpPr txBox="1"/>
          <p:nvPr/>
        </p:nvSpPr>
        <p:spPr>
          <a:xfrm>
            <a:off x="2304583" y="1494115"/>
            <a:ext cx="41854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/>
                </a:solidFill>
              </a:rPr>
              <a:t>Expérience 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9B8DD9-4F16-CE1F-3603-A41414A7750C}"/>
              </a:ext>
            </a:extLst>
          </p:cNvPr>
          <p:cNvSpPr txBox="1"/>
          <p:nvPr/>
        </p:nvSpPr>
        <p:spPr>
          <a:xfrm>
            <a:off x="483219" y="2156068"/>
            <a:ext cx="23789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Retour livraison en France</a:t>
            </a:r>
            <a:endParaRPr lang="fr-FR" b="1" dirty="0">
              <a:ln>
                <a:solidFill>
                  <a:schemeClr val="bg2"/>
                </a:solidFill>
              </a:ln>
              <a:highlight>
                <a:srgbClr val="FFFF00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8402C7-189C-21C5-D32F-E7CE70A80ED8}"/>
              </a:ext>
            </a:extLst>
          </p:cNvPr>
          <p:cNvSpPr txBox="1"/>
          <p:nvPr/>
        </p:nvSpPr>
        <p:spPr>
          <a:xfrm>
            <a:off x="3835834" y="2145848"/>
            <a:ext cx="39774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Liste notes clients réseaux sociaux sur les TV</a:t>
            </a:r>
            <a:endParaRPr lang="fr-FR" b="1" dirty="0">
              <a:ln>
                <a:solidFill>
                  <a:schemeClr val="bg2"/>
                </a:solidFill>
              </a:ln>
              <a:highlight>
                <a:srgbClr val="FFFF00"/>
              </a:highlight>
            </a:endParaRPr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0CA4CE05-A77C-C638-BEDA-4D9C1C46E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866" y="2495967"/>
            <a:ext cx="3977453" cy="1089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75B64D7-419A-CF41-3764-3AEA5D433410}"/>
              </a:ext>
            </a:extLst>
          </p:cNvPr>
          <p:cNvSpPr txBox="1"/>
          <p:nvPr/>
        </p:nvSpPr>
        <p:spPr>
          <a:xfrm>
            <a:off x="483218" y="2661332"/>
            <a:ext cx="237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</a:rPr>
              <a:t>21 % </a:t>
            </a:r>
            <a:r>
              <a:rPr lang="fr-FR" dirty="0"/>
              <a:t>par rapport au total des retours client</a:t>
            </a:r>
          </a:p>
        </p:txBody>
      </p:sp>
    </p:spTree>
    <p:extLst>
      <p:ext uri="{BB962C8B-B14F-4D97-AF65-F5344CB8AC3E}">
        <p14:creationId xmlns:p14="http://schemas.microsoft.com/office/powerpoint/2010/main" val="268060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de la satisfaction client</a:t>
            </a:r>
            <a:endParaRPr sz="294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5AB84B-5D17-D35C-3174-94985F39F6F4}"/>
              </a:ext>
            </a:extLst>
          </p:cNvPr>
          <p:cNvSpPr txBox="1"/>
          <p:nvPr/>
        </p:nvSpPr>
        <p:spPr>
          <a:xfrm>
            <a:off x="2304583" y="1494115"/>
            <a:ext cx="41854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2"/>
                </a:solidFill>
              </a:rPr>
              <a:t>Produits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9B8DD9-4F16-CE1F-3603-A41414A7750C}"/>
              </a:ext>
            </a:extLst>
          </p:cNvPr>
          <p:cNvSpPr txBox="1"/>
          <p:nvPr/>
        </p:nvSpPr>
        <p:spPr>
          <a:xfrm>
            <a:off x="483219" y="2156068"/>
            <a:ext cx="26898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Classement produit par note moyenne</a:t>
            </a:r>
            <a:endParaRPr lang="fr-FR" b="1" dirty="0">
              <a:ln>
                <a:solidFill>
                  <a:schemeClr val="bg2"/>
                </a:solidFill>
              </a:ln>
              <a:highlight>
                <a:srgbClr val="FFFF00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8402C7-189C-21C5-D32F-E7CE70A80ED8}"/>
              </a:ext>
            </a:extLst>
          </p:cNvPr>
          <p:cNvSpPr txBox="1"/>
          <p:nvPr/>
        </p:nvSpPr>
        <p:spPr>
          <a:xfrm>
            <a:off x="3835834" y="2194172"/>
            <a:ext cx="39774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n>
                  <a:solidFill>
                    <a:schemeClr val="bg2"/>
                  </a:solidFill>
                </a:ln>
              </a:rPr>
              <a:t>Note moyenne sur les boissons</a:t>
            </a:r>
          </a:p>
        </p:txBody>
      </p:sp>
      <p:pic>
        <p:nvPicPr>
          <p:cNvPr id="4" name="Image 3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50B66EA9-F4AE-564D-4834-531FFAEA2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19" y="2763458"/>
            <a:ext cx="2689860" cy="1043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 descr="Une image contenant texte, Police, blanc, Graphique&#10;&#10;Description générée automatiquement">
            <a:extLst>
              <a:ext uri="{FF2B5EF4-FFF2-40B4-BE49-F238E27FC236}">
                <a16:creationId xmlns:a16="http://schemas.microsoft.com/office/drawing/2014/main" id="{F8D291CA-FB6B-1418-0809-8EAEC3D30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834" y="2608474"/>
            <a:ext cx="1882140" cy="434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994069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481</Words>
  <Application>Microsoft Office PowerPoint</Application>
  <PresentationFormat>Affichage à l'écran (16:9)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Montserrat</vt:lpstr>
      <vt:lpstr>Lato</vt:lpstr>
      <vt:lpstr>Arial</vt:lpstr>
      <vt:lpstr>Raleway</vt:lpstr>
      <vt:lpstr>Streamline</vt:lpstr>
      <vt:lpstr>Présentation PowerPoint</vt:lpstr>
      <vt:lpstr>Analyse de la satisfaction client </vt:lpstr>
      <vt:lpstr>Analyse de la satisfaction client </vt:lpstr>
      <vt:lpstr>Analyse de la satisfaction client </vt:lpstr>
      <vt:lpstr>Analyse de la satisfaction client </vt:lpstr>
      <vt:lpstr>Analyse de la satisfaction client </vt:lpstr>
      <vt:lpstr>Analyse de la satisfaction client </vt:lpstr>
      <vt:lpstr>Analyse de la satisfaction client </vt:lpstr>
      <vt:lpstr>Analyse de la satisfaction client </vt:lpstr>
      <vt:lpstr>Analyse de la satisfaction client </vt:lpstr>
      <vt:lpstr>II. Méthodologie suivie    </vt:lpstr>
      <vt:lpstr>III. Cohérence des données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Stéphane Chaillié</cp:lastModifiedBy>
  <cp:revision>27</cp:revision>
  <dcterms:modified xsi:type="dcterms:W3CDTF">2023-11-21T09:56:18Z</dcterms:modified>
</cp:coreProperties>
</file>