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77" r:id="rId10"/>
    <p:sldId id="265" r:id="rId11"/>
    <p:sldId id="266" r:id="rId12"/>
    <p:sldId id="267" r:id="rId13"/>
    <p:sldId id="268" r:id="rId14"/>
    <p:sldId id="269" r:id="rId15"/>
    <p:sldId id="276" r:id="rId16"/>
    <p:sldId id="272" r:id="rId17"/>
    <p:sldId id="273" r:id="rId18"/>
    <p:sldId id="275" r:id="rId19"/>
    <p:sldId id="270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1" autoAdjust="0"/>
    <p:restoredTop sz="94660"/>
  </p:normalViewPr>
  <p:slideViewPr>
    <p:cSldViewPr>
      <p:cViewPr varScale="1">
        <p:scale>
          <a:sx n="115" d="100"/>
          <a:sy n="115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CF726-A302-46B4-B47F-4AC036195F00}" type="datetimeFigureOut">
              <a:rPr lang="de-DE" smtClean="0"/>
              <a:t>05.07.2017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0BDC-320A-46F4-9EB2-127387AA98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3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F0BDC-320A-46F4-9EB2-127387AA98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63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C6AF-4C0C-4EE5-BB36-6BE1014E8023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4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D14B-41F3-4D5D-BF33-04E934F71EBD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5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01AD-FC36-473C-8925-61720B18A2A7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5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89E2-926D-41C4-8C92-0A97E9E6B84E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2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9352-D37D-4A06-B17C-FEA3F0847D62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1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429D-AD5E-4C62-9484-7E88634480BD}" type="datetime1">
              <a:rPr lang="de-DE" smtClean="0"/>
              <a:t>05.07.2017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A923-E774-4FFA-8E45-9739D66CC2D3}" type="datetime1">
              <a:rPr lang="de-DE" smtClean="0"/>
              <a:t>05.07.2017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9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46A1-37F4-4C3D-A09B-F8157B6E9C7F}" type="datetime1">
              <a:rPr lang="de-DE" smtClean="0"/>
              <a:t>05.07.2017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854D-018F-4898-A28C-719337BC896D}" type="datetime1">
              <a:rPr lang="de-DE" smtClean="0"/>
              <a:t>05.07.2017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64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D783-92CD-4C52-9EEC-77FEEB835B74}" type="datetime1">
              <a:rPr lang="de-DE" smtClean="0"/>
              <a:t>05.07.2017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8288-2DA8-41DE-928F-3E65E7D9BE22}" type="datetime1">
              <a:rPr lang="de-DE" smtClean="0"/>
              <a:t>05.07.2017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6F0F-82B5-46B2-A026-3CDBD977DE60}" type="datetime1">
              <a:rPr lang="de-DE" smtClean="0"/>
              <a:t>05.07.2017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Steffen Koch &amp; Andreas Muss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D7C-5A4B-42F2-84E5-E50189FCB8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43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.gif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442585" y="2060556"/>
            <a:ext cx="6258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>
                <a:latin typeface="Rockwell" panose="02060603020205020403" pitchFamily="18" charset="0"/>
              </a:rPr>
              <a:t>Password-Manager</a:t>
            </a:r>
            <a:endParaRPr lang="de-DE" sz="5400" dirty="0">
              <a:latin typeface="Rockwell" panose="02060603020205020403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42585" y="2989768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Mobile Anwendung 1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42585" y="4355231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Rockwell" panose="02060603020205020403" pitchFamily="18" charset="0"/>
              </a:rPr>
              <a:t>coded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and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designed</a:t>
            </a:r>
            <a:r>
              <a:rPr lang="de-DE" sz="1400" dirty="0" smtClean="0">
                <a:latin typeface="Rockwell" panose="02060603020205020403" pitchFamily="18" charset="0"/>
              </a:rPr>
              <a:t> </a:t>
            </a:r>
            <a:r>
              <a:rPr lang="de-DE" sz="1400" dirty="0" err="1" smtClean="0">
                <a:latin typeface="Rockwell" panose="02060603020205020403" pitchFamily="18" charset="0"/>
              </a:rPr>
              <a:t>by</a:t>
            </a:r>
            <a:endParaRPr lang="de-DE" sz="1400" dirty="0" smtClean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42585" y="4663008"/>
            <a:ext cx="325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Steffen Koch &amp; Andreas Muss</a:t>
            </a:r>
            <a:endParaRPr lang="de-D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2" y="1258567"/>
            <a:ext cx="2941425" cy="5229200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2" y="1258567"/>
            <a:ext cx="2941425" cy="5229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7" y="1258567"/>
            <a:ext cx="2941425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338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PasswordActivity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8" y="1258567"/>
            <a:ext cx="2941425" cy="52292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83" y="1258567"/>
            <a:ext cx="2941425" cy="52292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23528" y="465313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0" name="Gerade Verbindung mit Pfeil 9"/>
          <p:cNvCxnSpPr>
            <a:stCxn id="8" idx="3"/>
          </p:cNvCxnSpPr>
          <p:nvPr/>
        </p:nvCxnSpPr>
        <p:spPr>
          <a:xfrm>
            <a:off x="1336947" y="4837802"/>
            <a:ext cx="426741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8" y="1258567"/>
            <a:ext cx="2941425" cy="522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092280" y="4010580"/>
            <a:ext cx="1674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</a:rPr>
              <a:t>generiertes Passwort</a:t>
            </a:r>
            <a:endParaRPr lang="de-DE" sz="1200" dirty="0">
              <a:latin typeface="Rockwell" panose="02060603020205020403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6876256" y="4287579"/>
            <a:ext cx="216024" cy="14953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532420" y="515719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8545839" y="4941168"/>
            <a:ext cx="130617" cy="21602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8" y="1258567"/>
            <a:ext cx="2941425" cy="5229200"/>
          </a:xfrm>
          <a:prstGeom prst="rect">
            <a:avLst/>
          </a:prstGeom>
        </p:spPr>
      </p:pic>
      <p:cxnSp>
        <p:nvCxnSpPr>
          <p:cNvPr id="20" name="Gerade Verbindung 19"/>
          <p:cNvCxnSpPr/>
          <p:nvPr/>
        </p:nvCxnSpPr>
        <p:spPr>
          <a:xfrm>
            <a:off x="8514230" y="5022468"/>
            <a:ext cx="34896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451033" y="4002053"/>
            <a:ext cx="133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Rockwell" panose="02060603020205020403" pitchFamily="18" charset="0"/>
              </a:rPr>
              <a:t>Passwort lesbar!</a:t>
            </a:r>
            <a:endParaRPr lang="de-DE" sz="1200" dirty="0">
              <a:latin typeface="Rockwell" panose="02060603020205020403" pitchFamily="18" charset="0"/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7271657" y="4251449"/>
            <a:ext cx="260763" cy="11089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0" y="1258567"/>
            <a:ext cx="2941425" cy="5229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81" y="1258567"/>
            <a:ext cx="2941425" cy="52292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7" y="1258567"/>
            <a:ext cx="2941425" cy="52292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Editing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07704" y="220486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 flipV="1">
            <a:off x="2414414" y="1916832"/>
            <a:ext cx="285378" cy="28803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588224" y="2060848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Editieren ist </a:t>
            </a:r>
          </a:p>
          <a:p>
            <a:r>
              <a:rPr lang="de-DE" dirty="0" smtClean="0"/>
              <a:t>ausschließlich für die</a:t>
            </a:r>
          </a:p>
          <a:p>
            <a:r>
              <a:rPr lang="de-DE" dirty="0" smtClean="0"/>
              <a:t>Kategorie gedacht.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588224" y="3789040"/>
            <a:ext cx="1889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Das Löschen ist</a:t>
            </a:r>
          </a:p>
          <a:p>
            <a:r>
              <a:rPr lang="de-DE" dirty="0" smtClean="0"/>
              <a:t>äquivalent für die </a:t>
            </a:r>
          </a:p>
          <a:p>
            <a:r>
              <a:rPr lang="de-DE" dirty="0" smtClean="0"/>
              <a:t>Kategorie und </a:t>
            </a:r>
          </a:p>
          <a:p>
            <a:r>
              <a:rPr lang="de-DE" dirty="0" smtClean="0"/>
              <a:t>das Passwort. </a:t>
            </a:r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7" y="1258567"/>
            <a:ext cx="2941425" cy="522920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527708" y="242439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541127" y="1916832"/>
            <a:ext cx="302681" cy="50756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6" grpId="1"/>
      <p:bldP spid="17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Models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1763688" y="4581128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236296" cy="407041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56" y="2348880"/>
            <a:ext cx="7132284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SQLite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2022017" y="2636912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3475"/>
            <a:ext cx="7900370" cy="444395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7772356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142653"/>
            <a:ext cx="5160496" cy="52136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508104" y="274349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SQLite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360533" y="1312152"/>
            <a:ext cx="338437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cursorToCategoryModel</a:t>
            </a:r>
            <a:r>
              <a:rPr lang="de-DE" sz="1400" b="1" u="sng" dirty="0" smtClean="0"/>
              <a:t>()</a:t>
            </a:r>
          </a:p>
          <a:p>
            <a:r>
              <a:rPr lang="de-DE" sz="1200" dirty="0" smtClean="0"/>
              <a:t>Mit der </a:t>
            </a:r>
            <a:r>
              <a:rPr lang="de-DE" sz="1200" dirty="0" err="1" smtClean="0"/>
              <a:t>cursorToCategoryModel</a:t>
            </a:r>
            <a:r>
              <a:rPr lang="de-DE" sz="1200" dirty="0" smtClean="0"/>
              <a:t>()-Funktion wird ein Cursor in ein </a:t>
            </a:r>
            <a:r>
              <a:rPr lang="de-DE" sz="1200" dirty="0" err="1" smtClean="0"/>
              <a:t>CategoryModel</a:t>
            </a:r>
            <a:r>
              <a:rPr lang="de-DE" sz="1200" dirty="0" smtClean="0"/>
              <a:t> umgewandelt. Die benötigen Daten des Cursors werden mit der Funktion </a:t>
            </a:r>
            <a:r>
              <a:rPr lang="de-DE" sz="1200" dirty="0" err="1" smtClean="0"/>
              <a:t>getString</a:t>
            </a:r>
            <a:r>
              <a:rPr lang="de-DE" sz="1200" dirty="0" smtClean="0"/>
              <a:t>() bzw. </a:t>
            </a:r>
            <a:r>
              <a:rPr lang="de-DE" sz="1200" dirty="0" err="1" smtClean="0"/>
              <a:t>getInt</a:t>
            </a:r>
            <a:r>
              <a:rPr lang="de-DE" sz="1200" dirty="0" smtClean="0"/>
              <a:t>() geladen. Das </a:t>
            </a:r>
            <a:r>
              <a:rPr lang="de-DE" sz="1200" dirty="0" err="1" smtClean="0"/>
              <a:t>CategoryModel</a:t>
            </a:r>
            <a:r>
              <a:rPr lang="de-DE" sz="1200" dirty="0" smtClean="0"/>
              <a:t> verfügt über einen </a:t>
            </a:r>
            <a:r>
              <a:rPr lang="de-DE" sz="1200" dirty="0" err="1" smtClean="0"/>
              <a:t>Constructor</a:t>
            </a:r>
            <a:r>
              <a:rPr lang="de-DE" sz="1200" dirty="0" smtClean="0"/>
              <a:t>, der genau diese Werte als Parameter benötigt.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5360533" y="3284984"/>
            <a:ext cx="338437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createCategoryModel</a:t>
            </a:r>
            <a:r>
              <a:rPr lang="de-DE" sz="1200" b="1" u="sng" dirty="0" smtClean="0"/>
              <a:t>()</a:t>
            </a:r>
            <a:endParaRPr lang="de-DE" sz="1200" dirty="0" smtClean="0"/>
          </a:p>
          <a:p>
            <a:r>
              <a:rPr lang="de-DE" sz="1200" dirty="0" smtClean="0"/>
              <a:t>Mit der </a:t>
            </a:r>
            <a:r>
              <a:rPr lang="de-DE" sz="1200" dirty="0" err="1" smtClean="0"/>
              <a:t>createCategoryModel</a:t>
            </a:r>
            <a:r>
              <a:rPr lang="de-DE" sz="1200" dirty="0" smtClean="0"/>
              <a:t>()-Funktion wird eine </a:t>
            </a:r>
            <a:r>
              <a:rPr lang="de-DE" sz="1200" dirty="0" err="1" smtClean="0"/>
              <a:t>Category</a:t>
            </a:r>
            <a:r>
              <a:rPr lang="de-DE" sz="1200" dirty="0" smtClean="0"/>
              <a:t> in der Datenbank angelegt. Als Parameter benötigt man den Namen der Kategorie sowie die Beschreibung der Kategorie. Die Daten werden in ein </a:t>
            </a:r>
            <a:r>
              <a:rPr lang="de-DE" sz="1200" dirty="0" err="1" smtClean="0"/>
              <a:t>ContentValues</a:t>
            </a:r>
            <a:r>
              <a:rPr lang="de-DE" sz="1200" dirty="0" smtClean="0"/>
              <a:t>-Objekt mit ihren dazugehörigen Tabellen Namen geladen. In der Datenbank wird die Funktion </a:t>
            </a:r>
            <a:r>
              <a:rPr lang="de-DE" sz="1200" dirty="0" err="1" smtClean="0"/>
              <a:t>insert</a:t>
            </a:r>
            <a:r>
              <a:rPr lang="de-DE" sz="1200" dirty="0" smtClean="0"/>
              <a:t> ausgeführt, welche die Daten in die Datenbank speichert. Als Rückgabewert bekommen wir die </a:t>
            </a:r>
            <a:r>
              <a:rPr lang="de-DE" sz="1200" dirty="0" err="1" smtClean="0"/>
              <a:t>Id</a:t>
            </a:r>
            <a:r>
              <a:rPr lang="de-DE" sz="1200" dirty="0" smtClean="0"/>
              <a:t> der hinzugefügten Kategorie und können die Kategorie aus der Datenbank laden und mit der </a:t>
            </a:r>
            <a:r>
              <a:rPr lang="de-DE" sz="1200" dirty="0" err="1" smtClean="0"/>
              <a:t>cursorToCategoryModel</a:t>
            </a:r>
            <a:r>
              <a:rPr lang="de-DE" sz="1200" dirty="0" smtClean="0"/>
              <a:t>()-Funktion in eine Kategorie umgewandelt werden.</a:t>
            </a:r>
            <a:endParaRPr lang="de-DE" sz="1200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707903" y="1242000"/>
            <a:ext cx="1596194" cy="4284000"/>
            <a:chOff x="3707903" y="1242000"/>
            <a:chExt cx="1596194" cy="4284000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3707903" y="1242000"/>
              <a:ext cx="1594800" cy="4284000"/>
              <a:chOff x="3707903" y="1242000"/>
              <a:chExt cx="1594800" cy="4284000"/>
            </a:xfrm>
          </p:grpSpPr>
          <p:cxnSp>
            <p:nvCxnSpPr>
              <p:cNvPr id="12" name="Gerader Verbinder 11"/>
              <p:cNvCxnSpPr/>
              <p:nvPr/>
            </p:nvCxnSpPr>
            <p:spPr>
              <a:xfrm>
                <a:off x="3707903" y="5517232"/>
                <a:ext cx="1594800" cy="0"/>
              </a:xfrm>
              <a:prstGeom prst="line">
                <a:avLst/>
              </a:prstGeom>
              <a:ln w="222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 flipH="1">
                <a:off x="5292000" y="1242000"/>
                <a:ext cx="1" cy="4284000"/>
              </a:xfrm>
              <a:prstGeom prst="line">
                <a:avLst/>
              </a:prstGeom>
              <a:ln w="222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Gerader Verbinder 19"/>
            <p:cNvCxnSpPr/>
            <p:nvPr/>
          </p:nvCxnSpPr>
          <p:spPr>
            <a:xfrm>
              <a:off x="3744000" y="1242000"/>
              <a:ext cx="1560097" cy="0"/>
            </a:xfrm>
            <a:prstGeom prst="line">
              <a:avLst/>
            </a:prstGeom>
            <a:ln w="22225">
              <a:solidFill>
                <a:srgbClr val="7030A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5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508104" y="274349"/>
            <a:ext cx="2014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Probleme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1772816"/>
            <a:ext cx="2506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Fragments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Fingerprint einbinden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Adapter für List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2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508104" y="274349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Adapter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200"/>
            <a:ext cx="3533775" cy="41243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224" y="1381211"/>
            <a:ext cx="5114925" cy="4953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748609" y="2204864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ViewHolder</a:t>
            </a:r>
            <a:endParaRPr lang="de-DE" dirty="0" smtClean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09" y="2574196"/>
            <a:ext cx="5183416" cy="28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508104" y="274349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Adapter-Filter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663988" y="1461988"/>
            <a:ext cx="33843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Filter-Funktion</a:t>
            </a:r>
            <a:endParaRPr lang="de-DE" sz="1200" dirty="0" smtClean="0"/>
          </a:p>
          <a:p>
            <a:r>
              <a:rPr lang="de-DE" sz="1200" dirty="0" smtClean="0"/>
              <a:t>Mit der </a:t>
            </a:r>
            <a:r>
              <a:rPr lang="de-DE" sz="1200" dirty="0" err="1" smtClean="0"/>
              <a:t>ItemFilter</a:t>
            </a:r>
            <a:r>
              <a:rPr lang="de-DE" sz="1200" dirty="0" smtClean="0"/>
              <a:t> Klasse können Adapter nach bestimmten Strings gefiltert werden. Die Funktion </a:t>
            </a:r>
            <a:r>
              <a:rPr lang="de-DE" sz="1200" dirty="0" err="1" smtClean="0"/>
              <a:t>performFiltering</a:t>
            </a:r>
            <a:r>
              <a:rPr lang="de-DE" sz="1200" dirty="0" smtClean="0"/>
              <a:t>() kümmert sich um das filtern. Der Filter-String wird erst in Kleinbuchstaben umgewandelt. Danach wird eine lokale Liste angelegt. Folgend wird eine for-Schleife benutzt, um jedes Element der ursprünglichen Liste zu durchgehen. Die Model implementieren das Interface </a:t>
            </a:r>
            <a:r>
              <a:rPr lang="de-DE" sz="1200" dirty="0" err="1" smtClean="0"/>
              <a:t>Isearchable</a:t>
            </a:r>
            <a:r>
              <a:rPr lang="de-DE" sz="1200" dirty="0" smtClean="0"/>
              <a:t>, welches uns die Funktion </a:t>
            </a:r>
            <a:r>
              <a:rPr lang="de-DE" sz="1200" dirty="0" err="1" smtClean="0"/>
              <a:t>search</a:t>
            </a:r>
            <a:r>
              <a:rPr lang="de-DE" sz="1200" dirty="0" smtClean="0"/>
              <a:t>(String) bereitstellt. Wenn </a:t>
            </a:r>
            <a:r>
              <a:rPr lang="de-DE" sz="1200" dirty="0" err="1" smtClean="0"/>
              <a:t>search</a:t>
            </a:r>
            <a:r>
              <a:rPr lang="de-DE" sz="1200" dirty="0" smtClean="0"/>
              <a:t>() true zurück gibt, fügen wir das gefundene Objekt in die zuvor angelegte Liste. Diese Liste und ihre Länge werden am Ende in einer </a:t>
            </a:r>
            <a:r>
              <a:rPr lang="de-DE" sz="1200" dirty="0" err="1" smtClean="0"/>
              <a:t>FilterResults</a:t>
            </a:r>
            <a:r>
              <a:rPr lang="de-DE" sz="1200" dirty="0" smtClean="0"/>
              <a:t>-Objekt eingefügt, und dieses wird dann zurück gegeben.</a:t>
            </a:r>
            <a:endParaRPr lang="de-DE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04528"/>
            <a:ext cx="5067300" cy="2990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869160"/>
            <a:ext cx="26860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09641" y="2348880"/>
            <a:ext cx="8324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Vielen Dank für Ihre Aufmerksamkeit!</a:t>
            </a:r>
          </a:p>
          <a:p>
            <a:pPr algn="ctr"/>
            <a:endParaRPr lang="de-DE" sz="2400" dirty="0" smtClean="0">
              <a:latin typeface="Rockwell" panose="02060603020205020403" pitchFamily="18" charset="0"/>
            </a:endParaRP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Sollten sie noch Fragen haben, </a:t>
            </a:r>
          </a:p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zur App oder zum Code können Sie sie nun gerne stellen.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0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Idee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1772816"/>
            <a:ext cx="65051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 Passwort für alles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Problem: unsicher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App mit verschlüsseltem Zugang die alle Passwörter speichert!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Zugang  über ein Master-Passwort oder über Fingerabdruck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Auflistung der Passwörter unterteilt nach Kategorien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z.B. E-Mail, Shops,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speichern zusätzlicher Informationen mit dem Passwort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Username, Beschreibung,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einfügen eines Passwortgenerators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dirty="0" smtClean="0"/>
              <a:t>Steffen Koch &amp; Andreas Muss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7014" y="3357865"/>
            <a:ext cx="8089972" cy="523220"/>
          </a:xfrm>
          <a:prstGeom prst="rect">
            <a:avLst/>
          </a:prstGeom>
          <a:noFill/>
          <a:scene3d>
            <a:camera prst="orthographicFront">
              <a:rot lat="0" lon="0" rev="2100000"/>
            </a:camera>
            <a:lightRig rig="threePt" dir="t"/>
          </a:scene3d>
          <a:sp3d/>
        </p:spPr>
        <p:txBody>
          <a:bodyPr wrap="non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Rockwell" panose="02060603020205020403" pitchFamily="18" charset="0"/>
              </a:rPr>
              <a:t>„Ein Passwort für maximale Sicherheit, überall!“</a:t>
            </a:r>
            <a:endParaRPr lang="de-DE" sz="2800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794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latin typeface="Rockwell" panose="02060603020205020403" pitchFamily="18" charset="0"/>
              </a:rPr>
              <a:t>Manifest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1884862"/>
            <a:ext cx="7388313" cy="4155926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1691680" y="1412776"/>
            <a:ext cx="0" cy="144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2" y="1258090"/>
            <a:ext cx="2941425" cy="52292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58090"/>
            <a:ext cx="2941425" cy="52292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685635" y="1988840"/>
            <a:ext cx="17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Fingerabdruck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013032" y="4026730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Rockwell" panose="02060603020205020403" pitchFamily="18" charset="0"/>
              </a:rPr>
              <a:t>Passwort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3" name="Gerade Verbindung mit Pfeil 12"/>
          <p:cNvCxnSpPr>
            <a:stCxn id="10" idx="1"/>
          </p:cNvCxnSpPr>
          <p:nvPr/>
        </p:nvCxnSpPr>
        <p:spPr>
          <a:xfrm flipH="1">
            <a:off x="2987824" y="2173506"/>
            <a:ext cx="697811" cy="96746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1" idx="3"/>
          </p:cNvCxnSpPr>
          <p:nvPr/>
        </p:nvCxnSpPr>
        <p:spPr>
          <a:xfrm flipV="1">
            <a:off x="5130967" y="3717032"/>
            <a:ext cx="593161" cy="49436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18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1691680" y="5799321"/>
            <a:ext cx="0" cy="144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88140"/>
            <a:ext cx="7824178" cy="440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dirty="0" smtClean="0"/>
              <a:t>Steffen Koch &amp; Andreas Muss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6711"/>
            <a:ext cx="7900370" cy="4443958"/>
          </a:xfrm>
          <a:prstGeom prst="rect">
            <a:avLst/>
          </a:prstGeom>
        </p:spPr>
      </p:pic>
      <p:cxnSp>
        <p:nvCxnSpPr>
          <p:cNvPr id="12" name="Gerade Verbindung 11"/>
          <p:cNvCxnSpPr/>
          <p:nvPr/>
        </p:nvCxnSpPr>
        <p:spPr>
          <a:xfrm>
            <a:off x="1691680" y="5799321"/>
            <a:ext cx="0" cy="144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1829"/>
            <a:ext cx="7388313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9200"/>
            <a:ext cx="4012989" cy="57888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LogIn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88140"/>
            <a:ext cx="7824178" cy="4401100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1691680" y="5799321"/>
            <a:ext cx="0" cy="14401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1829"/>
            <a:ext cx="7388313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2" y="1259044"/>
            <a:ext cx="2941425" cy="522919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123863" y="428000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Rockwell" panose="02060603020205020403" pitchFamily="18" charset="0"/>
              </a:rPr>
              <a:t>onClick</a:t>
            </a:r>
            <a:endParaRPr lang="de-DE" dirty="0">
              <a:latin typeface="Rockwell" panose="02060603020205020403" pitchFamily="18" charset="0"/>
            </a:endParaRPr>
          </a:p>
        </p:txBody>
      </p:sp>
      <p:cxnSp>
        <p:nvCxnSpPr>
          <p:cNvPr id="11" name="Gerade Verbindung mit Pfeil 10"/>
          <p:cNvCxnSpPr>
            <a:stCxn id="9" idx="2"/>
          </p:cNvCxnSpPr>
          <p:nvPr/>
        </p:nvCxnSpPr>
        <p:spPr>
          <a:xfrm>
            <a:off x="1630573" y="4649338"/>
            <a:ext cx="861775" cy="939902"/>
          </a:xfrm>
          <a:prstGeom prst="straightConnector1">
            <a:avLst/>
          </a:prstGeom>
          <a:ln w="25400" cap="flat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187624" y="4649338"/>
            <a:ext cx="87383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>
          <a:xfrm>
            <a:off x="3124200" y="6480000"/>
            <a:ext cx="2895600" cy="365125"/>
          </a:xfrm>
        </p:spPr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87" y="1259044"/>
            <a:ext cx="2941425" cy="522919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12" y="1259044"/>
            <a:ext cx="2941425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Steffen Koch &amp; Andreas Muss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19375" cy="11334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17387"/>
            <a:ext cx="9144000" cy="366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508104" y="274349"/>
            <a:ext cx="2550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>
                <a:latin typeface="Rockwell" panose="02060603020205020403" pitchFamily="18" charset="0"/>
              </a:rPr>
              <a:t>MainActivity</a:t>
            </a:r>
            <a:endParaRPr lang="de-DE" dirty="0">
              <a:latin typeface="Rockwell" panose="02060603020205020403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12776"/>
            <a:ext cx="4757379" cy="358865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360533" y="1312152"/>
            <a:ext cx="33843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showAddDialog</a:t>
            </a:r>
            <a:r>
              <a:rPr lang="de-DE" sz="1400" b="1" u="sng" dirty="0" smtClean="0"/>
              <a:t>()</a:t>
            </a:r>
          </a:p>
          <a:p>
            <a:r>
              <a:rPr lang="de-DE" sz="1200" dirty="0" smtClean="0"/>
              <a:t>Mit der </a:t>
            </a:r>
            <a:r>
              <a:rPr lang="de-DE" sz="1200" dirty="0" err="1" smtClean="0"/>
              <a:t>showAddDialog</a:t>
            </a:r>
            <a:r>
              <a:rPr lang="de-DE" sz="1200" dirty="0" smtClean="0"/>
              <a:t>()-Funktion wird ein Dialog zum Hinzufügen einer Kategorie geöffnet. Man erstellt zuerst einen </a:t>
            </a:r>
            <a:r>
              <a:rPr lang="de-DE" sz="1200" dirty="0" err="1" smtClean="0"/>
              <a:t>DialogBuilder</a:t>
            </a:r>
            <a:r>
              <a:rPr lang="de-DE" sz="1200" dirty="0" smtClean="0"/>
              <a:t>, welchem man dann eine View, einen Titel, Button Text und Funktionen hinzufügt. Die Aktion für den POSITIVE-Button wird hier </a:t>
            </a:r>
            <a:r>
              <a:rPr lang="de-DE" sz="1200" dirty="0" err="1" smtClean="0"/>
              <a:t>überschriebenn</a:t>
            </a:r>
            <a:r>
              <a:rPr lang="de-DE" sz="1200" dirty="0" smtClean="0"/>
              <a:t>, da der Dialog danach </a:t>
            </a:r>
            <a:r>
              <a:rPr lang="de-DE" sz="1200" dirty="0" err="1" smtClean="0"/>
              <a:t>schliessen</a:t>
            </a:r>
            <a:r>
              <a:rPr lang="de-DE" sz="1200" dirty="0" smtClean="0"/>
              <a:t> soll und wir den Dialog beim definieren des </a:t>
            </a:r>
            <a:r>
              <a:rPr lang="de-DE" sz="1200" dirty="0" err="1" smtClean="0"/>
              <a:t>Builders</a:t>
            </a:r>
            <a:r>
              <a:rPr lang="de-DE" sz="1200" dirty="0" smtClean="0"/>
              <a:t> noch nicht haben. Beim bestätigen des Dialogs wird eine Datenbank Verbindung hergestellt und eine Kategorie hinzugefügt. Nach dem Öffnen des Dialogs wird noch direkt der Fokus in die </a:t>
            </a:r>
            <a:r>
              <a:rPr lang="de-DE" sz="1200" dirty="0" err="1" smtClean="0"/>
              <a:t>Textbox</a:t>
            </a:r>
            <a:r>
              <a:rPr lang="de-DE" sz="1200" dirty="0" smtClean="0"/>
              <a:t> gesetzt, sodass man sie nicht mehr anklicken muss.</a:t>
            </a:r>
          </a:p>
        </p:txBody>
      </p:sp>
    </p:spTree>
    <p:extLst>
      <p:ext uri="{BB962C8B-B14F-4D97-AF65-F5344CB8AC3E}">
        <p14:creationId xmlns:p14="http://schemas.microsoft.com/office/powerpoint/2010/main" val="34524030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Bildschirmpräsentation (4:3)</PresentationFormat>
  <Paragraphs>88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Rockwell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Familie Muss</dc:creator>
  <cp:lastModifiedBy>Steffen Koch</cp:lastModifiedBy>
  <cp:revision>32</cp:revision>
  <dcterms:created xsi:type="dcterms:W3CDTF">2017-07-04T08:46:11Z</dcterms:created>
  <dcterms:modified xsi:type="dcterms:W3CDTF">2017-07-05T21:29:53Z</dcterms:modified>
</cp:coreProperties>
</file>