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7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7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780" y="-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BB203-C1A5-45B4-8268-1C9525C8602B}" type="datetimeFigureOut">
              <a:rPr lang="de-DE" smtClean="0"/>
              <a:t>12.07.2017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C1C1E-16FF-4C48-BFBB-525758336E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7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C1C1E-16FF-4C48-BFBB-525758336E2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18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72D0-0ED7-4CA0-9909-5CF6F95C9723}" type="datetimeFigureOut">
              <a:rPr lang="de-DE" smtClean="0"/>
              <a:t>12.07.2017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5B91-8A6C-4E61-B3AA-CE84C58D4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32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72D0-0ED7-4CA0-9909-5CF6F95C9723}" type="datetimeFigureOut">
              <a:rPr lang="de-DE" smtClean="0"/>
              <a:t>12.07.2017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5B91-8A6C-4E61-B3AA-CE84C58D4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64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72D0-0ED7-4CA0-9909-5CF6F95C9723}" type="datetimeFigureOut">
              <a:rPr lang="de-DE" smtClean="0"/>
              <a:t>12.07.2017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5B91-8A6C-4E61-B3AA-CE84C58D4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83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72D0-0ED7-4CA0-9909-5CF6F95C9723}" type="datetimeFigureOut">
              <a:rPr lang="de-DE" smtClean="0"/>
              <a:t>12.07.2017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5B91-8A6C-4E61-B3AA-CE84C58D4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44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72D0-0ED7-4CA0-9909-5CF6F95C9723}" type="datetimeFigureOut">
              <a:rPr lang="de-DE" smtClean="0"/>
              <a:t>12.07.2017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5B91-8A6C-4E61-B3AA-CE84C58D4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05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72D0-0ED7-4CA0-9909-5CF6F95C9723}" type="datetimeFigureOut">
              <a:rPr lang="de-DE" smtClean="0"/>
              <a:t>12.07.2017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5B91-8A6C-4E61-B3AA-CE84C58D4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32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72D0-0ED7-4CA0-9909-5CF6F95C9723}" type="datetimeFigureOut">
              <a:rPr lang="de-DE" smtClean="0"/>
              <a:t>12.07.2017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5B91-8A6C-4E61-B3AA-CE84C58D4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91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72D0-0ED7-4CA0-9909-5CF6F95C9723}" type="datetimeFigureOut">
              <a:rPr lang="de-DE" smtClean="0"/>
              <a:t>12.07.2017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5B91-8A6C-4E61-B3AA-CE84C58D4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89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72D0-0ED7-4CA0-9909-5CF6F95C9723}" type="datetimeFigureOut">
              <a:rPr lang="de-DE" smtClean="0"/>
              <a:t>12.07.2017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5B91-8A6C-4E61-B3AA-CE84C58D4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86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72D0-0ED7-4CA0-9909-5CF6F95C9723}" type="datetimeFigureOut">
              <a:rPr lang="de-DE" smtClean="0"/>
              <a:t>12.07.2017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5B91-8A6C-4E61-B3AA-CE84C58D4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45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72D0-0ED7-4CA0-9909-5CF6F95C9723}" type="datetimeFigureOut">
              <a:rPr lang="de-DE" smtClean="0"/>
              <a:t>12.07.2017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5B91-8A6C-4E61-B3AA-CE84C58D4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94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872D0-0ED7-4CA0-9909-5CF6F95C9723}" type="datetimeFigureOut">
              <a:rPr lang="de-DE" smtClean="0"/>
              <a:t>12.07.2017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C5B91-8A6C-4E61-B3AA-CE84C58D4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54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aberer/Font-Awesome-Swif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1017387"/>
            <a:ext cx="1220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966586" y="2060556"/>
            <a:ext cx="62588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>
                <a:latin typeface="Rockwell" panose="02060603020205020403" pitchFamily="18" charset="0"/>
              </a:rPr>
              <a:t>Password-Manager</a:t>
            </a:r>
          </a:p>
          <a:p>
            <a:r>
              <a:rPr lang="de-DE" sz="5400" dirty="0">
                <a:latin typeface="Rockwell" panose="02060603020205020403" pitchFamily="18" charset="0"/>
              </a:rPr>
              <a:t>Athene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002342" y="3703921"/>
            <a:ext cx="2461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ckwell" panose="02060603020205020403" pitchFamily="18" charset="0"/>
              </a:rPr>
              <a:t>Mobile Anwendung </a:t>
            </a:r>
            <a:r>
              <a:rPr lang="de-DE" dirty="0" smtClean="0">
                <a:latin typeface="Rockwell" panose="02060603020205020403" pitchFamily="18" charset="0"/>
              </a:rPr>
              <a:t>2</a:t>
            </a:r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966585" y="4355232"/>
            <a:ext cx="2139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Rockwell" panose="02060603020205020403" pitchFamily="18" charset="0"/>
              </a:rPr>
              <a:t>coded</a:t>
            </a:r>
            <a:r>
              <a:rPr lang="de-DE" sz="1400" dirty="0">
                <a:latin typeface="Rockwell" panose="02060603020205020403" pitchFamily="18" charset="0"/>
              </a:rPr>
              <a:t> </a:t>
            </a:r>
            <a:r>
              <a:rPr lang="de-DE" sz="1400" dirty="0" err="1">
                <a:latin typeface="Rockwell" panose="02060603020205020403" pitchFamily="18" charset="0"/>
              </a:rPr>
              <a:t>and</a:t>
            </a:r>
            <a:r>
              <a:rPr lang="de-DE" sz="1400" dirty="0">
                <a:latin typeface="Rockwell" panose="02060603020205020403" pitchFamily="18" charset="0"/>
              </a:rPr>
              <a:t> </a:t>
            </a:r>
            <a:r>
              <a:rPr lang="de-DE" sz="1400" dirty="0" err="1">
                <a:latin typeface="Rockwell" panose="02060603020205020403" pitchFamily="18" charset="0"/>
              </a:rPr>
              <a:t>designed</a:t>
            </a:r>
            <a:r>
              <a:rPr lang="de-DE" sz="1400" dirty="0">
                <a:latin typeface="Rockwell" panose="02060603020205020403" pitchFamily="18" charset="0"/>
              </a:rPr>
              <a:t> </a:t>
            </a:r>
            <a:r>
              <a:rPr lang="de-DE" sz="1400" dirty="0" err="1">
                <a:latin typeface="Rockwell" panose="02060603020205020403" pitchFamily="18" charset="0"/>
              </a:rPr>
              <a:t>by</a:t>
            </a:r>
            <a:endParaRPr lang="de-DE" sz="1400" dirty="0">
              <a:latin typeface="Rockwell" panose="02060603020205020403" pitchFamily="18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966585" y="4663008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ckwell" panose="02060603020205020403" pitchFamily="18" charset="0"/>
              </a:rPr>
              <a:t>Steffen Koch &amp; </a:t>
            </a:r>
            <a:r>
              <a:rPr lang="de-DE" dirty="0" smtClean="0">
                <a:latin typeface="Rockwell" panose="02060603020205020403" pitchFamily="18" charset="0"/>
              </a:rPr>
              <a:t>Eric Dolch</a:t>
            </a:r>
            <a:endParaRPr lang="de-DE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1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1017387"/>
            <a:ext cx="1220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8913913" y="274349"/>
            <a:ext cx="1535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latin typeface="Rockwell" panose="02060603020205020403" pitchFamily="18" charset="0"/>
              </a:rPr>
              <a:t>Aufbau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080000"/>
            <a:ext cx="2743201" cy="649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0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1017387"/>
            <a:ext cx="1220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8100000" y="274349"/>
            <a:ext cx="3685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latin typeface="Rockwell" panose="02060603020205020403" pitchFamily="18" charset="0"/>
              </a:rPr>
              <a:t>Erster Start - Code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264897"/>
            <a:ext cx="5705760" cy="559310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7140720" y="2346968"/>
            <a:ext cx="33843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>
                <a:latin typeface="Rockwell" panose="02060603020205020403" pitchFamily="18" charset="0"/>
              </a:rPr>
              <a:t>onMasterSet</a:t>
            </a:r>
            <a:r>
              <a:rPr lang="de-DE" sz="1400" b="1" u="sng" dirty="0" smtClean="0">
                <a:latin typeface="Rockwell" panose="02060603020205020403" pitchFamily="18" charset="0"/>
              </a:rPr>
              <a:t>()</a:t>
            </a:r>
          </a:p>
          <a:p>
            <a:r>
              <a:rPr lang="de-DE" sz="1200" dirty="0" smtClean="0">
                <a:latin typeface="Rockwell" panose="02060603020205020403" pitchFamily="18" charset="0"/>
              </a:rPr>
              <a:t>Mit der </a:t>
            </a:r>
            <a:r>
              <a:rPr lang="de-DE" sz="1200" dirty="0" err="1" smtClean="0">
                <a:latin typeface="Rockwell" panose="02060603020205020403" pitchFamily="18" charset="0"/>
              </a:rPr>
              <a:t>cursorToCategoryModel</a:t>
            </a:r>
            <a:r>
              <a:rPr lang="de-DE" sz="1200" dirty="0" smtClean="0">
                <a:latin typeface="Rockwell" panose="02060603020205020403" pitchFamily="18" charset="0"/>
              </a:rPr>
              <a:t>()-Funktion wird ein Cursor in ein </a:t>
            </a:r>
            <a:r>
              <a:rPr lang="de-DE" sz="1200" dirty="0" err="1" smtClean="0">
                <a:latin typeface="Rockwell" panose="02060603020205020403" pitchFamily="18" charset="0"/>
              </a:rPr>
              <a:t>CategoryModel</a:t>
            </a:r>
            <a:r>
              <a:rPr lang="de-DE" sz="1200" dirty="0" smtClean="0">
                <a:latin typeface="Rockwell" panose="02060603020205020403" pitchFamily="18" charset="0"/>
              </a:rPr>
              <a:t> umgewandelt. Die benötigen Daten des Cursors werden mit der Funktion </a:t>
            </a:r>
            <a:r>
              <a:rPr lang="de-DE" sz="1200" dirty="0" err="1" smtClean="0">
                <a:latin typeface="Rockwell" panose="02060603020205020403" pitchFamily="18" charset="0"/>
              </a:rPr>
              <a:t>getString</a:t>
            </a:r>
            <a:r>
              <a:rPr lang="de-DE" sz="1200" dirty="0" smtClean="0">
                <a:latin typeface="Rockwell" panose="02060603020205020403" pitchFamily="18" charset="0"/>
              </a:rPr>
              <a:t>() bzw. </a:t>
            </a:r>
            <a:r>
              <a:rPr lang="de-DE" sz="1200" dirty="0" err="1" smtClean="0">
                <a:latin typeface="Rockwell" panose="02060603020205020403" pitchFamily="18" charset="0"/>
              </a:rPr>
              <a:t>getInt</a:t>
            </a:r>
            <a:r>
              <a:rPr lang="de-DE" sz="1200" dirty="0" smtClean="0">
                <a:latin typeface="Rockwell" panose="02060603020205020403" pitchFamily="18" charset="0"/>
              </a:rPr>
              <a:t>() geladen. Das </a:t>
            </a:r>
            <a:r>
              <a:rPr lang="de-DE" sz="1200" dirty="0" err="1" smtClean="0">
                <a:latin typeface="Rockwell" panose="02060603020205020403" pitchFamily="18" charset="0"/>
              </a:rPr>
              <a:t>CategoryModel</a:t>
            </a:r>
            <a:r>
              <a:rPr lang="de-DE" sz="1200" dirty="0" smtClean="0">
                <a:latin typeface="Rockwell" panose="02060603020205020403" pitchFamily="18" charset="0"/>
              </a:rPr>
              <a:t> verfügt über einen </a:t>
            </a:r>
            <a:r>
              <a:rPr lang="de-DE" sz="1200" dirty="0" err="1" smtClean="0">
                <a:latin typeface="Rockwell" panose="02060603020205020403" pitchFamily="18" charset="0"/>
              </a:rPr>
              <a:t>Constructor</a:t>
            </a:r>
            <a:r>
              <a:rPr lang="de-DE" sz="1200" dirty="0" smtClean="0">
                <a:latin typeface="Rockwell" panose="02060603020205020403" pitchFamily="18" charset="0"/>
              </a:rPr>
              <a:t>, der genau diese Werte als Parameter benötigt.</a:t>
            </a:r>
            <a:endParaRPr lang="de-DE" sz="12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81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1017387"/>
            <a:ext cx="1220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8820000" y="274349"/>
            <a:ext cx="2637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latin typeface="Rockwell" panose="02060603020205020403" pitchFamily="18" charset="0"/>
              </a:rPr>
              <a:t>Login - Code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89" y="1212309"/>
            <a:ext cx="5595564" cy="552640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754254" y="1404917"/>
            <a:ext cx="33843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>
                <a:latin typeface="Rockwell" panose="02060603020205020403" pitchFamily="18" charset="0"/>
              </a:rPr>
              <a:t>onTouchDCheck</a:t>
            </a:r>
            <a:r>
              <a:rPr lang="de-DE" sz="1400" b="1" u="sng" dirty="0" smtClean="0">
                <a:latin typeface="Rockwell" panose="02060603020205020403" pitchFamily="18" charset="0"/>
              </a:rPr>
              <a:t>()</a:t>
            </a:r>
          </a:p>
          <a:p>
            <a:r>
              <a:rPr lang="de-DE" sz="1200" dirty="0" smtClean="0">
                <a:latin typeface="Rockwell" panose="02060603020205020403" pitchFamily="18" charset="0"/>
              </a:rPr>
              <a:t>Mit der </a:t>
            </a:r>
            <a:r>
              <a:rPr lang="de-DE" sz="1200" dirty="0" err="1" smtClean="0">
                <a:latin typeface="Rockwell" panose="02060603020205020403" pitchFamily="18" charset="0"/>
              </a:rPr>
              <a:t>cursorToCategoryModel</a:t>
            </a:r>
            <a:r>
              <a:rPr lang="de-DE" sz="1200" dirty="0" smtClean="0">
                <a:latin typeface="Rockwell" panose="02060603020205020403" pitchFamily="18" charset="0"/>
              </a:rPr>
              <a:t>()-Funktion wird ein Cursor in ein </a:t>
            </a:r>
            <a:r>
              <a:rPr lang="de-DE" sz="1200" dirty="0" err="1" smtClean="0">
                <a:latin typeface="Rockwell" panose="02060603020205020403" pitchFamily="18" charset="0"/>
              </a:rPr>
              <a:t>CategoryModel</a:t>
            </a:r>
            <a:r>
              <a:rPr lang="de-DE" sz="1200" dirty="0" smtClean="0">
                <a:latin typeface="Rockwell" panose="02060603020205020403" pitchFamily="18" charset="0"/>
              </a:rPr>
              <a:t> umgewandelt. Die benötigen Daten des Cursors werden mit der Funktion </a:t>
            </a:r>
            <a:r>
              <a:rPr lang="de-DE" sz="1200" dirty="0" err="1" smtClean="0">
                <a:latin typeface="Rockwell" panose="02060603020205020403" pitchFamily="18" charset="0"/>
              </a:rPr>
              <a:t>getString</a:t>
            </a:r>
            <a:r>
              <a:rPr lang="de-DE" sz="1200" dirty="0" smtClean="0">
                <a:latin typeface="Rockwell" panose="02060603020205020403" pitchFamily="18" charset="0"/>
              </a:rPr>
              <a:t>() bzw. </a:t>
            </a:r>
            <a:r>
              <a:rPr lang="de-DE" sz="1200" dirty="0" err="1" smtClean="0">
                <a:latin typeface="Rockwell" panose="02060603020205020403" pitchFamily="18" charset="0"/>
              </a:rPr>
              <a:t>getInt</a:t>
            </a:r>
            <a:r>
              <a:rPr lang="de-DE" sz="1200" dirty="0" smtClean="0">
                <a:latin typeface="Rockwell" panose="02060603020205020403" pitchFamily="18" charset="0"/>
              </a:rPr>
              <a:t>() geladen. Das </a:t>
            </a:r>
            <a:r>
              <a:rPr lang="de-DE" sz="1200" dirty="0" err="1" smtClean="0">
                <a:latin typeface="Rockwell" panose="02060603020205020403" pitchFamily="18" charset="0"/>
              </a:rPr>
              <a:t>CategoryModel</a:t>
            </a:r>
            <a:r>
              <a:rPr lang="de-DE" sz="1200" dirty="0" smtClean="0">
                <a:latin typeface="Rockwell" panose="02060603020205020403" pitchFamily="18" charset="0"/>
              </a:rPr>
              <a:t> verfügt über einen </a:t>
            </a:r>
            <a:r>
              <a:rPr lang="de-DE" sz="1200" dirty="0" err="1" smtClean="0">
                <a:latin typeface="Rockwell" panose="02060603020205020403" pitchFamily="18" charset="0"/>
              </a:rPr>
              <a:t>Constructor</a:t>
            </a:r>
            <a:r>
              <a:rPr lang="de-DE" sz="1200" dirty="0" smtClean="0">
                <a:latin typeface="Rockwell" panose="02060603020205020403" pitchFamily="18" charset="0"/>
              </a:rPr>
              <a:t>, der genau diese Werte als Parameter benötigt.</a:t>
            </a:r>
            <a:endParaRPr lang="de-DE" sz="1200" dirty="0">
              <a:latin typeface="Rockwell" panose="02060603020205020403" pitchFamily="18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754254" y="3792517"/>
            <a:ext cx="33843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>
                <a:latin typeface="Rockwell" panose="02060603020205020403" pitchFamily="18" charset="0"/>
              </a:rPr>
              <a:t>login</a:t>
            </a:r>
            <a:r>
              <a:rPr lang="de-DE" sz="1400" b="1" u="sng" dirty="0" smtClean="0">
                <a:latin typeface="Rockwell" panose="02060603020205020403" pitchFamily="18" charset="0"/>
              </a:rPr>
              <a:t>()</a:t>
            </a:r>
          </a:p>
          <a:p>
            <a:r>
              <a:rPr lang="de-DE" sz="1200" dirty="0" smtClean="0">
                <a:latin typeface="Rockwell" panose="02060603020205020403" pitchFamily="18" charset="0"/>
              </a:rPr>
              <a:t>Mit der </a:t>
            </a:r>
            <a:r>
              <a:rPr lang="de-DE" sz="1200" dirty="0" err="1" smtClean="0">
                <a:latin typeface="Rockwell" panose="02060603020205020403" pitchFamily="18" charset="0"/>
              </a:rPr>
              <a:t>cursorToCategoryModel</a:t>
            </a:r>
            <a:r>
              <a:rPr lang="de-DE" sz="1200" dirty="0" smtClean="0">
                <a:latin typeface="Rockwell" panose="02060603020205020403" pitchFamily="18" charset="0"/>
              </a:rPr>
              <a:t>()-Funktion wird ein Cursor in ein </a:t>
            </a:r>
            <a:r>
              <a:rPr lang="de-DE" sz="1200" dirty="0" err="1" smtClean="0">
                <a:latin typeface="Rockwell" panose="02060603020205020403" pitchFamily="18" charset="0"/>
              </a:rPr>
              <a:t>CategoryModel</a:t>
            </a:r>
            <a:r>
              <a:rPr lang="de-DE" sz="1200" dirty="0" smtClean="0">
                <a:latin typeface="Rockwell" panose="02060603020205020403" pitchFamily="18" charset="0"/>
              </a:rPr>
              <a:t> umgewandelt. Die benötigen Daten des Cursors werden mit der Funktion </a:t>
            </a:r>
            <a:r>
              <a:rPr lang="de-DE" sz="1200" dirty="0" err="1" smtClean="0">
                <a:latin typeface="Rockwell" panose="02060603020205020403" pitchFamily="18" charset="0"/>
              </a:rPr>
              <a:t>getString</a:t>
            </a:r>
            <a:r>
              <a:rPr lang="de-DE" sz="1200" dirty="0" smtClean="0">
                <a:latin typeface="Rockwell" panose="02060603020205020403" pitchFamily="18" charset="0"/>
              </a:rPr>
              <a:t>() bzw. </a:t>
            </a:r>
            <a:r>
              <a:rPr lang="de-DE" sz="1200" dirty="0" err="1" smtClean="0">
                <a:latin typeface="Rockwell" panose="02060603020205020403" pitchFamily="18" charset="0"/>
              </a:rPr>
              <a:t>getInt</a:t>
            </a:r>
            <a:r>
              <a:rPr lang="de-DE" sz="1200" dirty="0" smtClean="0">
                <a:latin typeface="Rockwell" panose="02060603020205020403" pitchFamily="18" charset="0"/>
              </a:rPr>
              <a:t>() geladen. Das </a:t>
            </a:r>
            <a:r>
              <a:rPr lang="de-DE" sz="1200" dirty="0" err="1" smtClean="0">
                <a:latin typeface="Rockwell" panose="02060603020205020403" pitchFamily="18" charset="0"/>
              </a:rPr>
              <a:t>CategoryModel</a:t>
            </a:r>
            <a:r>
              <a:rPr lang="de-DE" sz="1200" dirty="0" smtClean="0">
                <a:latin typeface="Rockwell" panose="02060603020205020403" pitchFamily="18" charset="0"/>
              </a:rPr>
              <a:t> verfügt über einen </a:t>
            </a:r>
            <a:r>
              <a:rPr lang="de-DE" sz="1200" dirty="0" err="1" smtClean="0">
                <a:latin typeface="Rockwell" panose="02060603020205020403" pitchFamily="18" charset="0"/>
              </a:rPr>
              <a:t>Constructor</a:t>
            </a:r>
            <a:r>
              <a:rPr lang="de-DE" sz="1200" dirty="0" smtClean="0">
                <a:latin typeface="Rockwell" panose="02060603020205020403" pitchFamily="18" charset="0"/>
              </a:rPr>
              <a:t>, der genau diese Werte als Parameter benötigt.</a:t>
            </a:r>
            <a:endParaRPr lang="de-DE" sz="12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85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1017387"/>
            <a:ext cx="1220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8100000" y="274349"/>
            <a:ext cx="3532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latin typeface="Rockwell" panose="02060603020205020403" pitchFamily="18" charset="0"/>
              </a:rPr>
              <a:t>Main View - Code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81" y="1212309"/>
            <a:ext cx="5944434" cy="545859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754254" y="1404917"/>
            <a:ext cx="33843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>
                <a:latin typeface="Rockwell" panose="02060603020205020403" pitchFamily="18" charset="0"/>
              </a:rPr>
              <a:t>EditFolderButtonClicked</a:t>
            </a:r>
            <a:r>
              <a:rPr lang="de-DE" sz="1400" b="1" u="sng" dirty="0" smtClean="0">
                <a:latin typeface="Rockwell" panose="02060603020205020403" pitchFamily="18" charset="0"/>
              </a:rPr>
              <a:t>()</a:t>
            </a:r>
          </a:p>
          <a:p>
            <a:r>
              <a:rPr lang="de-DE" sz="1200" dirty="0" smtClean="0">
                <a:latin typeface="Rockwell" panose="02060603020205020403" pitchFamily="18" charset="0"/>
              </a:rPr>
              <a:t>Die Funktion </a:t>
            </a:r>
            <a:r>
              <a:rPr lang="de-DE" sz="1200" dirty="0" err="1" smtClean="0">
                <a:latin typeface="Rockwell" panose="02060603020205020403" pitchFamily="18" charset="0"/>
              </a:rPr>
              <a:t>EditFolderButtonClicked</a:t>
            </a:r>
            <a:r>
              <a:rPr lang="de-DE" sz="1200" dirty="0" smtClean="0">
                <a:latin typeface="Rockwell" panose="02060603020205020403" pitchFamily="18" charset="0"/>
              </a:rPr>
              <a:t> (Action eines </a:t>
            </a:r>
            <a:r>
              <a:rPr lang="de-DE" sz="1200" dirty="0" err="1" smtClean="0">
                <a:latin typeface="Rockwell" panose="02060603020205020403" pitchFamily="18" charset="0"/>
              </a:rPr>
              <a:t>UIButtons</a:t>
            </a:r>
            <a:r>
              <a:rPr lang="de-DE" sz="1200" dirty="0" smtClean="0">
                <a:latin typeface="Rockwell" panose="02060603020205020403" pitchFamily="18" charset="0"/>
              </a:rPr>
              <a:t>) öffnet eine neue View zum Editieren einer Kategorie. </a:t>
            </a:r>
            <a:r>
              <a:rPr lang="de-DE" sz="1200" dirty="0" smtClean="0">
                <a:latin typeface="Rockwell" panose="02060603020205020403" pitchFamily="18" charset="0"/>
              </a:rPr>
              <a:t>Der Text des Back-Buttons wird hier gesetzt, da sonst zweimal der gleiche Text in der </a:t>
            </a:r>
            <a:r>
              <a:rPr lang="de-DE" sz="1200" dirty="0" err="1" smtClean="0">
                <a:latin typeface="Rockwell" panose="02060603020205020403" pitchFamily="18" charset="0"/>
              </a:rPr>
              <a:t>Navigations</a:t>
            </a:r>
            <a:r>
              <a:rPr lang="de-DE" sz="1200" dirty="0" smtClean="0">
                <a:latin typeface="Rockwell" panose="02060603020205020403" pitchFamily="18" charset="0"/>
              </a:rPr>
              <a:t> Bar stehen würde. Dem </a:t>
            </a:r>
            <a:r>
              <a:rPr lang="de-DE" sz="1200" dirty="0" err="1" smtClean="0">
                <a:latin typeface="Rockwell" panose="02060603020205020403" pitchFamily="18" charset="0"/>
              </a:rPr>
              <a:t>ViewController</a:t>
            </a:r>
            <a:r>
              <a:rPr lang="de-DE" sz="1200" dirty="0" smtClean="0">
                <a:latin typeface="Rockwell" panose="02060603020205020403" pitchFamily="18" charset="0"/>
              </a:rPr>
              <a:t> wird noch die richtige Kategorie zugewiesen, bevor man auf ihn navigiert.</a:t>
            </a:r>
            <a:endParaRPr lang="de-DE" sz="1200" dirty="0">
              <a:latin typeface="Rockwell" panose="02060603020205020403" pitchFamily="18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754254" y="4066837"/>
            <a:ext cx="33843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>
                <a:latin typeface="Rockwell" panose="02060603020205020403" pitchFamily="18" charset="0"/>
              </a:rPr>
              <a:t>viewWillAppear</a:t>
            </a:r>
            <a:r>
              <a:rPr lang="de-DE" sz="1400" b="1" u="sng" dirty="0" smtClean="0">
                <a:latin typeface="Rockwell" panose="02060603020205020403" pitchFamily="18" charset="0"/>
              </a:rPr>
              <a:t>()</a:t>
            </a:r>
          </a:p>
          <a:p>
            <a:r>
              <a:rPr lang="de-DE" sz="1200" dirty="0" smtClean="0">
                <a:latin typeface="Rockwell" panose="02060603020205020403" pitchFamily="18" charset="0"/>
              </a:rPr>
              <a:t>Um die View mit Daten zu befüllen, wird hier die Funktion </a:t>
            </a:r>
            <a:r>
              <a:rPr lang="de-DE" sz="1200" dirty="0" err="1" smtClean="0">
                <a:latin typeface="Rockwell" panose="02060603020205020403" pitchFamily="18" charset="0"/>
              </a:rPr>
              <a:t>viewWillAppear</a:t>
            </a:r>
            <a:r>
              <a:rPr lang="de-DE" sz="1200" dirty="0" smtClean="0">
                <a:latin typeface="Rockwell" panose="02060603020205020403" pitchFamily="18" charset="0"/>
              </a:rPr>
              <a:t>() genutzt. Da die Daten immer aktuell sein müssen, da sie auf anderen Views aktualisiert werden, werden die Daten immer frisch aus der Datenbank geladen und in die nötigen Labels eingetragen.</a:t>
            </a:r>
            <a:endParaRPr lang="de-DE" sz="1200" dirty="0">
              <a:latin typeface="Rockwell" panose="02060603020205020403" pitchFamily="18" charset="0"/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2447925" y="1368000"/>
            <a:ext cx="2238684" cy="215444"/>
            <a:chOff x="2619375" y="1685909"/>
            <a:chExt cx="2238684" cy="215444"/>
          </a:xfrm>
        </p:grpSpPr>
        <p:cxnSp>
          <p:nvCxnSpPr>
            <p:cNvPr id="9" name="Gerade Verbindung mit Pfeil 8"/>
            <p:cNvCxnSpPr/>
            <p:nvPr/>
          </p:nvCxnSpPr>
          <p:spPr>
            <a:xfrm flipH="1">
              <a:off x="2619375" y="1793631"/>
              <a:ext cx="1143733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/>
            <p:cNvSpPr txBox="1"/>
            <p:nvPr/>
          </p:nvSpPr>
          <p:spPr>
            <a:xfrm>
              <a:off x="3709988" y="1685909"/>
              <a:ext cx="11480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Ausgewählte Kategorie</a:t>
              </a:r>
              <a:endParaRPr lang="de-DE" sz="800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619375" y="1584000"/>
            <a:ext cx="1733738" cy="215444"/>
            <a:chOff x="2619375" y="1685909"/>
            <a:chExt cx="1733738" cy="215444"/>
          </a:xfrm>
        </p:grpSpPr>
        <p:cxnSp>
          <p:nvCxnSpPr>
            <p:cNvPr id="13" name="Gerade Verbindung mit Pfeil 12"/>
            <p:cNvCxnSpPr/>
            <p:nvPr/>
          </p:nvCxnSpPr>
          <p:spPr>
            <a:xfrm flipH="1">
              <a:off x="2619375" y="1793631"/>
              <a:ext cx="1143733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/>
          </p:nvSpPr>
          <p:spPr>
            <a:xfrm>
              <a:off x="3709988" y="1685909"/>
              <a:ext cx="64312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Table View</a:t>
              </a:r>
              <a:endParaRPr lang="de-DE" sz="800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2502957" y="4656873"/>
            <a:ext cx="2770466" cy="215444"/>
            <a:chOff x="2619375" y="1685909"/>
            <a:chExt cx="2770466" cy="215444"/>
          </a:xfrm>
        </p:grpSpPr>
        <p:cxnSp>
          <p:nvCxnSpPr>
            <p:cNvPr id="16" name="Gerade Verbindung mit Pfeil 15"/>
            <p:cNvCxnSpPr/>
            <p:nvPr/>
          </p:nvCxnSpPr>
          <p:spPr>
            <a:xfrm flipH="1">
              <a:off x="2619375" y="1793631"/>
              <a:ext cx="432000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/>
          </p:nvSpPr>
          <p:spPr>
            <a:xfrm>
              <a:off x="2997840" y="1685909"/>
              <a:ext cx="239200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Datenbank Manager initialisieren (später mehr dazu)</a:t>
              </a:r>
              <a:endParaRPr lang="de-DE" sz="800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2614834" y="1692000"/>
            <a:ext cx="1998234" cy="215444"/>
            <a:chOff x="2619375" y="1685909"/>
            <a:chExt cx="1998234" cy="215444"/>
          </a:xfrm>
        </p:grpSpPr>
        <p:cxnSp>
          <p:nvCxnSpPr>
            <p:cNvPr id="19" name="Gerade Verbindung mit Pfeil 18"/>
            <p:cNvCxnSpPr/>
            <p:nvPr/>
          </p:nvCxnSpPr>
          <p:spPr>
            <a:xfrm flipH="1">
              <a:off x="2619375" y="1793631"/>
              <a:ext cx="1143733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/>
          </p:nvSpPr>
          <p:spPr>
            <a:xfrm>
              <a:off x="3709988" y="1685909"/>
              <a:ext cx="9076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Description Label</a:t>
              </a:r>
              <a:endParaRPr lang="de-DE" sz="800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1994115" y="1475722"/>
            <a:ext cx="2120062" cy="215444"/>
            <a:chOff x="2619375" y="1685909"/>
            <a:chExt cx="2120062" cy="215444"/>
          </a:xfrm>
        </p:grpSpPr>
        <p:cxnSp>
          <p:nvCxnSpPr>
            <p:cNvPr id="22" name="Gerade Verbindung mit Pfeil 21"/>
            <p:cNvCxnSpPr/>
            <p:nvPr/>
          </p:nvCxnSpPr>
          <p:spPr>
            <a:xfrm flipH="1">
              <a:off x="2619375" y="1793631"/>
              <a:ext cx="1143733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/>
          </p:nvSpPr>
          <p:spPr>
            <a:xfrm>
              <a:off x="3709988" y="1685909"/>
              <a:ext cx="10294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Liste der Passwörter</a:t>
              </a:r>
              <a:endParaRPr lang="de-DE" sz="800" dirty="0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3913935" y="4911734"/>
            <a:ext cx="2095602" cy="215444"/>
            <a:chOff x="2619375" y="1685909"/>
            <a:chExt cx="2095602" cy="215444"/>
          </a:xfrm>
        </p:grpSpPr>
        <p:cxnSp>
          <p:nvCxnSpPr>
            <p:cNvPr id="25" name="Gerade Verbindung mit Pfeil 24"/>
            <p:cNvCxnSpPr/>
            <p:nvPr/>
          </p:nvCxnSpPr>
          <p:spPr>
            <a:xfrm flipH="1">
              <a:off x="2619375" y="1793631"/>
              <a:ext cx="432000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/>
          </p:nvSpPr>
          <p:spPr>
            <a:xfrm>
              <a:off x="2997840" y="1685909"/>
              <a:ext cx="171713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Passwörter aus der Datenbank laden</a:t>
              </a:r>
              <a:endParaRPr lang="de-DE" sz="800" dirty="0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352800" y="5841206"/>
            <a:ext cx="2204355" cy="515868"/>
            <a:chOff x="3352800" y="5841206"/>
            <a:chExt cx="2204355" cy="515868"/>
          </a:xfrm>
        </p:grpSpPr>
        <p:sp>
          <p:nvSpPr>
            <p:cNvPr id="27" name="Geschweifte Klammer rechts 26"/>
            <p:cNvSpPr/>
            <p:nvPr/>
          </p:nvSpPr>
          <p:spPr>
            <a:xfrm>
              <a:off x="3352800" y="5841206"/>
              <a:ext cx="290513" cy="438150"/>
            </a:xfrm>
            <a:prstGeom prst="rightBrace">
              <a:avLst/>
            </a:prstGeom>
            <a:ln w="222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690938" y="5895409"/>
              <a:ext cx="18662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Das Beschreibungs-Label muss mehrere </a:t>
              </a:r>
            </a:p>
            <a:p>
              <a:r>
                <a:rPr lang="de-DE" sz="800" dirty="0" smtClean="0"/>
                <a:t>Zeilen darstellen können</a:t>
              </a:r>
            </a:p>
            <a:p>
              <a:endParaRPr lang="de-DE" sz="800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5022337" y="3317891"/>
            <a:ext cx="1508651" cy="515868"/>
            <a:chOff x="3352800" y="5841206"/>
            <a:chExt cx="1508651" cy="515868"/>
          </a:xfrm>
        </p:grpSpPr>
        <p:sp>
          <p:nvSpPr>
            <p:cNvPr id="34" name="Geschweifte Klammer rechts 33"/>
            <p:cNvSpPr/>
            <p:nvPr/>
          </p:nvSpPr>
          <p:spPr>
            <a:xfrm>
              <a:off x="3352800" y="5841206"/>
              <a:ext cx="290513" cy="438150"/>
            </a:xfrm>
            <a:prstGeom prst="rightBrace">
              <a:avLst/>
            </a:prstGeom>
            <a:ln w="222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90938" y="5895409"/>
              <a:ext cx="11705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Zur nächsten Controller</a:t>
              </a:r>
            </a:p>
            <a:p>
              <a:r>
                <a:rPr lang="de-DE" sz="800" dirty="0" smtClean="0"/>
                <a:t>navigieren</a:t>
              </a:r>
            </a:p>
            <a:p>
              <a:endParaRPr lang="de-DE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236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1017387"/>
            <a:ext cx="1220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8100000" y="274349"/>
            <a:ext cx="2709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latin typeface="Rockwell" panose="02060603020205020403" pitchFamily="18" charset="0"/>
              </a:rPr>
              <a:t>Suche - Code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1212309"/>
            <a:ext cx="6981825" cy="296227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668654" y="1516677"/>
            <a:ext cx="338437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>
                <a:latin typeface="Rockwell" panose="02060603020205020403" pitchFamily="18" charset="0"/>
              </a:rPr>
              <a:t>filterContentForSearch</a:t>
            </a:r>
            <a:r>
              <a:rPr lang="de-DE" sz="1400" b="1" u="sng" dirty="0" smtClean="0">
                <a:latin typeface="Rockwell" panose="02060603020205020403" pitchFamily="18" charset="0"/>
              </a:rPr>
              <a:t>()</a:t>
            </a:r>
          </a:p>
          <a:p>
            <a:r>
              <a:rPr lang="de-DE" sz="1200" dirty="0" smtClean="0">
                <a:latin typeface="Rockwell" panose="02060603020205020403" pitchFamily="18" charset="0"/>
              </a:rPr>
              <a:t>Die </a:t>
            </a:r>
            <a:r>
              <a:rPr lang="de-DE" sz="1200" dirty="0" err="1" smtClean="0">
                <a:latin typeface="Rockwell" panose="02060603020205020403" pitchFamily="18" charset="0"/>
              </a:rPr>
              <a:t>filterContentForSearch</a:t>
            </a:r>
            <a:r>
              <a:rPr lang="de-DE" sz="1200" dirty="0" smtClean="0">
                <a:latin typeface="Rockwell" panose="02060603020205020403" pitchFamily="18" charset="0"/>
              </a:rPr>
              <a:t>()-Funktion bestimmt, welche Einträge im Zusammenhang mit einem Filter-String (hier </a:t>
            </a:r>
            <a:r>
              <a:rPr lang="de-DE" sz="1200" b="1" dirty="0" err="1" smtClean="0">
                <a:solidFill>
                  <a:srgbClr val="7030A0"/>
                </a:solidFill>
                <a:latin typeface="Rockwell" panose="02060603020205020403" pitchFamily="18" charset="0"/>
              </a:rPr>
              <a:t>searchText</a:t>
            </a:r>
            <a:r>
              <a:rPr lang="de-DE" sz="1200" dirty="0" smtClean="0">
                <a:latin typeface="Rockwell" panose="02060603020205020403" pitchFamily="18" charset="0"/>
              </a:rPr>
              <a:t>) angezeigt werden. Um auch eine Suche der für die Kategorie angelegten Passwörter zu ermöglichen, werden die Passwörter geladen und in einer For-Schleife auf den </a:t>
            </a:r>
            <a:r>
              <a:rPr lang="de-DE" sz="1200" dirty="0" err="1" smtClean="0">
                <a:latin typeface="Rockwell" panose="02060603020205020403" pitchFamily="18" charset="0"/>
              </a:rPr>
              <a:t>searchText</a:t>
            </a:r>
            <a:r>
              <a:rPr lang="de-DE" sz="1200" dirty="0" smtClean="0">
                <a:latin typeface="Rockwell" panose="02060603020205020403" pitchFamily="18" charset="0"/>
              </a:rPr>
              <a:t> geprüft.  Jeder Wert der geprüft wird, wird noch auf Kleinbuchstaben gesetzt, damit Groß- und Kleinschreibung keinen Einfluss auf die Suche haben. Gegen Ende werden die Daten der </a:t>
            </a:r>
            <a:r>
              <a:rPr lang="de-DE" sz="1200" dirty="0" err="1" smtClean="0">
                <a:latin typeface="Rockwell" panose="02060603020205020403" pitchFamily="18" charset="0"/>
              </a:rPr>
              <a:t>TableView</a:t>
            </a:r>
            <a:r>
              <a:rPr lang="de-DE" sz="1200" dirty="0" smtClean="0">
                <a:latin typeface="Rockwell" panose="02060603020205020403" pitchFamily="18" charset="0"/>
              </a:rPr>
              <a:t> noch mit der Funktion </a:t>
            </a:r>
            <a:r>
              <a:rPr lang="de-DE" sz="1200" dirty="0" err="1" smtClean="0">
                <a:latin typeface="Rockwell" panose="02060603020205020403" pitchFamily="18" charset="0"/>
              </a:rPr>
              <a:t>reloadData</a:t>
            </a:r>
            <a:r>
              <a:rPr lang="de-DE" sz="1200" dirty="0" smtClean="0">
                <a:latin typeface="Rockwell" panose="02060603020205020403" pitchFamily="18" charset="0"/>
              </a:rPr>
              <a:t>() neu geladen.</a:t>
            </a:r>
            <a:endParaRPr lang="de-DE" sz="12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59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1017387"/>
            <a:ext cx="1220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704000" y="274349"/>
            <a:ext cx="4381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Category</a:t>
            </a:r>
            <a:r>
              <a:rPr lang="de-DE" sz="3200" dirty="0" smtClean="0">
                <a:latin typeface="Rockwell" panose="02060603020205020403" pitchFamily="18" charset="0"/>
              </a:rPr>
              <a:t> View - Code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193228"/>
            <a:ext cx="6407467" cy="5477726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754254" y="1404917"/>
            <a:ext cx="33843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>
                <a:latin typeface="Rockwell" panose="02060603020205020403" pitchFamily="18" charset="0"/>
              </a:rPr>
              <a:t>SaveFolderButtonClicked</a:t>
            </a:r>
            <a:endParaRPr lang="de-DE" sz="1400" b="1" u="sng" dirty="0" smtClean="0">
              <a:latin typeface="Rockwell" panose="02060603020205020403" pitchFamily="18" charset="0"/>
            </a:endParaRPr>
          </a:p>
          <a:p>
            <a:r>
              <a:rPr lang="de-DE" sz="1200" dirty="0" smtClean="0">
                <a:latin typeface="Rockwell" panose="02060603020205020403" pitchFamily="18" charset="0"/>
              </a:rPr>
              <a:t>Mit der </a:t>
            </a:r>
            <a:r>
              <a:rPr lang="de-DE" sz="1200" dirty="0" err="1" smtClean="0">
                <a:latin typeface="Rockwell" panose="02060603020205020403" pitchFamily="18" charset="0"/>
              </a:rPr>
              <a:t>SaveFolderButtonClicked</a:t>
            </a:r>
            <a:r>
              <a:rPr lang="de-DE" sz="1200" dirty="0" smtClean="0">
                <a:latin typeface="Rockwell" panose="02060603020205020403" pitchFamily="18" charset="0"/>
              </a:rPr>
              <a:t>()-</a:t>
            </a:r>
            <a:r>
              <a:rPr lang="de-DE" sz="1200" dirty="0" err="1" smtClean="0">
                <a:latin typeface="Rockwell" panose="02060603020205020403" pitchFamily="18" charset="0"/>
              </a:rPr>
              <a:t>Funtkion</a:t>
            </a:r>
            <a:r>
              <a:rPr lang="de-DE" sz="1200" dirty="0" smtClean="0">
                <a:latin typeface="Rockwell" panose="02060603020205020403" pitchFamily="18" charset="0"/>
              </a:rPr>
              <a:t> werden die Daten der aktuellen Kategorie in die Datenbank gespeichert. Zum Speichern wird wieder ein Objekt der Klasse </a:t>
            </a:r>
            <a:r>
              <a:rPr lang="de-DE" sz="1200" dirty="0" err="1" smtClean="0">
                <a:latin typeface="Rockwell" panose="02060603020205020403" pitchFamily="18" charset="0"/>
              </a:rPr>
              <a:t>DBCategoryManager</a:t>
            </a:r>
            <a:r>
              <a:rPr lang="de-DE" sz="1200" dirty="0" smtClean="0">
                <a:latin typeface="Rockwell" panose="02060603020205020403" pitchFamily="18" charset="0"/>
              </a:rPr>
              <a:t> verwendet, welche sich um das Daten-Management kümmert. Da ein leerer Name nicht zulässig ist, wird dies vorher verhindert. Am Ende werden noch die Daten der Kategorie aktualisiert, sodass man sie vorherigen View leicht aktualisieren kann.</a:t>
            </a:r>
            <a:endParaRPr lang="de-DE" sz="1200" dirty="0">
              <a:latin typeface="Rockwell" panose="02060603020205020403" pitchFamily="18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754254" y="3910224"/>
            <a:ext cx="338437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>
                <a:latin typeface="Rockwell" panose="02060603020205020403" pitchFamily="18" charset="0"/>
              </a:rPr>
              <a:t>ButtonDeleteFolderClicked</a:t>
            </a:r>
            <a:r>
              <a:rPr lang="de-DE" sz="1400" b="1" u="sng" dirty="0" smtClean="0">
                <a:latin typeface="Rockwell" panose="02060603020205020403" pitchFamily="18" charset="0"/>
              </a:rPr>
              <a:t>()</a:t>
            </a:r>
          </a:p>
          <a:p>
            <a:r>
              <a:rPr lang="de-DE" sz="1200" dirty="0" smtClean="0">
                <a:latin typeface="Rockwell" panose="02060603020205020403" pitchFamily="18" charset="0"/>
              </a:rPr>
              <a:t>Die Funktion </a:t>
            </a:r>
            <a:r>
              <a:rPr lang="de-DE" sz="1200" dirty="0" err="1" smtClean="0">
                <a:latin typeface="Rockwell" panose="02060603020205020403" pitchFamily="18" charset="0"/>
              </a:rPr>
              <a:t>ButtonDeleteFolderClicked</a:t>
            </a:r>
            <a:r>
              <a:rPr lang="de-DE" sz="1200" dirty="0" smtClean="0">
                <a:latin typeface="Rockwell" panose="02060603020205020403" pitchFamily="18" charset="0"/>
              </a:rPr>
              <a:t>() löscht eine Kategorie in der Datenbank. Aus Sicherheitsgründen (Alle Passwörter werden sofort mitgelöscht) wird hier ein </a:t>
            </a:r>
            <a:r>
              <a:rPr lang="de-DE" sz="1200" dirty="0" err="1" smtClean="0">
                <a:latin typeface="Rockwell" panose="02060603020205020403" pitchFamily="18" charset="0"/>
              </a:rPr>
              <a:t>AlertDialog</a:t>
            </a:r>
            <a:r>
              <a:rPr lang="de-DE" sz="1200" dirty="0" smtClean="0">
                <a:latin typeface="Rockwell" panose="02060603020205020403" pitchFamily="18" charset="0"/>
              </a:rPr>
              <a:t> angezeigt, welcher verlangt, die Löschung zu bestätigen. Der </a:t>
            </a:r>
            <a:r>
              <a:rPr lang="de-DE" sz="1200" dirty="0" err="1" smtClean="0">
                <a:latin typeface="Rockwell" panose="02060603020205020403" pitchFamily="18" charset="0"/>
              </a:rPr>
              <a:t>default</a:t>
            </a:r>
            <a:r>
              <a:rPr lang="de-DE" sz="1200" dirty="0" smtClean="0">
                <a:latin typeface="Rockwell" panose="02060603020205020403" pitchFamily="18" charset="0"/>
              </a:rPr>
              <a:t>-Handler für den Alert-Dialog wird noch gesetzt, und der Dialog wird mit der </a:t>
            </a:r>
            <a:r>
              <a:rPr lang="de-DE" sz="1200" dirty="0" err="1" smtClean="0">
                <a:latin typeface="Rockwell" panose="02060603020205020403" pitchFamily="18" charset="0"/>
              </a:rPr>
              <a:t>present</a:t>
            </a:r>
            <a:r>
              <a:rPr lang="de-DE" sz="1200" dirty="0" smtClean="0">
                <a:latin typeface="Rockwell" panose="02060603020205020403" pitchFamily="18" charset="0"/>
              </a:rPr>
              <a:t>()-Funktion angezeigt. Da die letzte View (</a:t>
            </a:r>
            <a:r>
              <a:rPr lang="de-DE" sz="1200" dirty="0" err="1" smtClean="0">
                <a:latin typeface="Rockwell" panose="02060603020205020403" pitchFamily="18" charset="0"/>
              </a:rPr>
              <a:t>ShowCategory</a:t>
            </a:r>
            <a:r>
              <a:rPr lang="de-DE" sz="1200" dirty="0" smtClean="0">
                <a:latin typeface="Rockwell" panose="02060603020205020403" pitchFamily="18" charset="0"/>
              </a:rPr>
              <a:t>-View) nun nicht mehr vorhanden ist (da Kategorie gelöscht), wird mit der Funktion </a:t>
            </a:r>
            <a:r>
              <a:rPr lang="de-DE" sz="1200" dirty="0" err="1" smtClean="0">
                <a:latin typeface="Rockwell" panose="02060603020205020403" pitchFamily="18" charset="0"/>
              </a:rPr>
              <a:t>backTwo</a:t>
            </a:r>
            <a:r>
              <a:rPr lang="de-DE" sz="1200" dirty="0" smtClean="0">
                <a:latin typeface="Rockwell" panose="02060603020205020403" pitchFamily="18" charset="0"/>
              </a:rPr>
              <a:t>() 2 Views zurück navigiert (Main-View).</a:t>
            </a:r>
            <a:endParaRPr lang="de-DE" sz="1200" dirty="0">
              <a:latin typeface="Rockwell" panose="02060603020205020403" pitchFamily="18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2446482" y="1357292"/>
            <a:ext cx="2238684" cy="215444"/>
            <a:chOff x="2619375" y="1685909"/>
            <a:chExt cx="2238684" cy="215444"/>
          </a:xfrm>
        </p:grpSpPr>
        <p:cxnSp>
          <p:nvCxnSpPr>
            <p:cNvPr id="10" name="Gerade Verbindung mit Pfeil 9"/>
            <p:cNvCxnSpPr/>
            <p:nvPr/>
          </p:nvCxnSpPr>
          <p:spPr>
            <a:xfrm flipH="1">
              <a:off x="2619375" y="1793631"/>
              <a:ext cx="1143733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/>
          </p:nvSpPr>
          <p:spPr>
            <a:xfrm>
              <a:off x="3709988" y="1685909"/>
              <a:ext cx="11480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Ausgewählte Kategorie</a:t>
              </a:r>
              <a:endParaRPr lang="de-DE" sz="800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591738" y="1496474"/>
            <a:ext cx="1695266" cy="215444"/>
            <a:chOff x="2619375" y="1685909"/>
            <a:chExt cx="1695266" cy="215444"/>
          </a:xfrm>
        </p:grpSpPr>
        <p:cxnSp>
          <p:nvCxnSpPr>
            <p:cNvPr id="13" name="Gerade Verbindung mit Pfeil 12"/>
            <p:cNvCxnSpPr/>
            <p:nvPr/>
          </p:nvCxnSpPr>
          <p:spPr>
            <a:xfrm flipH="1">
              <a:off x="2619375" y="1793631"/>
              <a:ext cx="1143733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/>
          </p:nvSpPr>
          <p:spPr>
            <a:xfrm>
              <a:off x="3709988" y="1685909"/>
              <a:ext cx="6046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err="1" smtClean="0"/>
                <a:t>TextFields</a:t>
              </a:r>
              <a:endParaRPr lang="de-DE" sz="800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2416403" y="2664000"/>
            <a:ext cx="3238958" cy="215444"/>
            <a:chOff x="2619375" y="1685909"/>
            <a:chExt cx="3238958" cy="215444"/>
          </a:xfrm>
        </p:grpSpPr>
        <p:cxnSp>
          <p:nvCxnSpPr>
            <p:cNvPr id="16" name="Gerade Verbindung mit Pfeil 15"/>
            <p:cNvCxnSpPr/>
            <p:nvPr/>
          </p:nvCxnSpPr>
          <p:spPr>
            <a:xfrm flipH="1">
              <a:off x="2619375" y="1793631"/>
              <a:ext cx="1143733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/>
          </p:nvSpPr>
          <p:spPr>
            <a:xfrm>
              <a:off x="3709988" y="1685909"/>
              <a:ext cx="21483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Neuen Namen aus dem Name-</a:t>
              </a:r>
              <a:r>
                <a:rPr lang="de-DE" sz="800" dirty="0" err="1" smtClean="0"/>
                <a:t>TextField</a:t>
              </a:r>
              <a:r>
                <a:rPr lang="de-DE" sz="800" dirty="0" smtClean="0"/>
                <a:t> holen</a:t>
              </a:r>
              <a:endParaRPr lang="de-DE" sz="800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3682351" y="2879444"/>
            <a:ext cx="1652191" cy="438150"/>
            <a:chOff x="3352800" y="5841206"/>
            <a:chExt cx="1652191" cy="438150"/>
          </a:xfrm>
        </p:grpSpPr>
        <p:sp>
          <p:nvSpPr>
            <p:cNvPr id="19" name="Geschweifte Klammer rechts 18"/>
            <p:cNvSpPr/>
            <p:nvPr/>
          </p:nvSpPr>
          <p:spPr>
            <a:xfrm>
              <a:off x="3352800" y="5841206"/>
              <a:ext cx="290513" cy="438150"/>
            </a:xfrm>
            <a:prstGeom prst="rightBrace">
              <a:avLst/>
            </a:prstGeom>
            <a:ln w="222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3706238" y="5952559"/>
              <a:ext cx="12987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Leerer Name nicht zulässig</a:t>
              </a:r>
              <a:endParaRPr lang="de-DE" sz="800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4111130" y="5384519"/>
            <a:ext cx="1211365" cy="438150"/>
            <a:chOff x="3352800" y="5841206"/>
            <a:chExt cx="1211365" cy="438150"/>
          </a:xfrm>
        </p:grpSpPr>
        <p:sp>
          <p:nvSpPr>
            <p:cNvPr id="22" name="Geschweifte Klammer rechts 21"/>
            <p:cNvSpPr/>
            <p:nvPr/>
          </p:nvSpPr>
          <p:spPr>
            <a:xfrm>
              <a:off x="3352800" y="5841206"/>
              <a:ext cx="290513" cy="438150"/>
            </a:xfrm>
            <a:prstGeom prst="rightBrace">
              <a:avLst/>
            </a:prstGeom>
            <a:ln w="222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3706238" y="5952559"/>
              <a:ext cx="8579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Default-Handler</a:t>
              </a:r>
              <a:endParaRPr lang="de-DE" sz="800" dirty="0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896472" y="6077999"/>
            <a:ext cx="2636229" cy="215444"/>
            <a:chOff x="2619375" y="1685909"/>
            <a:chExt cx="2636229" cy="215444"/>
          </a:xfrm>
        </p:grpSpPr>
        <p:cxnSp>
          <p:nvCxnSpPr>
            <p:cNvPr id="25" name="Gerade Verbindung mit Pfeil 24"/>
            <p:cNvCxnSpPr/>
            <p:nvPr/>
          </p:nvCxnSpPr>
          <p:spPr>
            <a:xfrm flipH="1">
              <a:off x="2619375" y="1793631"/>
              <a:ext cx="1143733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/>
          </p:nvSpPr>
          <p:spPr>
            <a:xfrm>
              <a:off x="3709988" y="1685909"/>
              <a:ext cx="15456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err="1" smtClean="0"/>
                <a:t>Cancel</a:t>
              </a:r>
              <a:r>
                <a:rPr lang="de-DE" sz="800" dirty="0" smtClean="0"/>
                <a:t>-Handler (hier nicht nötig)</a:t>
              </a:r>
              <a:endParaRPr lang="de-DE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8593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1017387"/>
            <a:ext cx="1220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776000" y="274349"/>
            <a:ext cx="4368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latin typeface="Rockwell" panose="02060603020205020403" pitchFamily="18" charset="0"/>
              </a:rPr>
              <a:t>Password View - Code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21" y="1212309"/>
            <a:ext cx="4336300" cy="5366172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043054" y="3528357"/>
            <a:ext cx="338437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>
                <a:latin typeface="Rockwell" panose="02060603020205020403" pitchFamily="18" charset="0"/>
              </a:rPr>
              <a:t>viewWillAppear</a:t>
            </a:r>
            <a:r>
              <a:rPr lang="de-DE" sz="1400" b="1" u="sng" dirty="0" smtClean="0">
                <a:latin typeface="Rockwell" panose="02060603020205020403" pitchFamily="18" charset="0"/>
              </a:rPr>
              <a:t>()</a:t>
            </a:r>
          </a:p>
          <a:p>
            <a:r>
              <a:rPr lang="de-DE" sz="1200" dirty="0" smtClean="0">
                <a:latin typeface="Rockwell" panose="02060603020205020403" pitchFamily="18" charset="0"/>
              </a:rPr>
              <a:t>In der </a:t>
            </a:r>
            <a:r>
              <a:rPr lang="de-DE" sz="1200" dirty="0" err="1" smtClean="0">
                <a:latin typeface="Rockwell" panose="02060603020205020403" pitchFamily="18" charset="0"/>
              </a:rPr>
              <a:t>viewWillAppear</a:t>
            </a:r>
            <a:r>
              <a:rPr lang="de-DE" sz="1200" dirty="0" smtClean="0">
                <a:latin typeface="Rockwell" panose="02060603020205020403" pitchFamily="18" charset="0"/>
              </a:rPr>
              <a:t>()-Funktion werden die Daten in die Labels eingetragen. </a:t>
            </a:r>
            <a:r>
              <a:rPr lang="de-DE" sz="1200" dirty="0" smtClean="0">
                <a:latin typeface="Rockwell" panose="02060603020205020403" pitchFamily="18" charset="0"/>
              </a:rPr>
              <a:t>Im unteren Teil muss das Editier-Datum sowie das Erstell-Datum noch auf ein bestimmtes Format formatiert werden (hier z.B. 13.07.2017 16:00). </a:t>
            </a:r>
            <a:endParaRPr lang="de-DE" sz="1200" dirty="0">
              <a:latin typeface="Rockwell" panose="02060603020205020403" pitchFamily="18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043054" y="1608117"/>
            <a:ext cx="338437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>
                <a:latin typeface="Rockwell" panose="02060603020205020403" pitchFamily="18" charset="0"/>
              </a:rPr>
              <a:t>viewDidLoad</a:t>
            </a:r>
            <a:r>
              <a:rPr lang="de-DE" sz="1400" b="1" u="sng" dirty="0" smtClean="0">
                <a:latin typeface="Rockwell" panose="02060603020205020403" pitchFamily="18" charset="0"/>
              </a:rPr>
              <a:t>()</a:t>
            </a:r>
          </a:p>
          <a:p>
            <a:r>
              <a:rPr lang="de-DE" sz="1200" dirty="0" smtClean="0">
                <a:latin typeface="Rockwell" panose="02060603020205020403" pitchFamily="18" charset="0"/>
              </a:rPr>
              <a:t>Da die </a:t>
            </a:r>
            <a:r>
              <a:rPr lang="de-DE" sz="1200" dirty="0" err="1" smtClean="0">
                <a:latin typeface="Rockwell" panose="02060603020205020403" pitchFamily="18" charset="0"/>
              </a:rPr>
              <a:t>ShowPasswordView</a:t>
            </a:r>
            <a:r>
              <a:rPr lang="de-DE" sz="1200" dirty="0" smtClean="0">
                <a:latin typeface="Rockwell" panose="02060603020205020403" pitchFamily="18" charset="0"/>
              </a:rPr>
              <a:t>() 3 Icons benötigt, werden diese von der </a:t>
            </a:r>
            <a:r>
              <a:rPr lang="de-DE" sz="1200" b="1" dirty="0" smtClean="0">
                <a:solidFill>
                  <a:srgbClr val="7030A0"/>
                </a:solidFill>
                <a:latin typeface="Rockwell" panose="02060603020205020403" pitchFamily="18" charset="0"/>
              </a:rPr>
              <a:t>Font </a:t>
            </a:r>
            <a:r>
              <a:rPr lang="de-DE" sz="1200" b="1" dirty="0" err="1" smtClean="0">
                <a:solidFill>
                  <a:srgbClr val="7030A0"/>
                </a:solidFill>
                <a:latin typeface="Rockwell" panose="02060603020205020403" pitchFamily="18" charset="0"/>
              </a:rPr>
              <a:t>Awesome</a:t>
            </a:r>
            <a:r>
              <a:rPr lang="de-DE" sz="1200" b="1" dirty="0" smtClean="0">
                <a:solidFill>
                  <a:srgbClr val="7030A0"/>
                </a:solidFill>
                <a:latin typeface="Rockwell" panose="02060603020205020403" pitchFamily="18" charset="0"/>
              </a:rPr>
              <a:t> Swift </a:t>
            </a:r>
            <a:r>
              <a:rPr lang="de-DE" sz="1200" dirty="0" smtClean="0">
                <a:latin typeface="Rockwell" panose="02060603020205020403" pitchFamily="18" charset="0"/>
              </a:rPr>
              <a:t>Library geladen, außerdem muss das Description-Label auf Zeilenumbrüche gestellt werden.</a:t>
            </a:r>
            <a:endParaRPr lang="de-DE" sz="1200" dirty="0">
              <a:latin typeface="Rockwell" panose="02060603020205020403" pitchFamily="18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2329801" y="1634003"/>
            <a:ext cx="1480391" cy="975847"/>
            <a:chOff x="3352800" y="5841206"/>
            <a:chExt cx="1480391" cy="438150"/>
          </a:xfrm>
        </p:grpSpPr>
        <p:sp>
          <p:nvSpPr>
            <p:cNvPr id="10" name="Geschweifte Klammer rechts 9"/>
            <p:cNvSpPr/>
            <p:nvPr/>
          </p:nvSpPr>
          <p:spPr>
            <a:xfrm>
              <a:off x="3352800" y="5841206"/>
              <a:ext cx="290513" cy="438150"/>
            </a:xfrm>
            <a:prstGeom prst="rightBrace">
              <a:avLst/>
            </a:prstGeom>
            <a:ln w="222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734813" y="6011914"/>
              <a:ext cx="1098378" cy="96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UI-Elemente der View</a:t>
              </a:r>
              <a:endParaRPr lang="de-DE" sz="800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2329801" y="1350000"/>
            <a:ext cx="2257920" cy="215444"/>
            <a:chOff x="2619375" y="1685909"/>
            <a:chExt cx="2257920" cy="215444"/>
          </a:xfrm>
        </p:grpSpPr>
        <p:cxnSp>
          <p:nvCxnSpPr>
            <p:cNvPr id="16" name="Gerade Verbindung mit Pfeil 15"/>
            <p:cNvCxnSpPr/>
            <p:nvPr/>
          </p:nvCxnSpPr>
          <p:spPr>
            <a:xfrm flipH="1">
              <a:off x="2619375" y="1793631"/>
              <a:ext cx="1143733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/>
          </p:nvSpPr>
          <p:spPr>
            <a:xfrm>
              <a:off x="3709988" y="1685909"/>
              <a:ext cx="11673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Ausgewähltes Passwort</a:t>
              </a:r>
              <a:endParaRPr lang="de-DE" sz="800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1872601" y="1447150"/>
            <a:ext cx="3088276" cy="215444"/>
            <a:chOff x="2619375" y="1685909"/>
            <a:chExt cx="3088276" cy="215444"/>
          </a:xfrm>
        </p:grpSpPr>
        <p:cxnSp>
          <p:nvCxnSpPr>
            <p:cNvPr id="19" name="Gerade Verbindung mit Pfeil 18"/>
            <p:cNvCxnSpPr/>
            <p:nvPr/>
          </p:nvCxnSpPr>
          <p:spPr>
            <a:xfrm flipH="1">
              <a:off x="2619375" y="1793631"/>
              <a:ext cx="1143733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/>
          </p:nvSpPr>
          <p:spPr>
            <a:xfrm>
              <a:off x="3709988" y="1685909"/>
              <a:ext cx="19976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Gibt an, ob das Passwort aktuell sichtbar ist</a:t>
              </a:r>
              <a:endParaRPr lang="de-DE" sz="800" dirty="0"/>
            </a:p>
          </p:txBody>
        </p:sp>
      </p:grpSp>
      <p:sp>
        <p:nvSpPr>
          <p:cNvPr id="24" name="Textfeld 23"/>
          <p:cNvSpPr txBox="1"/>
          <p:nvPr/>
        </p:nvSpPr>
        <p:spPr>
          <a:xfrm>
            <a:off x="3016334" y="2766797"/>
            <a:ext cx="2273379" cy="4616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Icons &amp; Größen setzen.</a:t>
            </a:r>
          </a:p>
          <a:p>
            <a:r>
              <a:rPr lang="de-DE" sz="800" dirty="0" smtClean="0"/>
              <a:t>Es wird eine Icon-Library verwendet:</a:t>
            </a:r>
          </a:p>
          <a:p>
            <a:r>
              <a:rPr lang="de-DE" sz="800" dirty="0">
                <a:hlinkClick r:id="rId4"/>
              </a:rPr>
              <a:t>https://</a:t>
            </a:r>
            <a:r>
              <a:rPr lang="de-DE" sz="800" dirty="0" smtClean="0">
                <a:hlinkClick r:id="rId4"/>
              </a:rPr>
              <a:t>github.com/Vaberer/Font-Awesome-Swift</a:t>
            </a:r>
            <a:endParaRPr lang="de-DE" sz="800" dirty="0" smtClean="0"/>
          </a:p>
        </p:txBody>
      </p:sp>
      <p:grpSp>
        <p:nvGrpSpPr>
          <p:cNvPr id="25" name="Gruppieren 24"/>
          <p:cNvGrpSpPr/>
          <p:nvPr/>
        </p:nvGrpSpPr>
        <p:grpSpPr>
          <a:xfrm>
            <a:off x="4504292" y="5881724"/>
            <a:ext cx="1544790" cy="438150"/>
            <a:chOff x="3352800" y="5841206"/>
            <a:chExt cx="1544790" cy="438150"/>
          </a:xfrm>
        </p:grpSpPr>
        <p:sp>
          <p:nvSpPr>
            <p:cNvPr id="26" name="Geschweifte Klammer rechts 25"/>
            <p:cNvSpPr/>
            <p:nvPr/>
          </p:nvSpPr>
          <p:spPr>
            <a:xfrm>
              <a:off x="3352800" y="5841206"/>
              <a:ext cx="290513" cy="438150"/>
            </a:xfrm>
            <a:prstGeom prst="rightBrace">
              <a:avLst/>
            </a:prstGeom>
            <a:ln w="222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3706238" y="5952559"/>
              <a:ext cx="11913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Formatierung der Daten</a:t>
              </a:r>
              <a:endParaRPr lang="de-DE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0330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1017387"/>
            <a:ext cx="1220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9540000" y="274349"/>
            <a:ext cx="1978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CoreData</a:t>
            </a:r>
            <a:endParaRPr lang="de-DE" sz="3200" dirty="0" smtClean="0">
              <a:latin typeface="Rockwell" panose="02060603020205020403" pitchFamily="18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5" y="3727132"/>
            <a:ext cx="4048124" cy="301507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4" y="1291738"/>
            <a:ext cx="4048125" cy="220702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897" y="1463040"/>
            <a:ext cx="3844294" cy="515112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8472191" y="1271214"/>
            <a:ext cx="33843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>
                <a:latin typeface="Rockwell" panose="02060603020205020403" pitchFamily="18" charset="0"/>
              </a:rPr>
              <a:t>CoreData</a:t>
            </a:r>
            <a:r>
              <a:rPr lang="de-DE" sz="1400" b="1" u="sng" dirty="0" smtClean="0">
                <a:latin typeface="Rockwell" panose="02060603020205020403" pitchFamily="18" charset="0"/>
              </a:rPr>
              <a:t> Manager</a:t>
            </a:r>
          </a:p>
          <a:p>
            <a:r>
              <a:rPr lang="de-DE" sz="1200" dirty="0" smtClean="0">
                <a:latin typeface="Rockwell" panose="02060603020205020403" pitchFamily="18" charset="0"/>
              </a:rPr>
              <a:t>Mit der </a:t>
            </a:r>
            <a:r>
              <a:rPr lang="de-DE" sz="1200" dirty="0" err="1" smtClean="0">
                <a:latin typeface="Rockwell" panose="02060603020205020403" pitchFamily="18" charset="0"/>
              </a:rPr>
              <a:t>cursorToCategoryModel</a:t>
            </a:r>
            <a:r>
              <a:rPr lang="de-DE" sz="1200" dirty="0" smtClean="0">
                <a:latin typeface="Rockwell" panose="02060603020205020403" pitchFamily="18" charset="0"/>
              </a:rPr>
              <a:t>()-Funktion wird ein Cursor in ein </a:t>
            </a:r>
            <a:r>
              <a:rPr lang="de-DE" sz="1200" dirty="0" err="1" smtClean="0">
                <a:latin typeface="Rockwell" panose="02060603020205020403" pitchFamily="18" charset="0"/>
              </a:rPr>
              <a:t>CategoryModel</a:t>
            </a:r>
            <a:r>
              <a:rPr lang="de-DE" sz="1200" dirty="0" smtClean="0">
                <a:latin typeface="Rockwell" panose="02060603020205020403" pitchFamily="18" charset="0"/>
              </a:rPr>
              <a:t> umgewandelt. Die benötigen Daten des Cursors werden mit der Funktion </a:t>
            </a:r>
            <a:r>
              <a:rPr lang="de-DE" sz="1200" dirty="0" err="1" smtClean="0">
                <a:latin typeface="Rockwell" panose="02060603020205020403" pitchFamily="18" charset="0"/>
              </a:rPr>
              <a:t>getString</a:t>
            </a:r>
            <a:r>
              <a:rPr lang="de-DE" sz="1200" dirty="0" smtClean="0">
                <a:latin typeface="Rockwell" panose="02060603020205020403" pitchFamily="18" charset="0"/>
              </a:rPr>
              <a:t>() bzw. </a:t>
            </a:r>
            <a:r>
              <a:rPr lang="de-DE" sz="1200" dirty="0" err="1" smtClean="0">
                <a:latin typeface="Rockwell" panose="02060603020205020403" pitchFamily="18" charset="0"/>
              </a:rPr>
              <a:t>getInt</a:t>
            </a:r>
            <a:r>
              <a:rPr lang="de-DE" sz="1200" dirty="0" smtClean="0">
                <a:latin typeface="Rockwell" panose="02060603020205020403" pitchFamily="18" charset="0"/>
              </a:rPr>
              <a:t>() geladen. Das </a:t>
            </a:r>
            <a:r>
              <a:rPr lang="de-DE" sz="1200" dirty="0" err="1" smtClean="0">
                <a:latin typeface="Rockwell" panose="02060603020205020403" pitchFamily="18" charset="0"/>
              </a:rPr>
              <a:t>CategoryModel</a:t>
            </a:r>
            <a:r>
              <a:rPr lang="de-DE" sz="1200" dirty="0" smtClean="0">
                <a:latin typeface="Rockwell" panose="02060603020205020403" pitchFamily="18" charset="0"/>
              </a:rPr>
              <a:t> verfügt über einen </a:t>
            </a:r>
            <a:r>
              <a:rPr lang="de-DE" sz="1200" dirty="0" err="1" smtClean="0">
                <a:latin typeface="Rockwell" panose="02060603020205020403" pitchFamily="18" charset="0"/>
              </a:rPr>
              <a:t>Constructor</a:t>
            </a:r>
            <a:r>
              <a:rPr lang="de-DE" sz="1200" dirty="0" smtClean="0">
                <a:latin typeface="Rockwell" panose="02060603020205020403" pitchFamily="18" charset="0"/>
              </a:rPr>
              <a:t>, der genau diese Werte als Parameter benötigt.</a:t>
            </a:r>
            <a:endParaRPr lang="de-DE" sz="12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89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1017387"/>
            <a:ext cx="1220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776000" y="274349"/>
            <a:ext cx="400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latin typeface="Rockwell" panose="02060603020205020403" pitchFamily="18" charset="0"/>
              </a:rPr>
              <a:t>Password Generator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77" y="1241582"/>
            <a:ext cx="4671795" cy="545042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890654" y="1455717"/>
            <a:ext cx="338437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>
                <a:latin typeface="Rockwell" panose="02060603020205020403" pitchFamily="18" charset="0"/>
              </a:rPr>
              <a:t>RandomPassword</a:t>
            </a:r>
            <a:r>
              <a:rPr lang="de-DE" sz="1400" b="1" u="sng" dirty="0" smtClean="0">
                <a:latin typeface="Rockwell" panose="02060603020205020403" pitchFamily="18" charset="0"/>
              </a:rPr>
              <a:t> Generator</a:t>
            </a:r>
          </a:p>
          <a:p>
            <a:r>
              <a:rPr lang="de-DE" sz="1200" dirty="0" smtClean="0">
                <a:latin typeface="Rockwell" panose="02060603020205020403" pitchFamily="18" charset="0"/>
              </a:rPr>
              <a:t>Mit der </a:t>
            </a:r>
            <a:r>
              <a:rPr lang="de-DE" sz="1200" dirty="0" err="1" smtClean="0">
                <a:latin typeface="Rockwell" panose="02060603020205020403" pitchFamily="18" charset="0"/>
              </a:rPr>
              <a:t>RandomPassword</a:t>
            </a:r>
            <a:r>
              <a:rPr lang="de-DE" sz="1200" dirty="0" smtClean="0">
                <a:latin typeface="Rockwell" panose="02060603020205020403" pitchFamily="18" charset="0"/>
              </a:rPr>
              <a:t>-Klasse wird das Erstellen eines zufälligen Passworts ermöglicht. Es steht die Auswahl von 4 verschiedenen Optionen zur Verfügung (Kleinbuchstaben, Großbuchstaben, Zahlen &amp; Sonderzeichen). Diese werden über 4 Funktionen gesetzt. Mit der </a:t>
            </a:r>
            <a:r>
              <a:rPr lang="de-DE" sz="1200" dirty="0" err="1" smtClean="0">
                <a:latin typeface="Rockwell" panose="02060603020205020403" pitchFamily="18" charset="0"/>
              </a:rPr>
              <a:t>getPassword</a:t>
            </a:r>
            <a:r>
              <a:rPr lang="de-DE" sz="1200" dirty="0" smtClean="0">
                <a:latin typeface="Rockwell" panose="02060603020205020403" pitchFamily="18" charset="0"/>
              </a:rPr>
              <a:t>()-</a:t>
            </a:r>
            <a:r>
              <a:rPr lang="de-DE" sz="1200" dirty="0" err="1" smtClean="0">
                <a:latin typeface="Rockwell" panose="02060603020205020403" pitchFamily="18" charset="0"/>
              </a:rPr>
              <a:t>Funtion</a:t>
            </a:r>
            <a:r>
              <a:rPr lang="de-DE" sz="1200" dirty="0" smtClean="0">
                <a:latin typeface="Rockwell" panose="02060603020205020403" pitchFamily="18" charset="0"/>
              </a:rPr>
              <a:t> erhält man ein Passwort, welches den zuvor gesetzten Einstellungen entspricht.</a:t>
            </a:r>
            <a:endParaRPr lang="de-DE" sz="1200" dirty="0">
              <a:latin typeface="Rockwell" panose="02060603020205020403" pitchFamily="18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4429684" y="5843631"/>
            <a:ext cx="2236103" cy="461665"/>
            <a:chOff x="3352800" y="5841206"/>
            <a:chExt cx="2236103" cy="519280"/>
          </a:xfrm>
        </p:grpSpPr>
        <p:sp>
          <p:nvSpPr>
            <p:cNvPr id="10" name="Geschweifte Klammer rechts 9"/>
            <p:cNvSpPr/>
            <p:nvPr/>
          </p:nvSpPr>
          <p:spPr>
            <a:xfrm>
              <a:off x="3352800" y="5841206"/>
              <a:ext cx="290513" cy="438150"/>
            </a:xfrm>
            <a:prstGeom prst="rightBrace">
              <a:avLst/>
            </a:prstGeom>
            <a:ln w="222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729098" y="5841206"/>
              <a:ext cx="1859805" cy="519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Zufällige Zahl erzeugen und anhand der </a:t>
              </a:r>
            </a:p>
            <a:p>
              <a:r>
                <a:rPr lang="de-DE" sz="800" dirty="0" smtClean="0"/>
                <a:t>erzeugten Zahl ein bestimmtes Zeichen</a:t>
              </a:r>
            </a:p>
            <a:p>
              <a:r>
                <a:rPr lang="de-DE" sz="800" dirty="0" smtClean="0"/>
                <a:t>dem Passwort anhängen</a:t>
              </a:r>
              <a:endParaRPr lang="de-DE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74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1017387"/>
            <a:ext cx="1220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776000" y="274349"/>
            <a:ext cx="400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latin typeface="Rockwell" panose="02060603020205020403" pitchFamily="18" charset="0"/>
              </a:rPr>
              <a:t>Password Generator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1939642" y="2372326"/>
            <a:ext cx="83247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smtClean="0">
                <a:latin typeface="Rockwell" panose="02060603020205020403" pitchFamily="18" charset="0"/>
              </a:rPr>
              <a:t>Vielen Dank für Ihre Aufmerksamkeit!</a:t>
            </a:r>
          </a:p>
          <a:p>
            <a:pPr algn="ctr"/>
            <a:endParaRPr lang="de-DE" sz="2400" dirty="0" smtClean="0">
              <a:latin typeface="Rockwell" panose="02060603020205020403" pitchFamily="18" charset="0"/>
            </a:endParaRPr>
          </a:p>
          <a:p>
            <a:pPr algn="ctr"/>
            <a:r>
              <a:rPr lang="de-DE" sz="2400" dirty="0" smtClean="0">
                <a:latin typeface="Rockwell" panose="02060603020205020403" pitchFamily="18" charset="0"/>
              </a:rPr>
              <a:t>Sollten sie noch Fragen haben, </a:t>
            </a:r>
          </a:p>
          <a:p>
            <a:pPr algn="ctr"/>
            <a:r>
              <a:rPr lang="de-DE" sz="2400" dirty="0" smtClean="0">
                <a:latin typeface="Rockwell" panose="02060603020205020403" pitchFamily="18" charset="0"/>
              </a:rPr>
              <a:t>zur App oder zum Code können Sie sie nun gerne stellen.</a:t>
            </a:r>
            <a:endParaRPr lang="de-DE" sz="2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79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1017387"/>
            <a:ext cx="1220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67544" y="1772816"/>
            <a:ext cx="712278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Ein Passwort für alles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Problem: unsicher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App mit verschlüsseltem Zugang die alle Passwörter speichert!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Zugang  über ein Master-Passwort oder über Fingerabdruck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Auflistung der Passwörter unterteilt nach Kategorien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z.B. E-Mail, Shops,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speichern zusätzlicher Informationen mit dem Passwort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Username, Beschreibung,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einfügen eines Passwortgenerators</a:t>
            </a:r>
          </a:p>
        </p:txBody>
      </p:sp>
    </p:spTree>
    <p:extLst>
      <p:ext uri="{BB962C8B-B14F-4D97-AF65-F5344CB8AC3E}">
        <p14:creationId xmlns:p14="http://schemas.microsoft.com/office/powerpoint/2010/main" val="494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1017387"/>
            <a:ext cx="1220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935293" y="3317918"/>
            <a:ext cx="10739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7030A0"/>
                </a:solidFill>
                <a:latin typeface="Rockwell" panose="02060603020205020403" pitchFamily="18" charset="0"/>
              </a:rPr>
              <a:t>„Ein Passwort für maximale Sicherheit, überall</a:t>
            </a:r>
            <a:r>
              <a:rPr lang="de-DE" sz="3600" dirty="0" smtClean="0">
                <a:solidFill>
                  <a:srgbClr val="7030A0"/>
                </a:solidFill>
                <a:latin typeface="Rockwell" panose="02060603020205020403" pitchFamily="18" charset="0"/>
              </a:rPr>
              <a:t>!“</a:t>
            </a:r>
            <a:endParaRPr lang="de-DE" sz="3600" dirty="0">
              <a:solidFill>
                <a:srgbClr val="7030A0"/>
              </a:solidFill>
              <a:latin typeface="Rockwell" panose="02060603020205020403" pitchFamily="18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913913" y="274349"/>
            <a:ext cx="2763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latin typeface="Rockwell" panose="02060603020205020403" pitchFamily="18" charset="0"/>
              </a:rPr>
              <a:t>Wert der App</a:t>
            </a:r>
          </a:p>
        </p:txBody>
      </p:sp>
    </p:spTree>
    <p:extLst>
      <p:ext uri="{BB962C8B-B14F-4D97-AF65-F5344CB8AC3E}">
        <p14:creationId xmlns:p14="http://schemas.microsoft.com/office/powerpoint/2010/main" val="217692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1017387"/>
            <a:ext cx="1220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8913913" y="274349"/>
            <a:ext cx="2294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latin typeface="Rockwell" panose="02060603020205020403" pitchFamily="18" charset="0"/>
              </a:rPr>
              <a:t>Erster Start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84" y="1291738"/>
            <a:ext cx="2896014" cy="5148470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993" y="1291738"/>
            <a:ext cx="2896014" cy="5148470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919" y="1291738"/>
            <a:ext cx="2896014" cy="5148470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39340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1017387"/>
            <a:ext cx="1220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8913913" y="274349"/>
            <a:ext cx="1245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latin typeface="Rockwell" panose="02060603020205020403" pitchFamily="18" charset="0"/>
              </a:rPr>
              <a:t>Login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752" y="1292400"/>
            <a:ext cx="2896015" cy="5148470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200" y="1292400"/>
            <a:ext cx="2896014" cy="5148470"/>
          </a:xfrm>
          <a:prstGeom prst="rect">
            <a:avLst/>
          </a:prstGeom>
          <a:ln>
            <a:solidFill>
              <a:srgbClr val="7030A0"/>
            </a:solidFill>
          </a:ln>
        </p:spPr>
      </p:pic>
      <p:cxnSp>
        <p:nvCxnSpPr>
          <p:cNvPr id="11" name="Gerade Verbindung mit Pfeil 10"/>
          <p:cNvCxnSpPr/>
          <p:nvPr/>
        </p:nvCxnSpPr>
        <p:spPr>
          <a:xfrm>
            <a:off x="3856381" y="5247860"/>
            <a:ext cx="3276000" cy="1"/>
          </a:xfrm>
          <a:prstGeom prst="straightConnector1">
            <a:avLst/>
          </a:prstGeom>
          <a:ln w="1111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4775214" y="5406786"/>
            <a:ext cx="2037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Login über Fingerabdruck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18676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1017387"/>
            <a:ext cx="1220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8913913" y="274349"/>
            <a:ext cx="2140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latin typeface="Rockwell" panose="02060603020205020403" pitchFamily="18" charset="0"/>
              </a:rPr>
              <a:t>Main View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31" y="1292400"/>
            <a:ext cx="2896014" cy="5148469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800" y="1292399"/>
            <a:ext cx="2896014" cy="5148469"/>
          </a:xfrm>
          <a:prstGeom prst="rect">
            <a:avLst/>
          </a:prstGeom>
          <a:ln>
            <a:solidFill>
              <a:srgbClr val="7030A0"/>
            </a:solidFill>
          </a:ln>
        </p:spPr>
      </p:pic>
      <p:cxnSp>
        <p:nvCxnSpPr>
          <p:cNvPr id="10" name="Gerade Verbindung mit Pfeil 9"/>
          <p:cNvCxnSpPr/>
          <p:nvPr/>
        </p:nvCxnSpPr>
        <p:spPr>
          <a:xfrm>
            <a:off x="4832172" y="1590260"/>
            <a:ext cx="2376000" cy="1"/>
          </a:xfrm>
          <a:prstGeom prst="straightConnector1">
            <a:avLst/>
          </a:prstGeom>
          <a:ln w="1111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4434840" y="1455640"/>
            <a:ext cx="279400" cy="246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5001463" y="1701800"/>
            <a:ext cx="1732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Kategorie hinzufügen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38679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1017387"/>
            <a:ext cx="1220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8913913" y="274349"/>
            <a:ext cx="1317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latin typeface="Rockwell" panose="02060603020205020403" pitchFamily="18" charset="0"/>
              </a:rPr>
              <a:t>Suche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0" y="1292400"/>
            <a:ext cx="2896014" cy="5148469"/>
          </a:xfrm>
          <a:prstGeom prst="rect">
            <a:avLst/>
          </a:prstGeom>
          <a:ln>
            <a:solidFill>
              <a:srgbClr val="7030A0"/>
            </a:solidFill>
          </a:ln>
        </p:spPr>
      </p:pic>
      <p:grpSp>
        <p:nvGrpSpPr>
          <p:cNvPr id="13" name="Gruppieren 12"/>
          <p:cNvGrpSpPr/>
          <p:nvPr/>
        </p:nvGrpSpPr>
        <p:grpSpPr>
          <a:xfrm>
            <a:off x="8614800" y="1292400"/>
            <a:ext cx="2896013" cy="5148469"/>
            <a:chOff x="4654800" y="1292400"/>
            <a:chExt cx="2896013" cy="5148469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800" y="1292400"/>
              <a:ext cx="2896013" cy="5148469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</p:pic>
        <p:sp>
          <p:nvSpPr>
            <p:cNvPr id="8" name="Geschweifte Klammer rechts 7"/>
            <p:cNvSpPr/>
            <p:nvPr/>
          </p:nvSpPr>
          <p:spPr>
            <a:xfrm rot="5400000">
              <a:off x="5892902" y="962087"/>
              <a:ext cx="451848" cy="2670539"/>
            </a:xfrm>
            <a:prstGeom prst="rightBrace">
              <a:avLst/>
            </a:prstGeom>
            <a:ln w="317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4959117" y="2785952"/>
              <a:ext cx="2319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Suche nach Kategorien</a:t>
              </a:r>
              <a:endParaRPr lang="de-DE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4653993" y="1292400"/>
            <a:ext cx="2896014" cy="5148469"/>
            <a:chOff x="8614800" y="1292400"/>
            <a:chExt cx="2896014" cy="5148469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4800" y="1292400"/>
              <a:ext cx="2896014" cy="5148469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</p:pic>
        <p:sp>
          <p:nvSpPr>
            <p:cNvPr id="9" name="Geschweifte Klammer rechts 8"/>
            <p:cNvSpPr/>
            <p:nvPr/>
          </p:nvSpPr>
          <p:spPr>
            <a:xfrm rot="5400000">
              <a:off x="9836884" y="1635349"/>
              <a:ext cx="451848" cy="2670539"/>
            </a:xfrm>
            <a:prstGeom prst="rightBrace">
              <a:avLst/>
            </a:prstGeom>
            <a:ln w="317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8903098" y="3434897"/>
              <a:ext cx="2319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Suche nach Kategorien</a:t>
              </a:r>
            </a:p>
            <a:p>
              <a:pPr algn="ctr"/>
              <a:r>
                <a:rPr lang="de-DE" dirty="0"/>
                <a:t>u</a:t>
              </a:r>
              <a:r>
                <a:rPr lang="de-DE" dirty="0" smtClean="0"/>
                <a:t>nd Passwörtern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58329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1017387"/>
            <a:ext cx="1220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8913913" y="274349"/>
            <a:ext cx="2420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latin typeface="Rockwell" panose="02060603020205020403" pitchFamily="18" charset="0"/>
              </a:rPr>
              <a:t>Folder View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800" y="1292400"/>
            <a:ext cx="2896014" cy="5148469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0" y="1292400"/>
            <a:ext cx="2896014" cy="5148469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800" y="1292400"/>
            <a:ext cx="2896014" cy="5148469"/>
          </a:xfrm>
          <a:prstGeom prst="rect">
            <a:avLst/>
          </a:prstGeom>
          <a:ln>
            <a:solidFill>
              <a:srgbClr val="7030A0"/>
            </a:solidFill>
          </a:ln>
        </p:spPr>
      </p:pic>
      <p:grpSp>
        <p:nvGrpSpPr>
          <p:cNvPr id="31" name="Gruppieren 30"/>
          <p:cNvGrpSpPr/>
          <p:nvPr/>
        </p:nvGrpSpPr>
        <p:grpSpPr>
          <a:xfrm>
            <a:off x="3763621" y="1105199"/>
            <a:ext cx="3071519" cy="710348"/>
            <a:chOff x="3763621" y="1105199"/>
            <a:chExt cx="3071519" cy="710348"/>
          </a:xfrm>
        </p:grpSpPr>
        <p:cxnSp>
          <p:nvCxnSpPr>
            <p:cNvPr id="21" name="Gewinkelter Verbinder 20"/>
            <p:cNvCxnSpPr/>
            <p:nvPr/>
          </p:nvCxnSpPr>
          <p:spPr>
            <a:xfrm rot="10800000" flipV="1">
              <a:off x="3763621" y="1133475"/>
              <a:ext cx="1510744" cy="682072"/>
            </a:xfrm>
            <a:prstGeom prst="bentConnector3">
              <a:avLst>
                <a:gd name="adj1" fmla="val 50000"/>
              </a:avLst>
            </a:prstGeom>
            <a:ln w="698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/>
            <p:cNvCxnSpPr/>
            <p:nvPr/>
          </p:nvCxnSpPr>
          <p:spPr>
            <a:xfrm>
              <a:off x="5274365" y="1133475"/>
              <a:ext cx="1560775" cy="0"/>
            </a:xfrm>
            <a:prstGeom prst="line">
              <a:avLst/>
            </a:prstGeom>
            <a:ln w="698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/>
            <p:cNvCxnSpPr/>
            <p:nvPr/>
          </p:nvCxnSpPr>
          <p:spPr>
            <a:xfrm>
              <a:off x="6835140" y="1105199"/>
              <a:ext cx="0" cy="360000"/>
            </a:xfrm>
            <a:prstGeom prst="line">
              <a:avLst/>
            </a:prstGeom>
            <a:ln w="698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Gerade Verbindung mit Pfeil 32"/>
          <p:cNvCxnSpPr/>
          <p:nvPr/>
        </p:nvCxnSpPr>
        <p:spPr>
          <a:xfrm>
            <a:off x="7488000" y="1590261"/>
            <a:ext cx="1073426" cy="0"/>
          </a:xfrm>
          <a:prstGeom prst="straightConnector1">
            <a:avLst/>
          </a:prstGeom>
          <a:ln w="698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0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1017387"/>
            <a:ext cx="1220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8913913" y="274349"/>
            <a:ext cx="2977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latin typeface="Rockwell" panose="02060603020205020403" pitchFamily="18" charset="0"/>
              </a:rPr>
              <a:t>Password View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0" y="1292400"/>
            <a:ext cx="2896014" cy="5148469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60" y="1292400"/>
            <a:ext cx="2892493" cy="5142211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800" y="1292400"/>
            <a:ext cx="2896014" cy="5148469"/>
          </a:xfrm>
          <a:prstGeom prst="rect">
            <a:avLst/>
          </a:prstGeom>
          <a:ln>
            <a:solidFill>
              <a:srgbClr val="7030A0"/>
            </a:solidFill>
          </a:ln>
        </p:spPr>
      </p:pic>
      <p:cxnSp>
        <p:nvCxnSpPr>
          <p:cNvPr id="11" name="Gerade Verbindung mit Pfeil 10"/>
          <p:cNvCxnSpPr/>
          <p:nvPr/>
        </p:nvCxnSpPr>
        <p:spPr>
          <a:xfrm>
            <a:off x="3459339" y="1590261"/>
            <a:ext cx="1073426" cy="0"/>
          </a:xfrm>
          <a:prstGeom prst="straightConnector1">
            <a:avLst/>
          </a:prstGeom>
          <a:ln w="698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/>
          <p:cNvGrpSpPr/>
          <p:nvPr/>
        </p:nvGrpSpPr>
        <p:grpSpPr>
          <a:xfrm>
            <a:off x="5162243" y="2875280"/>
            <a:ext cx="3276000" cy="190800"/>
            <a:chOff x="5162243" y="2875280"/>
            <a:chExt cx="3276000" cy="190800"/>
          </a:xfrm>
        </p:grpSpPr>
        <p:cxnSp>
          <p:nvCxnSpPr>
            <p:cNvPr id="12" name="Gerade Verbindung mit Pfeil 11"/>
            <p:cNvCxnSpPr/>
            <p:nvPr/>
          </p:nvCxnSpPr>
          <p:spPr>
            <a:xfrm>
              <a:off x="5162243" y="3028121"/>
              <a:ext cx="3276000" cy="0"/>
            </a:xfrm>
            <a:prstGeom prst="straightConnector1">
              <a:avLst/>
            </a:prstGeom>
            <a:ln w="698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>
              <a:off x="5184000" y="2875280"/>
              <a:ext cx="0" cy="190800"/>
            </a:xfrm>
            <a:prstGeom prst="line">
              <a:avLst/>
            </a:prstGeom>
            <a:ln w="698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488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906</Words>
  <Application>Microsoft Office PowerPoint</Application>
  <PresentationFormat>Breitbild</PresentationFormat>
  <Paragraphs>96</Paragraphs>
  <Slides>19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Rockwell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Steffen Koch</dc:creator>
  <cp:lastModifiedBy>Steffen Koch</cp:lastModifiedBy>
  <cp:revision>22</cp:revision>
  <dcterms:created xsi:type="dcterms:W3CDTF">2017-07-12T11:02:50Z</dcterms:created>
  <dcterms:modified xsi:type="dcterms:W3CDTF">2017-07-12T14:55:10Z</dcterms:modified>
</cp:coreProperties>
</file>