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7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B203-C1A5-45B4-8268-1C9525C8602B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C1C1E-16FF-4C48-BFBB-525758336E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C1C1E-16FF-4C48-BFBB-525758336E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8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64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4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32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8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4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4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72D0-0ED7-4CA0-9909-5CF6F95C9723}" type="datetimeFigureOut">
              <a:rPr lang="de-DE" smtClean="0"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5B91-8A6C-4E61-B3AA-CE84C58D4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54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aberer/Font-Awesome-Swif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966586" y="2060556"/>
            <a:ext cx="6258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latin typeface="Rockwell" panose="02060603020205020403" pitchFamily="18" charset="0"/>
              </a:rPr>
              <a:t>Password-Manager</a:t>
            </a:r>
          </a:p>
          <a:p>
            <a:r>
              <a:rPr lang="de-DE" sz="5400" dirty="0">
                <a:latin typeface="Rockwell" panose="02060603020205020403" pitchFamily="18" charset="0"/>
              </a:rPr>
              <a:t>Athene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02342" y="3703921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ckwell" panose="02060603020205020403" pitchFamily="18" charset="0"/>
              </a:rPr>
              <a:t>Mobile Anwendung 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966585" y="4355232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ockwell" panose="02060603020205020403" pitchFamily="18" charset="0"/>
              </a:rPr>
              <a:t>coded</a:t>
            </a:r>
            <a:r>
              <a:rPr lang="de-DE" sz="1400" dirty="0">
                <a:latin typeface="Rockwell" panose="02060603020205020403" pitchFamily="18" charset="0"/>
              </a:rPr>
              <a:t> </a:t>
            </a:r>
            <a:r>
              <a:rPr lang="de-DE" sz="1400" dirty="0" err="1">
                <a:latin typeface="Rockwell" panose="02060603020205020403" pitchFamily="18" charset="0"/>
              </a:rPr>
              <a:t>and</a:t>
            </a:r>
            <a:r>
              <a:rPr lang="de-DE" sz="1400" dirty="0">
                <a:latin typeface="Rockwell" panose="02060603020205020403" pitchFamily="18" charset="0"/>
              </a:rPr>
              <a:t> </a:t>
            </a:r>
            <a:r>
              <a:rPr lang="de-DE" sz="1400" dirty="0" err="1">
                <a:latin typeface="Rockwell" panose="02060603020205020403" pitchFamily="18" charset="0"/>
              </a:rPr>
              <a:t>designed</a:t>
            </a:r>
            <a:r>
              <a:rPr lang="de-DE" sz="1400" dirty="0">
                <a:latin typeface="Rockwell" panose="02060603020205020403" pitchFamily="18" charset="0"/>
              </a:rPr>
              <a:t> </a:t>
            </a:r>
            <a:r>
              <a:rPr lang="de-DE" sz="1400" dirty="0" err="1">
                <a:latin typeface="Rockwell" panose="02060603020205020403" pitchFamily="18" charset="0"/>
              </a:rPr>
              <a:t>by</a:t>
            </a:r>
            <a:endParaRPr lang="de-DE" sz="1400" dirty="0">
              <a:latin typeface="Rockwell" panose="02060603020205020403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966585" y="4663008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Rockwell" panose="02060603020205020403" pitchFamily="18" charset="0"/>
              </a:rPr>
              <a:t>Steffen Koch &amp; Eric Dolch</a:t>
            </a:r>
          </a:p>
        </p:txBody>
      </p:sp>
    </p:spTree>
    <p:extLst>
      <p:ext uri="{BB962C8B-B14F-4D97-AF65-F5344CB8AC3E}">
        <p14:creationId xmlns:p14="http://schemas.microsoft.com/office/powerpoint/2010/main" val="2298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Aufbau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080000"/>
            <a:ext cx="2743201" cy="64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100000" y="274349"/>
            <a:ext cx="368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Erster Start - Code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264897"/>
            <a:ext cx="5705760" cy="559310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140720" y="2346968"/>
            <a:ext cx="33843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onMasterSet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Wenn alle Validierungen </a:t>
            </a:r>
            <a:r>
              <a:rPr lang="de-DE" sz="1200" dirty="0" err="1">
                <a:latin typeface="Rockwell" panose="02060603020205020403" pitchFamily="18" charset="0"/>
              </a:rPr>
              <a:t>erflogreich</a:t>
            </a:r>
            <a:r>
              <a:rPr lang="de-DE" sz="1200" dirty="0">
                <a:latin typeface="Rockwell" panose="02060603020205020403" pitchFamily="18" charset="0"/>
              </a:rPr>
              <a:t> waren wird hier ein Eintrag in der Apple </a:t>
            </a:r>
            <a:r>
              <a:rPr lang="de-DE" sz="1200" dirty="0" err="1">
                <a:latin typeface="Rockwell" panose="02060603020205020403" pitchFamily="18" charset="0"/>
              </a:rPr>
              <a:t>KeyChain</a:t>
            </a:r>
            <a:r>
              <a:rPr lang="de-DE" sz="1200" dirty="0">
                <a:latin typeface="Rockwell" panose="02060603020205020403" pitchFamily="18" charset="0"/>
              </a:rPr>
              <a:t> vorgenommen. Hier muss Angemerkt werden das nur ein </a:t>
            </a:r>
            <a:r>
              <a:rPr lang="de-DE" sz="1200" dirty="0" err="1">
                <a:latin typeface="Rockwell" panose="02060603020205020403" pitchFamily="18" charset="0"/>
              </a:rPr>
              <a:t>HashValue</a:t>
            </a:r>
            <a:r>
              <a:rPr lang="de-DE" sz="1200" dirty="0">
                <a:latin typeface="Rockwell" panose="02060603020205020403" pitchFamily="18" charset="0"/>
              </a:rPr>
              <a:t> abgelegt wird. Somit </a:t>
            </a:r>
            <a:r>
              <a:rPr lang="de-DE" sz="1200" dirty="0" err="1">
                <a:latin typeface="Rockwell" panose="02060603020205020403" pitchFamily="18" charset="0"/>
              </a:rPr>
              <a:t>wied</a:t>
            </a:r>
            <a:r>
              <a:rPr lang="de-DE" sz="1200" dirty="0">
                <a:latin typeface="Rockwell" panose="02060603020205020403" pitchFamily="18" charset="0"/>
              </a:rPr>
              <a:t> NIE das eigentliche Passwort gespeichert!</a:t>
            </a:r>
          </a:p>
        </p:txBody>
      </p:sp>
    </p:spTree>
    <p:extLst>
      <p:ext uri="{BB962C8B-B14F-4D97-AF65-F5344CB8AC3E}">
        <p14:creationId xmlns:p14="http://schemas.microsoft.com/office/powerpoint/2010/main" val="412081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820000" y="274349"/>
            <a:ext cx="2637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Login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9" y="1212309"/>
            <a:ext cx="5595564" cy="552640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54254" y="1404917"/>
            <a:ext cx="3384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onTouchDCheck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Mit dieser Funktion wird die Touch ID von Apple aktiviert. Nun kann der User versuchen sich mit seinem Fingerprint anzumelden.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54254" y="3792517"/>
            <a:ext cx="33843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login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Hier wird Überprüft ob der User das richtige Masterpasswort eingibt. Wieder wird ein </a:t>
            </a:r>
            <a:r>
              <a:rPr lang="de-DE" sz="1200" dirty="0" err="1">
                <a:latin typeface="Rockwell" panose="02060603020205020403" pitchFamily="18" charset="0"/>
              </a:rPr>
              <a:t>HashValue</a:t>
            </a:r>
            <a:r>
              <a:rPr lang="de-DE" sz="1200" dirty="0">
                <a:latin typeface="Rockwell" panose="02060603020205020403" pitchFamily="18" charset="0"/>
              </a:rPr>
              <a:t> erzeugt und dieser mit dem Eintrag in der Apple </a:t>
            </a:r>
            <a:r>
              <a:rPr lang="de-DE" sz="1200" dirty="0" err="1">
                <a:latin typeface="Rockwell" panose="02060603020205020403" pitchFamily="18" charset="0"/>
              </a:rPr>
              <a:t>KeyChain</a:t>
            </a:r>
            <a:r>
              <a:rPr lang="de-DE" sz="1200" dirty="0">
                <a:latin typeface="Rockwell" panose="02060603020205020403" pitchFamily="18" charset="0"/>
              </a:rPr>
              <a:t> verglichen.</a:t>
            </a:r>
          </a:p>
        </p:txBody>
      </p:sp>
    </p:spTree>
    <p:extLst>
      <p:ext uri="{BB962C8B-B14F-4D97-AF65-F5344CB8AC3E}">
        <p14:creationId xmlns:p14="http://schemas.microsoft.com/office/powerpoint/2010/main" val="242385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100000" y="274349"/>
            <a:ext cx="3532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Main View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1" y="1212309"/>
            <a:ext cx="5944434" cy="545859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54254" y="1404917"/>
            <a:ext cx="33843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EditFolderButtonClicked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Die Funktion </a:t>
            </a:r>
            <a:r>
              <a:rPr lang="de-DE" sz="1200" dirty="0" err="1">
                <a:latin typeface="Rockwell" panose="02060603020205020403" pitchFamily="18" charset="0"/>
              </a:rPr>
              <a:t>EditFolderButtonClicked</a:t>
            </a:r>
            <a:r>
              <a:rPr lang="de-DE" sz="1200" dirty="0">
                <a:latin typeface="Rockwell" panose="02060603020205020403" pitchFamily="18" charset="0"/>
              </a:rPr>
              <a:t> (Action eines </a:t>
            </a:r>
            <a:r>
              <a:rPr lang="de-DE" sz="1200" dirty="0" err="1">
                <a:latin typeface="Rockwell" panose="02060603020205020403" pitchFamily="18" charset="0"/>
              </a:rPr>
              <a:t>UIButtons</a:t>
            </a:r>
            <a:r>
              <a:rPr lang="de-DE" sz="1200" dirty="0">
                <a:latin typeface="Rockwell" panose="02060603020205020403" pitchFamily="18" charset="0"/>
              </a:rPr>
              <a:t>) öffnet eine neue View zum Editieren einer Kategorie. Der Text des Back-Buttons wird hier gesetzt, da sonst zweimal der gleiche Text in der </a:t>
            </a:r>
            <a:r>
              <a:rPr lang="de-DE" sz="1200" dirty="0" err="1">
                <a:latin typeface="Rockwell" panose="02060603020205020403" pitchFamily="18" charset="0"/>
              </a:rPr>
              <a:t>Navigations</a:t>
            </a:r>
            <a:r>
              <a:rPr lang="de-DE" sz="1200" dirty="0">
                <a:latin typeface="Rockwell" panose="02060603020205020403" pitchFamily="18" charset="0"/>
              </a:rPr>
              <a:t> Bar stehen würde. Dem </a:t>
            </a:r>
            <a:r>
              <a:rPr lang="de-DE" sz="1200" dirty="0" err="1">
                <a:latin typeface="Rockwell" panose="02060603020205020403" pitchFamily="18" charset="0"/>
              </a:rPr>
              <a:t>ViewController</a:t>
            </a:r>
            <a:r>
              <a:rPr lang="de-DE" sz="1200" dirty="0">
                <a:latin typeface="Rockwell" panose="02060603020205020403" pitchFamily="18" charset="0"/>
              </a:rPr>
              <a:t> wird noch die richtige Kategorie zugewiesen, bevor man auf ihn navigiert.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54254" y="4066837"/>
            <a:ext cx="3384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viewWillAppear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Um die View mit Daten zu befüllen, wird hier die Funktion </a:t>
            </a:r>
            <a:r>
              <a:rPr lang="de-DE" sz="1200" dirty="0" err="1">
                <a:latin typeface="Rockwell" panose="02060603020205020403" pitchFamily="18" charset="0"/>
              </a:rPr>
              <a:t>viewWillAppear</a:t>
            </a:r>
            <a:r>
              <a:rPr lang="de-DE" sz="1200" dirty="0">
                <a:latin typeface="Rockwell" panose="02060603020205020403" pitchFamily="18" charset="0"/>
              </a:rPr>
              <a:t>() genutzt. Da die Daten immer aktuell sein müssen, da sie auf anderen Views aktualisiert werden, werden die Daten immer frisch aus der Datenbank geladen und in die nötigen Labels eingetragen.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2447925" y="1368000"/>
            <a:ext cx="2238684" cy="215444"/>
            <a:chOff x="2619375" y="1685909"/>
            <a:chExt cx="2238684" cy="215444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3709988" y="1685909"/>
              <a:ext cx="11480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Ausgewählte Kategorie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619375" y="1584000"/>
            <a:ext cx="1733738" cy="215444"/>
            <a:chOff x="2619375" y="1685909"/>
            <a:chExt cx="1733738" cy="215444"/>
          </a:xfrm>
        </p:grpSpPr>
        <p:cxnSp>
          <p:nvCxnSpPr>
            <p:cNvPr id="13" name="Gerade Verbindung mit Pfeil 12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3709988" y="1685909"/>
              <a:ext cx="6431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Table View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502957" y="4656873"/>
            <a:ext cx="2770466" cy="215444"/>
            <a:chOff x="2619375" y="1685909"/>
            <a:chExt cx="2770466" cy="215444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2619375" y="1793631"/>
              <a:ext cx="432000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2997840" y="1685909"/>
              <a:ext cx="23920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Datenbank Manager initialisieren (später mehr dazu)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2614834" y="1692000"/>
            <a:ext cx="1998234" cy="215444"/>
            <a:chOff x="2619375" y="1685909"/>
            <a:chExt cx="1998234" cy="215444"/>
          </a:xfrm>
        </p:grpSpPr>
        <p:cxnSp>
          <p:nvCxnSpPr>
            <p:cNvPr id="19" name="Gerade Verbindung mit Pfeil 18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709988" y="1685909"/>
              <a:ext cx="9076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Description Label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994115" y="1475722"/>
            <a:ext cx="2120062" cy="215444"/>
            <a:chOff x="2619375" y="1685909"/>
            <a:chExt cx="2120062" cy="215444"/>
          </a:xfrm>
        </p:grpSpPr>
        <p:cxnSp>
          <p:nvCxnSpPr>
            <p:cNvPr id="22" name="Gerade Verbindung mit Pfeil 21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3709988" y="1685909"/>
              <a:ext cx="1029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Liste der Passwörter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3913935" y="4911734"/>
            <a:ext cx="2095602" cy="215444"/>
            <a:chOff x="2619375" y="1685909"/>
            <a:chExt cx="2095602" cy="215444"/>
          </a:xfrm>
        </p:grpSpPr>
        <p:cxnSp>
          <p:nvCxnSpPr>
            <p:cNvPr id="25" name="Gerade Verbindung mit Pfeil 24"/>
            <p:cNvCxnSpPr/>
            <p:nvPr/>
          </p:nvCxnSpPr>
          <p:spPr>
            <a:xfrm flipH="1">
              <a:off x="2619375" y="1793631"/>
              <a:ext cx="432000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2997840" y="1685909"/>
              <a:ext cx="17171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Passwörter aus der Datenbank laden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352800" y="5841206"/>
            <a:ext cx="2204355" cy="515868"/>
            <a:chOff x="3352800" y="5841206"/>
            <a:chExt cx="2204355" cy="515868"/>
          </a:xfrm>
        </p:grpSpPr>
        <p:sp>
          <p:nvSpPr>
            <p:cNvPr id="27" name="Geschweifte Klammer rechts 26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690938" y="5895409"/>
              <a:ext cx="1866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Das Beschreibungs-Label muss mehrere </a:t>
              </a:r>
            </a:p>
            <a:p>
              <a:r>
                <a:rPr lang="de-DE" sz="800" dirty="0"/>
                <a:t>Zeilen darstellen können</a:t>
              </a:r>
            </a:p>
            <a:p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022337" y="3317891"/>
            <a:ext cx="1508651" cy="515868"/>
            <a:chOff x="3352800" y="5841206"/>
            <a:chExt cx="1508651" cy="515868"/>
          </a:xfrm>
        </p:grpSpPr>
        <p:sp>
          <p:nvSpPr>
            <p:cNvPr id="34" name="Geschweifte Klammer rechts 33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90938" y="5895409"/>
              <a:ext cx="1170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Zur nächsten Controller</a:t>
              </a:r>
            </a:p>
            <a:p>
              <a:r>
                <a:rPr lang="de-DE" sz="800" dirty="0"/>
                <a:t>navigieren</a:t>
              </a:r>
            </a:p>
            <a:p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236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100000" y="274349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Suche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212309"/>
            <a:ext cx="6981825" cy="29622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668654" y="1516677"/>
            <a:ext cx="33843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filterContentForSearch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Die </a:t>
            </a:r>
            <a:r>
              <a:rPr lang="de-DE" sz="1200" dirty="0" err="1">
                <a:latin typeface="Rockwell" panose="02060603020205020403" pitchFamily="18" charset="0"/>
              </a:rPr>
              <a:t>filterContentForSearch</a:t>
            </a:r>
            <a:r>
              <a:rPr lang="de-DE" sz="1200" dirty="0">
                <a:latin typeface="Rockwell" panose="02060603020205020403" pitchFamily="18" charset="0"/>
              </a:rPr>
              <a:t>()-Funktion bestimmt, welche Einträge im Zusammenhang mit einem Filter-String (hier </a:t>
            </a:r>
            <a:r>
              <a:rPr lang="de-DE" sz="1200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searchText</a:t>
            </a:r>
            <a:r>
              <a:rPr lang="de-DE" sz="1200" dirty="0">
                <a:latin typeface="Rockwell" panose="02060603020205020403" pitchFamily="18" charset="0"/>
              </a:rPr>
              <a:t>) angezeigt werden. Um auch eine Suche der für die Kategorie angelegten Passwörter zu ermöglichen, werden die Passwörter geladen und in einer For-Schleife auf den </a:t>
            </a:r>
            <a:r>
              <a:rPr lang="de-DE" sz="1200" dirty="0" err="1">
                <a:latin typeface="Rockwell" panose="02060603020205020403" pitchFamily="18" charset="0"/>
              </a:rPr>
              <a:t>searchText</a:t>
            </a:r>
            <a:r>
              <a:rPr lang="de-DE" sz="1200" dirty="0">
                <a:latin typeface="Rockwell" panose="02060603020205020403" pitchFamily="18" charset="0"/>
              </a:rPr>
              <a:t> geprüft.  Jeder Wert der geprüft wird, wird noch auf Kleinbuchstaben gesetzt, damit Groß- und Kleinschreibung keinen Einfluss auf die Suche haben. Gegen Ende werden die Daten der </a:t>
            </a:r>
            <a:r>
              <a:rPr lang="de-DE" sz="1200" dirty="0" err="1">
                <a:latin typeface="Rockwell" panose="02060603020205020403" pitchFamily="18" charset="0"/>
              </a:rPr>
              <a:t>TableView</a:t>
            </a:r>
            <a:r>
              <a:rPr lang="de-DE" sz="1200" dirty="0">
                <a:latin typeface="Rockwell" panose="02060603020205020403" pitchFamily="18" charset="0"/>
              </a:rPr>
              <a:t> noch mit der Funktion </a:t>
            </a:r>
            <a:r>
              <a:rPr lang="de-DE" sz="1200" dirty="0" err="1">
                <a:latin typeface="Rockwell" panose="02060603020205020403" pitchFamily="18" charset="0"/>
              </a:rPr>
              <a:t>reloadData</a:t>
            </a:r>
            <a:r>
              <a:rPr lang="de-DE" sz="1200" dirty="0">
                <a:latin typeface="Rockwell" panose="02060603020205020403" pitchFamily="18" charset="0"/>
              </a:rPr>
              <a:t>() neu geladen.</a:t>
            </a:r>
          </a:p>
        </p:txBody>
      </p:sp>
    </p:spTree>
    <p:extLst>
      <p:ext uri="{BB962C8B-B14F-4D97-AF65-F5344CB8AC3E}">
        <p14:creationId xmlns:p14="http://schemas.microsoft.com/office/powerpoint/2010/main" val="368959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04000" y="274349"/>
            <a:ext cx="438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Rockwell" panose="02060603020205020403" pitchFamily="18" charset="0"/>
              </a:rPr>
              <a:t>Category</a:t>
            </a:r>
            <a:r>
              <a:rPr lang="de-DE" sz="3200" dirty="0">
                <a:latin typeface="Rockwell" panose="02060603020205020403" pitchFamily="18" charset="0"/>
              </a:rPr>
              <a:t> View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93228"/>
            <a:ext cx="6407467" cy="547772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754254" y="1404917"/>
            <a:ext cx="33843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SaveFolderButtonClicked</a:t>
            </a:r>
            <a:endParaRPr lang="de-DE" sz="1400" b="1" u="sng" dirty="0">
              <a:latin typeface="Rockwell" panose="02060603020205020403" pitchFamily="18" charset="0"/>
            </a:endParaRPr>
          </a:p>
          <a:p>
            <a:r>
              <a:rPr lang="de-DE" sz="1200" dirty="0">
                <a:latin typeface="Rockwell" panose="02060603020205020403" pitchFamily="18" charset="0"/>
              </a:rPr>
              <a:t>Mit der </a:t>
            </a:r>
            <a:r>
              <a:rPr lang="de-DE" sz="1200" dirty="0" err="1">
                <a:latin typeface="Rockwell" panose="02060603020205020403" pitchFamily="18" charset="0"/>
              </a:rPr>
              <a:t>SaveFolderButtonClicked</a:t>
            </a:r>
            <a:r>
              <a:rPr lang="de-DE" sz="1200" dirty="0">
                <a:latin typeface="Rockwell" panose="02060603020205020403" pitchFamily="18" charset="0"/>
              </a:rPr>
              <a:t>()-</a:t>
            </a:r>
            <a:r>
              <a:rPr lang="de-DE" sz="1200" dirty="0" err="1">
                <a:latin typeface="Rockwell" panose="02060603020205020403" pitchFamily="18" charset="0"/>
              </a:rPr>
              <a:t>Funtkion</a:t>
            </a:r>
            <a:r>
              <a:rPr lang="de-DE" sz="1200" dirty="0">
                <a:latin typeface="Rockwell" panose="02060603020205020403" pitchFamily="18" charset="0"/>
              </a:rPr>
              <a:t> werden die Daten der aktuellen Kategorie in die Datenbank gespeichert. Zum Speichern wird wieder ein Objekt der Klasse </a:t>
            </a:r>
            <a:r>
              <a:rPr lang="de-DE" sz="1200" dirty="0" err="1">
                <a:latin typeface="Rockwell" panose="02060603020205020403" pitchFamily="18" charset="0"/>
              </a:rPr>
              <a:t>DBCategoryManager</a:t>
            </a:r>
            <a:r>
              <a:rPr lang="de-DE" sz="1200" dirty="0">
                <a:latin typeface="Rockwell" panose="02060603020205020403" pitchFamily="18" charset="0"/>
              </a:rPr>
              <a:t> verwendet, welche sich um das Daten-Management kümmert. Da ein leerer Name nicht zulässig ist, wird dies vorher verhindert. Am Ende werden noch die Daten der Kategorie aktualisiert, sodass man sie vorherigen View leicht aktualisieren kann.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54254" y="3910224"/>
            <a:ext cx="33843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ButtonDeleteFolderClicked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Die Funktion </a:t>
            </a:r>
            <a:r>
              <a:rPr lang="de-DE" sz="1200" dirty="0" err="1">
                <a:latin typeface="Rockwell" panose="02060603020205020403" pitchFamily="18" charset="0"/>
              </a:rPr>
              <a:t>ButtonDeleteFolderClicked</a:t>
            </a:r>
            <a:r>
              <a:rPr lang="de-DE" sz="1200" dirty="0">
                <a:latin typeface="Rockwell" panose="02060603020205020403" pitchFamily="18" charset="0"/>
              </a:rPr>
              <a:t>() löscht eine Kategorie in der Datenbank. Aus Sicherheitsgründen (Alle Passwörter werden sofort mitgelöscht) wird hier ein </a:t>
            </a:r>
            <a:r>
              <a:rPr lang="de-DE" sz="1200" dirty="0" err="1">
                <a:latin typeface="Rockwell" panose="02060603020205020403" pitchFamily="18" charset="0"/>
              </a:rPr>
              <a:t>AlertDialog</a:t>
            </a:r>
            <a:r>
              <a:rPr lang="de-DE" sz="1200" dirty="0">
                <a:latin typeface="Rockwell" panose="02060603020205020403" pitchFamily="18" charset="0"/>
              </a:rPr>
              <a:t> angezeigt, welcher verlangt, die Löschung zu bestätigen. Der </a:t>
            </a:r>
            <a:r>
              <a:rPr lang="de-DE" sz="1200" dirty="0" err="1">
                <a:latin typeface="Rockwell" panose="02060603020205020403" pitchFamily="18" charset="0"/>
              </a:rPr>
              <a:t>default</a:t>
            </a:r>
            <a:r>
              <a:rPr lang="de-DE" sz="1200" dirty="0">
                <a:latin typeface="Rockwell" panose="02060603020205020403" pitchFamily="18" charset="0"/>
              </a:rPr>
              <a:t>-Handler für den Alert-Dialog wird noch gesetzt, und der Dialog wird mit der </a:t>
            </a:r>
            <a:r>
              <a:rPr lang="de-DE" sz="1200" dirty="0" err="1">
                <a:latin typeface="Rockwell" panose="02060603020205020403" pitchFamily="18" charset="0"/>
              </a:rPr>
              <a:t>present</a:t>
            </a:r>
            <a:r>
              <a:rPr lang="de-DE" sz="1200" dirty="0">
                <a:latin typeface="Rockwell" panose="02060603020205020403" pitchFamily="18" charset="0"/>
              </a:rPr>
              <a:t>()-Funktion angezeigt. Da die letzte View (</a:t>
            </a:r>
            <a:r>
              <a:rPr lang="de-DE" sz="1200" dirty="0" err="1">
                <a:latin typeface="Rockwell" panose="02060603020205020403" pitchFamily="18" charset="0"/>
              </a:rPr>
              <a:t>ShowCategory</a:t>
            </a:r>
            <a:r>
              <a:rPr lang="de-DE" sz="1200" dirty="0">
                <a:latin typeface="Rockwell" panose="02060603020205020403" pitchFamily="18" charset="0"/>
              </a:rPr>
              <a:t>-View) nun nicht mehr vorhanden ist (da Kategorie gelöscht), wird mit der Funktion </a:t>
            </a:r>
            <a:r>
              <a:rPr lang="de-DE" sz="1200" dirty="0" err="1">
                <a:latin typeface="Rockwell" panose="02060603020205020403" pitchFamily="18" charset="0"/>
              </a:rPr>
              <a:t>backTwo</a:t>
            </a:r>
            <a:r>
              <a:rPr lang="de-DE" sz="1200" dirty="0">
                <a:latin typeface="Rockwell" panose="02060603020205020403" pitchFamily="18" charset="0"/>
              </a:rPr>
              <a:t>() 2 Views zurück navigiert (Main-View).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446482" y="1357292"/>
            <a:ext cx="2238684" cy="215444"/>
            <a:chOff x="2619375" y="1685909"/>
            <a:chExt cx="2238684" cy="215444"/>
          </a:xfrm>
        </p:grpSpPr>
        <p:cxnSp>
          <p:nvCxnSpPr>
            <p:cNvPr id="10" name="Gerade Verbindung mit Pfeil 9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3709988" y="1685909"/>
              <a:ext cx="11480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Ausgewählte Kategorie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591738" y="1496474"/>
            <a:ext cx="1695266" cy="215444"/>
            <a:chOff x="2619375" y="1685909"/>
            <a:chExt cx="1695266" cy="215444"/>
          </a:xfrm>
        </p:grpSpPr>
        <p:cxnSp>
          <p:nvCxnSpPr>
            <p:cNvPr id="13" name="Gerade Verbindung mit Pfeil 12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3709988" y="1685909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TextFields</a:t>
              </a:r>
              <a:endParaRPr lang="de-DE" sz="8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416403" y="2664000"/>
            <a:ext cx="3238958" cy="215444"/>
            <a:chOff x="2619375" y="1685909"/>
            <a:chExt cx="3238958" cy="215444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709988" y="1685909"/>
              <a:ext cx="21483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Neuen Namen aus dem Name-</a:t>
              </a:r>
              <a:r>
                <a:rPr lang="de-DE" sz="800" dirty="0" err="1"/>
                <a:t>TextField</a:t>
              </a:r>
              <a:r>
                <a:rPr lang="de-DE" sz="800" dirty="0"/>
                <a:t> holen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682351" y="2879444"/>
            <a:ext cx="1652191" cy="438150"/>
            <a:chOff x="3352800" y="5841206"/>
            <a:chExt cx="1652191" cy="438150"/>
          </a:xfrm>
        </p:grpSpPr>
        <p:sp>
          <p:nvSpPr>
            <p:cNvPr id="19" name="Geschweifte Klammer rechts 18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706238" y="5952559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Leerer Name nicht zulässig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111130" y="5384519"/>
            <a:ext cx="1211365" cy="438150"/>
            <a:chOff x="3352800" y="5841206"/>
            <a:chExt cx="1211365" cy="438150"/>
          </a:xfrm>
        </p:grpSpPr>
        <p:sp>
          <p:nvSpPr>
            <p:cNvPr id="22" name="Geschweifte Klammer rechts 21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706238" y="5952559"/>
              <a:ext cx="8579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Default-Handler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896472" y="6077999"/>
            <a:ext cx="2636229" cy="215444"/>
            <a:chOff x="2619375" y="1685909"/>
            <a:chExt cx="2636229" cy="215444"/>
          </a:xfrm>
        </p:grpSpPr>
        <p:cxnSp>
          <p:nvCxnSpPr>
            <p:cNvPr id="25" name="Gerade Verbindung mit Pfeil 24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3709988" y="1685909"/>
              <a:ext cx="15456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Cancel</a:t>
              </a:r>
              <a:r>
                <a:rPr lang="de-DE" sz="800" dirty="0"/>
                <a:t>-Handler (hier nicht nötig)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93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76000" y="274349"/>
            <a:ext cx="4368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Password View - Code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1" y="1212309"/>
            <a:ext cx="4336300" cy="536617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043054" y="3528357"/>
            <a:ext cx="33843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viewWillAppear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In der </a:t>
            </a:r>
            <a:r>
              <a:rPr lang="de-DE" sz="1200" dirty="0" err="1">
                <a:latin typeface="Rockwell" panose="02060603020205020403" pitchFamily="18" charset="0"/>
              </a:rPr>
              <a:t>viewWillAppear</a:t>
            </a:r>
            <a:r>
              <a:rPr lang="de-DE" sz="1200" dirty="0">
                <a:latin typeface="Rockwell" panose="02060603020205020403" pitchFamily="18" charset="0"/>
              </a:rPr>
              <a:t>()-Funktion werden die Daten in die Labels eingetragen. Im unteren Teil muss das Editier-Datum sowie das Erstell-Datum noch auf ein bestimmtes Format formatiert werden (hier z.B. 13.07.2017 16:00).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043054" y="1608117"/>
            <a:ext cx="33843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viewDidLoad</a:t>
            </a:r>
            <a:r>
              <a:rPr lang="de-DE" sz="1400" b="1" u="sng" dirty="0">
                <a:latin typeface="Rockwell" panose="02060603020205020403" pitchFamily="18" charset="0"/>
              </a:rPr>
              <a:t>()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Da die </a:t>
            </a:r>
            <a:r>
              <a:rPr lang="de-DE" sz="1200" dirty="0" err="1">
                <a:latin typeface="Rockwell" panose="02060603020205020403" pitchFamily="18" charset="0"/>
              </a:rPr>
              <a:t>ShowPasswordView</a:t>
            </a:r>
            <a:r>
              <a:rPr lang="de-DE" sz="1200" dirty="0">
                <a:latin typeface="Rockwell" panose="02060603020205020403" pitchFamily="18" charset="0"/>
              </a:rPr>
              <a:t>() 3 Icons benötigt, werden diese von der </a:t>
            </a:r>
            <a:r>
              <a:rPr lang="de-DE" sz="1200" b="1" dirty="0">
                <a:solidFill>
                  <a:srgbClr val="7030A0"/>
                </a:solidFill>
                <a:latin typeface="Rockwell" panose="02060603020205020403" pitchFamily="18" charset="0"/>
              </a:rPr>
              <a:t>Font </a:t>
            </a:r>
            <a:r>
              <a:rPr lang="de-DE" sz="1200" b="1" dirty="0" err="1">
                <a:solidFill>
                  <a:srgbClr val="7030A0"/>
                </a:solidFill>
                <a:latin typeface="Rockwell" panose="02060603020205020403" pitchFamily="18" charset="0"/>
              </a:rPr>
              <a:t>Awesome</a:t>
            </a:r>
            <a:r>
              <a:rPr lang="de-DE" sz="1200" b="1" dirty="0">
                <a:solidFill>
                  <a:srgbClr val="7030A0"/>
                </a:solidFill>
                <a:latin typeface="Rockwell" panose="02060603020205020403" pitchFamily="18" charset="0"/>
              </a:rPr>
              <a:t> Swift </a:t>
            </a:r>
            <a:r>
              <a:rPr lang="de-DE" sz="1200" dirty="0">
                <a:latin typeface="Rockwell" panose="02060603020205020403" pitchFamily="18" charset="0"/>
              </a:rPr>
              <a:t>Library geladen, außerdem muss das Description-Label auf Zeilenumbrüche gestellt werden.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2329801" y="1634003"/>
            <a:ext cx="1480391" cy="975847"/>
            <a:chOff x="3352800" y="5841206"/>
            <a:chExt cx="1480391" cy="438150"/>
          </a:xfrm>
        </p:grpSpPr>
        <p:sp>
          <p:nvSpPr>
            <p:cNvPr id="10" name="Geschweifte Klammer rechts 9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34813" y="6011914"/>
              <a:ext cx="1098378" cy="9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UI-Elemente der View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329801" y="1350000"/>
            <a:ext cx="2257920" cy="215444"/>
            <a:chOff x="2619375" y="1685909"/>
            <a:chExt cx="2257920" cy="215444"/>
          </a:xfrm>
        </p:grpSpPr>
        <p:cxnSp>
          <p:nvCxnSpPr>
            <p:cNvPr id="16" name="Gerade Verbindung mit Pfeil 15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709988" y="168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Ausgewähltes Passwort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872601" y="1447150"/>
            <a:ext cx="3088276" cy="215444"/>
            <a:chOff x="2619375" y="1685909"/>
            <a:chExt cx="3088276" cy="215444"/>
          </a:xfrm>
        </p:grpSpPr>
        <p:cxnSp>
          <p:nvCxnSpPr>
            <p:cNvPr id="19" name="Gerade Verbindung mit Pfeil 18"/>
            <p:cNvCxnSpPr/>
            <p:nvPr/>
          </p:nvCxnSpPr>
          <p:spPr>
            <a:xfrm flipH="1">
              <a:off x="2619375" y="1793631"/>
              <a:ext cx="1143733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3709988" y="1685909"/>
              <a:ext cx="1997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Gibt an, ob das Passwort aktuell sichtbar ist</a:t>
              </a:r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3016334" y="2766797"/>
            <a:ext cx="2273379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/>
              <a:t>Icons &amp; Größen setzen.</a:t>
            </a:r>
          </a:p>
          <a:p>
            <a:r>
              <a:rPr lang="de-DE" sz="800" dirty="0"/>
              <a:t>Es wird eine Icon-Library verwendet:</a:t>
            </a:r>
          </a:p>
          <a:p>
            <a:r>
              <a:rPr lang="de-DE" sz="800" dirty="0">
                <a:hlinkClick r:id="rId4"/>
              </a:rPr>
              <a:t>https://github.com/Vaberer/Font-Awesome-Swift</a:t>
            </a:r>
            <a:endParaRPr lang="de-DE" sz="800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504292" y="5881724"/>
            <a:ext cx="1544790" cy="438150"/>
            <a:chOff x="3352800" y="5841206"/>
            <a:chExt cx="1544790" cy="438150"/>
          </a:xfrm>
        </p:grpSpPr>
        <p:sp>
          <p:nvSpPr>
            <p:cNvPr id="26" name="Geschweifte Klammer rechts 25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706238" y="5952559"/>
              <a:ext cx="1191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Formatierung der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30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540000" y="274349"/>
            <a:ext cx="197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Rockwell" panose="02060603020205020403" pitchFamily="18" charset="0"/>
              </a:rPr>
              <a:t>CoreData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" y="3727132"/>
            <a:ext cx="4048124" cy="30150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1291738"/>
            <a:ext cx="4048125" cy="22070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97" y="1463040"/>
            <a:ext cx="3844294" cy="515112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472191" y="1271214"/>
            <a:ext cx="33843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CoreData</a:t>
            </a:r>
            <a:r>
              <a:rPr lang="de-DE" sz="1400" b="1" u="sng" dirty="0">
                <a:latin typeface="Rockwell" panose="02060603020205020403" pitchFamily="18" charset="0"/>
              </a:rPr>
              <a:t> Manager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Überblick über alle </a:t>
            </a:r>
            <a:r>
              <a:rPr lang="de-DE" sz="1200" dirty="0" err="1">
                <a:latin typeface="Rockwell" panose="02060603020205020403" pitchFamily="18" charset="0"/>
              </a:rPr>
              <a:t>ManagedDataObjects</a:t>
            </a:r>
            <a:r>
              <a:rPr lang="de-DE" sz="1200" dirty="0">
                <a:latin typeface="Rockwell" panose="02060603020205020403" pitchFamily="18" charset="0"/>
              </a:rPr>
              <a:t>.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Weiterhin wurde </a:t>
            </a:r>
            <a:r>
              <a:rPr lang="de-DE" sz="1200" dirty="0" err="1">
                <a:latin typeface="Rockwell" panose="02060603020205020403" pitchFamily="18" charset="0"/>
              </a:rPr>
              <a:t>CoreData</a:t>
            </a:r>
            <a:r>
              <a:rPr lang="de-DE" sz="1200" dirty="0">
                <a:latin typeface="Rockwell" panose="02060603020205020403" pitchFamily="18" charset="0"/>
              </a:rPr>
              <a:t> abstrahiert um einen </a:t>
            </a:r>
            <a:r>
              <a:rPr lang="de-DE" sz="1200">
                <a:latin typeface="Rockwell" panose="02060603020205020403" pitchFamily="18" charset="0"/>
              </a:rPr>
              <a:t>einfacheren Zugriff </a:t>
            </a:r>
            <a:r>
              <a:rPr lang="de-DE" sz="1200" dirty="0">
                <a:latin typeface="Rockwell" panose="02060603020205020403" pitchFamily="18" charset="0"/>
              </a:rPr>
              <a:t>von der </a:t>
            </a:r>
            <a:r>
              <a:rPr lang="de-DE" sz="1200">
                <a:latin typeface="Rockwell" panose="02060603020205020403" pitchFamily="18" charset="0"/>
              </a:rPr>
              <a:t>View ermöglichen.</a:t>
            </a:r>
            <a:endParaRPr lang="de-DE" sz="1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9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76000" y="274349"/>
            <a:ext cx="400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Password Generator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" y="1241582"/>
            <a:ext cx="4671795" cy="54504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90654" y="1455717"/>
            <a:ext cx="33843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>
                <a:latin typeface="Rockwell" panose="02060603020205020403" pitchFamily="18" charset="0"/>
              </a:rPr>
              <a:t>RandomPassword</a:t>
            </a:r>
            <a:r>
              <a:rPr lang="de-DE" sz="1400" b="1" u="sng" dirty="0">
                <a:latin typeface="Rockwell" panose="02060603020205020403" pitchFamily="18" charset="0"/>
              </a:rPr>
              <a:t> Generator</a:t>
            </a:r>
          </a:p>
          <a:p>
            <a:r>
              <a:rPr lang="de-DE" sz="1200" dirty="0">
                <a:latin typeface="Rockwell" panose="02060603020205020403" pitchFamily="18" charset="0"/>
              </a:rPr>
              <a:t>Mit der </a:t>
            </a:r>
            <a:r>
              <a:rPr lang="de-DE" sz="1200" dirty="0" err="1">
                <a:latin typeface="Rockwell" panose="02060603020205020403" pitchFamily="18" charset="0"/>
              </a:rPr>
              <a:t>RandomPassword</a:t>
            </a:r>
            <a:r>
              <a:rPr lang="de-DE" sz="1200" dirty="0">
                <a:latin typeface="Rockwell" panose="02060603020205020403" pitchFamily="18" charset="0"/>
              </a:rPr>
              <a:t>-Klasse wird das Erstellen eines zufälligen Passworts ermöglicht. Es steht die Auswahl von 4 verschiedenen Optionen zur Verfügung (Kleinbuchstaben, Großbuchstaben, Zahlen &amp; Sonderzeichen). Diese werden über 4 Funktionen gesetzt. Mit der </a:t>
            </a:r>
            <a:r>
              <a:rPr lang="de-DE" sz="1200" dirty="0" err="1">
                <a:latin typeface="Rockwell" panose="02060603020205020403" pitchFamily="18" charset="0"/>
              </a:rPr>
              <a:t>getPassword</a:t>
            </a:r>
            <a:r>
              <a:rPr lang="de-DE" sz="1200" dirty="0">
                <a:latin typeface="Rockwell" panose="02060603020205020403" pitchFamily="18" charset="0"/>
              </a:rPr>
              <a:t>()-</a:t>
            </a:r>
            <a:r>
              <a:rPr lang="de-DE" sz="1200" dirty="0" err="1">
                <a:latin typeface="Rockwell" panose="02060603020205020403" pitchFamily="18" charset="0"/>
              </a:rPr>
              <a:t>Funtion</a:t>
            </a:r>
            <a:r>
              <a:rPr lang="de-DE" sz="1200" dirty="0">
                <a:latin typeface="Rockwell" panose="02060603020205020403" pitchFamily="18" charset="0"/>
              </a:rPr>
              <a:t> erhält man ein Passwort, welches den zuvor gesetzten Einstellungen entspricht.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429684" y="5843631"/>
            <a:ext cx="2236103" cy="461665"/>
            <a:chOff x="3352800" y="5841206"/>
            <a:chExt cx="2236103" cy="519280"/>
          </a:xfrm>
        </p:grpSpPr>
        <p:sp>
          <p:nvSpPr>
            <p:cNvPr id="10" name="Geschweifte Klammer rechts 9"/>
            <p:cNvSpPr/>
            <p:nvPr/>
          </p:nvSpPr>
          <p:spPr>
            <a:xfrm>
              <a:off x="3352800" y="5841206"/>
              <a:ext cx="290513" cy="438150"/>
            </a:xfrm>
            <a:prstGeom prst="rightBrace">
              <a:avLst/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29098" y="5841206"/>
              <a:ext cx="1859805" cy="519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Zufällige Zahl erzeugen und anhand der </a:t>
              </a:r>
            </a:p>
            <a:p>
              <a:r>
                <a:rPr lang="de-DE" sz="800" dirty="0"/>
                <a:t>erzeugten Zahl ein bestimmtes Zeichen</a:t>
              </a:r>
            </a:p>
            <a:p>
              <a:r>
                <a:rPr lang="de-DE" sz="800" dirty="0"/>
                <a:t>dem Passwort anhängen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4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776000" y="274349"/>
            <a:ext cx="400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Password Generator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939642" y="2372326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>
              <a:latin typeface="Rockwell" panose="02060603020205020403" pitchFamily="18" charset="0"/>
            </a:endParaRPr>
          </a:p>
          <a:p>
            <a:pPr algn="ctr"/>
            <a:r>
              <a:rPr lang="de-DE" sz="2400" dirty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>
                <a:latin typeface="Rockwell" panose="02060603020205020403" pitchFamily="18" charset="0"/>
              </a:rPr>
              <a:t>zur App oder zum Code können Sie sie nun gerne stellen.</a:t>
            </a:r>
          </a:p>
        </p:txBody>
      </p:sp>
    </p:spTree>
    <p:extLst>
      <p:ext uri="{BB962C8B-B14F-4D97-AF65-F5344CB8AC3E}">
        <p14:creationId xmlns:p14="http://schemas.microsoft.com/office/powerpoint/2010/main" val="23307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7544" y="1772816"/>
            <a:ext cx="712278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einfügen eines Passwortgenerators</a:t>
            </a:r>
          </a:p>
        </p:txBody>
      </p:sp>
    </p:spTree>
    <p:extLst>
      <p:ext uri="{BB962C8B-B14F-4D97-AF65-F5344CB8AC3E}">
        <p14:creationId xmlns:p14="http://schemas.microsoft.com/office/powerpoint/2010/main" val="49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935293" y="3317918"/>
            <a:ext cx="1073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überall!“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13913" y="274349"/>
            <a:ext cx="276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Wert der App</a:t>
            </a:r>
          </a:p>
        </p:txBody>
      </p:sp>
    </p:spTree>
    <p:extLst>
      <p:ext uri="{BB962C8B-B14F-4D97-AF65-F5344CB8AC3E}">
        <p14:creationId xmlns:p14="http://schemas.microsoft.com/office/powerpoint/2010/main" val="217692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29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Erster Start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4" y="1291738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93" y="1291738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19" y="1291738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3934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Login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52" y="1292400"/>
            <a:ext cx="2896015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00" y="1292400"/>
            <a:ext cx="2896014" cy="5148470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3856381" y="5247860"/>
            <a:ext cx="3276000" cy="1"/>
          </a:xfrm>
          <a:prstGeom prst="straightConnector1">
            <a:avLst/>
          </a:prstGeom>
          <a:ln w="1111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775214" y="5406786"/>
            <a:ext cx="203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Login über Fingerabdruck</a:t>
            </a:r>
          </a:p>
        </p:txBody>
      </p:sp>
    </p:spTree>
    <p:extLst>
      <p:ext uri="{BB962C8B-B14F-4D97-AF65-F5344CB8AC3E}">
        <p14:creationId xmlns:p14="http://schemas.microsoft.com/office/powerpoint/2010/main" val="31867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140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Main View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31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00" y="1292399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4832172" y="1590260"/>
            <a:ext cx="2376000" cy="1"/>
          </a:xfrm>
          <a:prstGeom prst="straightConnector1">
            <a:avLst/>
          </a:prstGeom>
          <a:ln w="1111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4840" y="1455640"/>
            <a:ext cx="279400" cy="246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5001463" y="1701800"/>
            <a:ext cx="1732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Kategorie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679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Suche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grpSp>
        <p:nvGrpSpPr>
          <p:cNvPr id="13" name="Gruppieren 12"/>
          <p:cNvGrpSpPr/>
          <p:nvPr/>
        </p:nvGrpSpPr>
        <p:grpSpPr>
          <a:xfrm>
            <a:off x="8614800" y="1292400"/>
            <a:ext cx="2896013" cy="5148469"/>
            <a:chOff x="4654800" y="1292400"/>
            <a:chExt cx="2896013" cy="5148469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800" y="1292400"/>
              <a:ext cx="2896013" cy="514846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8" name="Geschweifte Klammer rechts 7"/>
            <p:cNvSpPr/>
            <p:nvPr/>
          </p:nvSpPr>
          <p:spPr>
            <a:xfrm rot="5400000">
              <a:off x="5892902" y="962087"/>
              <a:ext cx="451848" cy="2670539"/>
            </a:xfrm>
            <a:prstGeom prst="rightBrac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959117" y="2785952"/>
              <a:ext cx="2319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Suche nach Kategorien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653993" y="1292400"/>
            <a:ext cx="2896014" cy="5148469"/>
            <a:chOff x="8614800" y="1292400"/>
            <a:chExt cx="2896014" cy="514846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800" y="1292400"/>
              <a:ext cx="2896014" cy="5148469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9" name="Geschweifte Klammer rechts 8"/>
            <p:cNvSpPr/>
            <p:nvPr/>
          </p:nvSpPr>
          <p:spPr>
            <a:xfrm rot="5400000">
              <a:off x="9836884" y="1635349"/>
              <a:ext cx="451848" cy="2670539"/>
            </a:xfrm>
            <a:prstGeom prst="rightBrac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903098" y="3434897"/>
              <a:ext cx="2319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Suche nach Kategorien</a:t>
              </a:r>
            </a:p>
            <a:p>
              <a:pPr algn="ctr"/>
              <a:r>
                <a:rPr lang="de-DE" dirty="0"/>
                <a:t>und Passwörtern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2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42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Folder View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grpSp>
        <p:nvGrpSpPr>
          <p:cNvPr id="31" name="Gruppieren 30"/>
          <p:cNvGrpSpPr/>
          <p:nvPr/>
        </p:nvGrpSpPr>
        <p:grpSpPr>
          <a:xfrm>
            <a:off x="3763621" y="1105199"/>
            <a:ext cx="3071519" cy="710348"/>
            <a:chOff x="3763621" y="1105199"/>
            <a:chExt cx="3071519" cy="710348"/>
          </a:xfrm>
        </p:grpSpPr>
        <p:cxnSp>
          <p:nvCxnSpPr>
            <p:cNvPr id="21" name="Gewinkelter Verbinder 20"/>
            <p:cNvCxnSpPr/>
            <p:nvPr/>
          </p:nvCxnSpPr>
          <p:spPr>
            <a:xfrm rot="10800000" flipV="1">
              <a:off x="3763621" y="1133475"/>
              <a:ext cx="1510744" cy="682072"/>
            </a:xfrm>
            <a:prstGeom prst="bentConnector3">
              <a:avLst>
                <a:gd name="adj1" fmla="val 50000"/>
              </a:avLst>
            </a:prstGeom>
            <a:ln w="698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5274365" y="1133475"/>
              <a:ext cx="1560775" cy="0"/>
            </a:xfrm>
            <a:prstGeom prst="line">
              <a:avLst/>
            </a:prstGeom>
            <a:ln w="698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6835140" y="1105199"/>
              <a:ext cx="0" cy="360000"/>
            </a:xfrm>
            <a:prstGeom prst="line">
              <a:avLst/>
            </a:prstGeom>
            <a:ln w="698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rade Verbindung mit Pfeil 32"/>
          <p:cNvCxnSpPr/>
          <p:nvPr/>
        </p:nvCxnSpPr>
        <p:spPr>
          <a:xfrm>
            <a:off x="7488000" y="1590261"/>
            <a:ext cx="1073426" cy="0"/>
          </a:xfrm>
          <a:prstGeom prst="straightConnector1">
            <a:avLst/>
          </a:prstGeom>
          <a:ln w="698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1220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913913" y="274349"/>
            <a:ext cx="2977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Password View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60" y="1292400"/>
            <a:ext cx="2892493" cy="514221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00" y="1292400"/>
            <a:ext cx="2896014" cy="5148469"/>
          </a:xfrm>
          <a:prstGeom prst="rect">
            <a:avLst/>
          </a:prstGeom>
          <a:ln>
            <a:solidFill>
              <a:srgbClr val="7030A0"/>
            </a:solidFill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3459339" y="1590261"/>
            <a:ext cx="1073426" cy="0"/>
          </a:xfrm>
          <a:prstGeom prst="straightConnector1">
            <a:avLst/>
          </a:prstGeom>
          <a:ln w="698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5162243" y="2875280"/>
            <a:ext cx="3276000" cy="190800"/>
            <a:chOff x="5162243" y="2875280"/>
            <a:chExt cx="3276000" cy="190800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5162243" y="3028121"/>
              <a:ext cx="3276000" cy="0"/>
            </a:xfrm>
            <a:prstGeom prst="straightConnector1">
              <a:avLst/>
            </a:prstGeom>
            <a:ln w="698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>
              <a:off x="5184000" y="2875280"/>
              <a:ext cx="0" cy="190800"/>
            </a:xfrm>
            <a:prstGeom prst="line">
              <a:avLst/>
            </a:prstGeom>
            <a:ln w="698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88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Breitbild</PresentationFormat>
  <Paragraphs>97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Rockwell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Koch</dc:creator>
  <cp:lastModifiedBy>Eric Dolch</cp:lastModifiedBy>
  <cp:revision>23</cp:revision>
  <dcterms:created xsi:type="dcterms:W3CDTF">2017-07-12T11:02:50Z</dcterms:created>
  <dcterms:modified xsi:type="dcterms:W3CDTF">2017-07-13T11:27:07Z</dcterms:modified>
</cp:coreProperties>
</file>