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42803763" cy="3027521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0000"/>
    <a:srgbClr val="FFFFFF"/>
    <a:srgbClr val="005293"/>
    <a:srgbClr val="0065BD"/>
    <a:srgbClr val="64A0C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 autoAdjust="0"/>
    <p:restoredTop sz="89274"/>
  </p:normalViewPr>
  <p:slideViewPr>
    <p:cSldViewPr snapToGrid="0">
      <p:cViewPr varScale="1">
        <p:scale>
          <a:sx n="18" d="100"/>
          <a:sy n="18" d="100"/>
        </p:scale>
        <p:origin x="11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301C6-7EEA-E14D-A2EB-D86579570BB4}" type="datetimeFigureOut">
              <a:rPr lang="en-US" smtClean="0"/>
              <a:t>2/4/2020</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C99EF-C53D-6D4C-9400-C9DBA3054A78}" type="slidenum">
              <a:rPr lang="en-US" smtClean="0"/>
              <a:t>‹#›</a:t>
            </a:fld>
            <a:endParaRPr lang="en-US"/>
          </a:p>
        </p:txBody>
      </p:sp>
    </p:spTree>
    <p:extLst>
      <p:ext uri="{BB962C8B-B14F-4D97-AF65-F5344CB8AC3E}">
        <p14:creationId xmlns:p14="http://schemas.microsoft.com/office/powerpoint/2010/main" val="130945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C99EF-C53D-6D4C-9400-C9DBA3054A78}" type="slidenum">
              <a:rPr lang="en-US" smtClean="0"/>
              <a:t>1</a:t>
            </a:fld>
            <a:endParaRPr lang="en-US"/>
          </a:p>
        </p:txBody>
      </p:sp>
    </p:spTree>
    <p:extLst>
      <p:ext uri="{BB962C8B-B14F-4D97-AF65-F5344CB8AC3E}">
        <p14:creationId xmlns:p14="http://schemas.microsoft.com/office/powerpoint/2010/main" val="4162742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409232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20271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32536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4513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B2D814-C921-4685-A108-92E7946A142E}"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12386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2D814-C921-4685-A108-92E7946A142E}"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95575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B2D814-C921-4685-A108-92E7946A142E}"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2614408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B2D814-C921-4685-A108-92E7946A142E}"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92112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2D814-C921-4685-A108-92E7946A142E}"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97022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34B2D814-C921-4685-A108-92E7946A142E}"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3825309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5" name="Date Placeholder 4"/>
          <p:cNvSpPr>
            <a:spLocks noGrp="1"/>
          </p:cNvSpPr>
          <p:nvPr>
            <p:ph type="dt" sz="half" idx="10"/>
          </p:nvPr>
        </p:nvSpPr>
        <p:spPr/>
        <p:txBody>
          <a:bodyPr/>
          <a:lstStyle/>
          <a:p>
            <a:fld id="{34B2D814-C921-4685-A108-92E7946A142E}"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a:t>
            </a:fld>
            <a:endParaRPr lang="en-US"/>
          </a:p>
        </p:txBody>
      </p:sp>
    </p:spTree>
    <p:extLst>
      <p:ext uri="{BB962C8B-B14F-4D97-AF65-F5344CB8AC3E}">
        <p14:creationId xmlns:p14="http://schemas.microsoft.com/office/powerpoint/2010/main" val="320167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34B2D814-C921-4685-A108-92E7946A142E}" type="datetimeFigureOut">
              <a:rPr lang="en-US" smtClean="0"/>
              <a:t>2/4/2020</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934A9542-8052-4C5E-99FB-4382C89C2F50}" type="slidenum">
              <a:rPr lang="en-US" smtClean="0"/>
              <a:t>‹#›</a:t>
            </a:fld>
            <a:endParaRPr lang="en-US"/>
          </a:p>
        </p:txBody>
      </p:sp>
    </p:spTree>
    <p:extLst>
      <p:ext uri="{BB962C8B-B14F-4D97-AF65-F5344CB8AC3E}">
        <p14:creationId xmlns:p14="http://schemas.microsoft.com/office/powerpoint/2010/main" val="38242507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 name="Gruppieren 30">
            <a:extLst>
              <a:ext uri="{FF2B5EF4-FFF2-40B4-BE49-F238E27FC236}">
                <a16:creationId xmlns:a16="http://schemas.microsoft.com/office/drawing/2014/main" id="{2EAEB67C-F783-D846-8C7A-89B1C61BAD31}"/>
              </a:ext>
            </a:extLst>
          </p:cNvPr>
          <p:cNvGrpSpPr/>
          <p:nvPr/>
        </p:nvGrpSpPr>
        <p:grpSpPr>
          <a:xfrm>
            <a:off x="362079" y="21523460"/>
            <a:ext cx="20829600" cy="8424580"/>
            <a:chOff x="487680" y="6633686"/>
            <a:chExt cx="19994880" cy="12629674"/>
          </a:xfrm>
        </p:grpSpPr>
        <p:sp>
          <p:nvSpPr>
            <p:cNvPr id="260" name="Abgerundetes Rechteck 31">
              <a:extLst>
                <a:ext uri="{FF2B5EF4-FFF2-40B4-BE49-F238E27FC236}">
                  <a16:creationId xmlns:a16="http://schemas.microsoft.com/office/drawing/2014/main" id="{F72D3CDA-A267-6A45-B1E1-72BFDCDBBB97}"/>
                </a:ext>
              </a:extLst>
            </p:cNvPr>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chemeClr val="bg1"/>
                  </a:solidFill>
                  <a:latin typeface="Raleway" panose="020B0503030101060003" pitchFamily="34" charset="77"/>
                </a:rPr>
                <a:t>Encoder Networks</a:t>
              </a:r>
            </a:p>
          </p:txBody>
        </p:sp>
        <p:sp>
          <p:nvSpPr>
            <p:cNvPr id="261" name="Abgerundetes Rechteck 32">
              <a:extLst>
                <a:ext uri="{FF2B5EF4-FFF2-40B4-BE49-F238E27FC236}">
                  <a16:creationId xmlns:a16="http://schemas.microsoft.com/office/drawing/2014/main" id="{26D38E34-E710-5446-82BE-34D391D7D161}"/>
                </a:ext>
              </a:extLst>
            </p:cNvPr>
            <p:cNvSpPr/>
            <p:nvPr/>
          </p:nvSpPr>
          <p:spPr>
            <a:xfrm>
              <a:off x="660401" y="8182280"/>
              <a:ext cx="19649439" cy="10779855"/>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4070" dirty="0">
                <a:solidFill>
                  <a:schemeClr val="tx1"/>
                </a:solidFill>
                <a:latin typeface="Raleway" panose="020B0503030101060003" pitchFamily="34" charset="77"/>
              </a:endParaRPr>
            </a:p>
          </p:txBody>
        </p:sp>
      </p:grpSp>
      <p:grpSp>
        <p:nvGrpSpPr>
          <p:cNvPr id="17" name="Group 16">
            <a:extLst>
              <a:ext uri="{FF2B5EF4-FFF2-40B4-BE49-F238E27FC236}">
                <a16:creationId xmlns:a16="http://schemas.microsoft.com/office/drawing/2014/main" id="{564F603C-5DC9-1840-B49A-F0C62D6AB6F9}"/>
              </a:ext>
            </a:extLst>
          </p:cNvPr>
          <p:cNvGrpSpPr/>
          <p:nvPr/>
        </p:nvGrpSpPr>
        <p:grpSpPr>
          <a:xfrm>
            <a:off x="9735907" y="504826"/>
            <a:ext cx="24627833" cy="2674973"/>
            <a:chOff x="8175160" y="9373251"/>
            <a:chExt cx="20019850" cy="3817001"/>
          </a:xfrm>
        </p:grpSpPr>
        <p:grpSp>
          <p:nvGrpSpPr>
            <p:cNvPr id="15" name="Group 14">
              <a:extLst>
                <a:ext uri="{FF2B5EF4-FFF2-40B4-BE49-F238E27FC236}">
                  <a16:creationId xmlns:a16="http://schemas.microsoft.com/office/drawing/2014/main" id="{0D0E2412-EEDD-A544-97F8-E1D60780B74E}"/>
                </a:ext>
              </a:extLst>
            </p:cNvPr>
            <p:cNvGrpSpPr/>
            <p:nvPr/>
          </p:nvGrpSpPr>
          <p:grpSpPr>
            <a:xfrm>
              <a:off x="8175160" y="9373251"/>
              <a:ext cx="20019850" cy="3293818"/>
              <a:chOff x="8175160" y="9373251"/>
              <a:chExt cx="20019850" cy="3293818"/>
            </a:xfrm>
          </p:grpSpPr>
          <p:sp>
            <p:nvSpPr>
              <p:cNvPr id="13" name="Rechteck 12"/>
              <p:cNvSpPr/>
              <p:nvPr/>
            </p:nvSpPr>
            <p:spPr>
              <a:xfrm>
                <a:off x="9228580" y="11245924"/>
                <a:ext cx="18966430" cy="922269"/>
              </a:xfrm>
              <a:prstGeom prst="rect">
                <a:avLst/>
              </a:prstGeom>
            </p:spPr>
            <p:txBody>
              <a:bodyPr wrap="square">
                <a:spAutoFit/>
              </a:bodyPr>
              <a:lstStyle/>
              <a:p>
                <a:pPr algn="ctr"/>
                <a:r>
                  <a:rPr lang="en-US" sz="3600" dirty="0">
                    <a:latin typeface="Raleway" panose="020B0503030101060003" pitchFamily="34" charset="77"/>
                  </a:rPr>
                  <a:t>Steffen Berhorst          Lukas </a:t>
                </a:r>
                <a:r>
                  <a:rPr lang="en-US" sz="3600" dirty="0" err="1">
                    <a:latin typeface="Raleway" panose="020B0503030101060003" pitchFamily="34" charset="77"/>
                  </a:rPr>
                  <a:t>Bonauer</a:t>
                </a:r>
                <a:endParaRPr lang="en-US" sz="3600" baseline="30000" dirty="0">
                  <a:latin typeface="Raleway" panose="020B0503030101060003" pitchFamily="34" charset="77"/>
                </a:endParaRPr>
              </a:p>
            </p:txBody>
          </p:sp>
          <p:sp>
            <p:nvSpPr>
              <p:cNvPr id="4" name="Rechteck 3"/>
              <p:cNvSpPr/>
              <p:nvPr/>
            </p:nvSpPr>
            <p:spPr>
              <a:xfrm>
                <a:off x="8175160" y="9373251"/>
                <a:ext cx="18966430" cy="3293818"/>
              </a:xfrm>
              <a:prstGeom prst="rect">
                <a:avLst/>
              </a:prstGeom>
            </p:spPr>
            <p:txBody>
              <a:bodyPr wrap="square">
                <a:spAutoFit/>
              </a:bodyPr>
              <a:lstStyle/>
              <a:p>
                <a:pPr algn="ctr"/>
                <a:r>
                  <a:rPr lang="en-US" sz="7200" dirty="0"/>
                  <a:t>An intuitive natural language based image generation process</a:t>
                </a:r>
                <a:endParaRPr lang="en-US" sz="7200" dirty="0">
                  <a:latin typeface="Raleway" panose="020B0503030101060003" pitchFamily="34" charset="77"/>
                </a:endParaRPr>
              </a:p>
            </p:txBody>
          </p:sp>
        </p:grpSp>
        <p:sp>
          <p:nvSpPr>
            <p:cNvPr id="14" name="Rechteck 13"/>
            <p:cNvSpPr/>
            <p:nvPr/>
          </p:nvSpPr>
          <p:spPr>
            <a:xfrm>
              <a:off x="9228580" y="12355819"/>
              <a:ext cx="18966430" cy="834433"/>
            </a:xfrm>
            <a:prstGeom prst="rect">
              <a:avLst/>
            </a:prstGeom>
          </p:spPr>
          <p:txBody>
            <a:bodyPr wrap="square">
              <a:spAutoFit/>
            </a:bodyPr>
            <a:lstStyle/>
            <a:p>
              <a:pPr algn="ctr"/>
              <a:r>
                <a:rPr lang="en-US" sz="3200" i="1" dirty="0">
                  <a:latin typeface="Raleway" panose="020B0503030101060003" pitchFamily="34" charset="77"/>
                </a:rPr>
                <a:t>Advanced Deep Learning for Computer Vision (IN2364)</a:t>
              </a:r>
            </a:p>
          </p:txBody>
        </p:sp>
      </p:grpSp>
      <p:grpSp>
        <p:nvGrpSpPr>
          <p:cNvPr id="31" name="Gruppieren 30"/>
          <p:cNvGrpSpPr/>
          <p:nvPr/>
        </p:nvGrpSpPr>
        <p:grpSpPr>
          <a:xfrm>
            <a:off x="365760" y="3578224"/>
            <a:ext cx="20829600" cy="5226562"/>
            <a:chOff x="487680" y="6633686"/>
            <a:chExt cx="19994880" cy="12629674"/>
          </a:xfrm>
        </p:grpSpPr>
        <p:sp>
          <p:nvSpPr>
            <p:cNvPr id="32" name="Abgerundetes Rechteck 31"/>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chemeClr val="bg1"/>
                  </a:solidFill>
                  <a:latin typeface="Raleway" panose="020B0503030101060003" pitchFamily="34" charset="77"/>
                </a:rPr>
                <a:t>The Idea</a:t>
              </a:r>
            </a:p>
          </p:txBody>
        </p:sp>
        <p:sp>
          <p:nvSpPr>
            <p:cNvPr id="33" name="Abgerundetes Rechteck 32"/>
            <p:cNvSpPr/>
            <p:nvPr/>
          </p:nvSpPr>
          <p:spPr>
            <a:xfrm>
              <a:off x="660401" y="9129830"/>
              <a:ext cx="19649439" cy="9832306"/>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4070" dirty="0">
                <a:solidFill>
                  <a:schemeClr val="tx1"/>
                </a:solidFill>
                <a:latin typeface="Raleway" panose="020B0503030101060003" pitchFamily="34" charset="77"/>
              </a:endParaRPr>
            </a:p>
          </p:txBody>
        </p:sp>
      </p:grpSp>
      <p:sp>
        <p:nvSpPr>
          <p:cNvPr id="132" name="Textfeld 131"/>
          <p:cNvSpPr txBox="1"/>
          <p:nvPr/>
        </p:nvSpPr>
        <p:spPr>
          <a:xfrm>
            <a:off x="21608403" y="27994642"/>
            <a:ext cx="14036040" cy="1077218"/>
          </a:xfrm>
          <a:prstGeom prst="rect">
            <a:avLst/>
          </a:prstGeom>
          <a:noFill/>
        </p:spPr>
        <p:txBody>
          <a:bodyPr wrap="square" rtlCol="0">
            <a:spAutoFit/>
          </a:bodyPr>
          <a:lstStyle/>
          <a:p>
            <a:r>
              <a:rPr lang="en-US" sz="2400" b="1" dirty="0">
                <a:latin typeface="Raleway" panose="020B0503030101060003" pitchFamily="34" charset="77"/>
              </a:rPr>
              <a:t>References</a:t>
            </a:r>
          </a:p>
          <a:p>
            <a:r>
              <a:rPr lang="en-US" sz="2000" dirty="0">
                <a:latin typeface="Raleway" panose="020B0503030101060003" pitchFamily="34" charset="77"/>
              </a:rPr>
              <a:t>[1] Text2Shape: Generating shapes from natural language by learning joint embeddings. </a:t>
            </a:r>
            <a:r>
              <a:rPr lang="en-US" sz="2000" i="1" dirty="0">
                <a:latin typeface="Raleway" panose="020B0503030101060003" pitchFamily="34" charset="77"/>
              </a:rPr>
              <a:t>Chen et al., 2018.</a:t>
            </a:r>
            <a:endParaRPr lang="en-US" sz="2400" dirty="0">
              <a:latin typeface="Raleway" panose="020B0503030101060003" pitchFamily="34" charset="77"/>
            </a:endParaRPr>
          </a:p>
          <a:p>
            <a:r>
              <a:rPr lang="en-US" sz="2000" dirty="0">
                <a:latin typeface="Raleway" panose="020B0503030101060003" pitchFamily="34" charset="77"/>
              </a:rPr>
              <a:t>[2] Generative adversarial text to image synthesis. </a:t>
            </a:r>
            <a:r>
              <a:rPr lang="en-US" sz="2000" i="1" dirty="0">
                <a:latin typeface="Raleway" panose="020B0503030101060003" pitchFamily="34" charset="77"/>
              </a:rPr>
              <a:t>Reed et al., 2016.</a:t>
            </a:r>
          </a:p>
        </p:txBody>
      </p:sp>
      <p:pic>
        <p:nvPicPr>
          <p:cNvPr id="16" name="Picture 15">
            <a:extLst>
              <a:ext uri="{FF2B5EF4-FFF2-40B4-BE49-F238E27FC236}">
                <a16:creationId xmlns:a16="http://schemas.microsoft.com/office/drawing/2014/main" id="{98A49CF8-B262-6E4B-8CA1-3454C5E719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 y="646851"/>
            <a:ext cx="6972334" cy="2346688"/>
          </a:xfrm>
          <a:prstGeom prst="rect">
            <a:avLst/>
          </a:prstGeom>
        </p:spPr>
      </p:pic>
      <p:sp>
        <p:nvSpPr>
          <p:cNvPr id="251" name="Textfeld 171">
            <a:extLst>
              <a:ext uri="{FF2B5EF4-FFF2-40B4-BE49-F238E27FC236}">
                <a16:creationId xmlns:a16="http://schemas.microsoft.com/office/drawing/2014/main" id="{1439E690-20EC-424C-997D-8CE2A8366449}"/>
              </a:ext>
            </a:extLst>
          </p:cNvPr>
          <p:cNvSpPr txBox="1"/>
          <p:nvPr/>
        </p:nvSpPr>
        <p:spPr>
          <a:xfrm>
            <a:off x="733571" y="22767908"/>
            <a:ext cx="11064362" cy="6986528"/>
          </a:xfrm>
          <a:prstGeom prst="rect">
            <a:avLst/>
          </a:prstGeom>
          <a:noFill/>
        </p:spPr>
        <p:txBody>
          <a:bodyPr wrap="square" rtlCol="0">
            <a:spAutoFit/>
          </a:bodyPr>
          <a:lstStyle/>
          <a:p>
            <a:pPr algn="just"/>
            <a:r>
              <a:rPr lang="en-US" sz="3200" dirty="0">
                <a:latin typeface="Raleway" panose="020B0503030101060003" pitchFamily="34" charset="77"/>
              </a:rPr>
              <a:t>The Text Encoder is a Long short-term memory network, the Image Encoder a Convolutional Neural Network. Both Networks map to the same joint embedding space. In the training phase, triplet loss ensures two properties: </a:t>
            </a:r>
          </a:p>
          <a:p>
            <a:pPr algn="just"/>
            <a:endParaRPr lang="en-US" sz="3200" dirty="0">
              <a:latin typeface="Raleway" panose="020B0503030101060003" pitchFamily="34" charset="77"/>
            </a:endParaRPr>
          </a:p>
          <a:p>
            <a:pPr marL="2268215" lvl="1" indent="-514350" algn="just">
              <a:buAutoNum type="arabicPeriod"/>
            </a:pPr>
            <a:r>
              <a:rPr lang="en-US" sz="3200" dirty="0">
                <a:latin typeface="Raleway" panose="020B0503030101060003" pitchFamily="34" charset="77"/>
              </a:rPr>
              <a:t>Similar images and text descriptions of these images are close to each other</a:t>
            </a:r>
          </a:p>
          <a:p>
            <a:pPr marL="2268215" lvl="1" indent="-514350" algn="just">
              <a:buAutoNum type="arabicPeriod"/>
            </a:pPr>
            <a:r>
              <a:rPr lang="en-US" sz="3200" dirty="0">
                <a:latin typeface="Raleway" panose="020B0503030101060003" pitchFamily="34" charset="77"/>
              </a:rPr>
              <a:t>Differing images are far from each other, and description embeddings are far from images not fitting the description.</a:t>
            </a:r>
          </a:p>
          <a:p>
            <a:pPr algn="just"/>
            <a:endParaRPr lang="en-US" sz="3200" dirty="0">
              <a:latin typeface="Raleway" panose="020B0503030101060003" pitchFamily="34" charset="77"/>
            </a:endParaRPr>
          </a:p>
          <a:p>
            <a:pPr algn="just"/>
            <a:r>
              <a:rPr lang="en-US" sz="3200" dirty="0">
                <a:latin typeface="Raleway" panose="020B0503030101060003" pitchFamily="34" charset="77"/>
              </a:rPr>
              <a:t>The resulting embedding space is well formed and recovers the data properties of shape and color. The setup was inspired by Chen et al.(2018)</a:t>
            </a:r>
          </a:p>
        </p:txBody>
      </p:sp>
      <p:sp>
        <p:nvSpPr>
          <p:cNvPr id="169" name="Textfeld 171">
            <a:extLst>
              <a:ext uri="{FF2B5EF4-FFF2-40B4-BE49-F238E27FC236}">
                <a16:creationId xmlns:a16="http://schemas.microsoft.com/office/drawing/2014/main" id="{1F5AAA56-57CC-1E49-976B-C44E0C7A38C6}"/>
              </a:ext>
            </a:extLst>
          </p:cNvPr>
          <p:cNvSpPr txBox="1"/>
          <p:nvPr/>
        </p:nvSpPr>
        <p:spPr>
          <a:xfrm>
            <a:off x="731346" y="5159964"/>
            <a:ext cx="10516846" cy="584775"/>
          </a:xfrm>
          <a:prstGeom prst="rect">
            <a:avLst/>
          </a:prstGeom>
          <a:noFill/>
        </p:spPr>
        <p:txBody>
          <a:bodyPr wrap="square" rtlCol="0">
            <a:spAutoFit/>
          </a:bodyPr>
          <a:lstStyle/>
          <a:p>
            <a:endParaRPr lang="en-US" sz="3200" dirty="0">
              <a:latin typeface="Raleway" panose="020B0503030101060003" pitchFamily="34" charset="77"/>
            </a:endParaRPr>
          </a:p>
        </p:txBody>
      </p:sp>
      <p:pic>
        <p:nvPicPr>
          <p:cNvPr id="114" name="Picture 113">
            <a:extLst>
              <a:ext uri="{FF2B5EF4-FFF2-40B4-BE49-F238E27FC236}">
                <a16:creationId xmlns:a16="http://schemas.microsoft.com/office/drawing/2014/main" id="{1282EB31-6782-7246-A2B4-2AA826B386E4}"/>
              </a:ext>
            </a:extLst>
          </p:cNvPr>
          <p:cNvPicPr>
            <a:picLocks noChangeAspect="1"/>
          </p:cNvPicPr>
          <p:nvPr/>
        </p:nvPicPr>
        <p:blipFill>
          <a:blip r:embed="rId4"/>
          <a:stretch>
            <a:fillRect/>
          </a:stretch>
        </p:blipFill>
        <p:spPr>
          <a:xfrm>
            <a:off x="2288887" y="15167153"/>
            <a:ext cx="3479800" cy="596900"/>
          </a:xfrm>
          <a:prstGeom prst="rect">
            <a:avLst/>
          </a:prstGeom>
        </p:spPr>
      </p:pic>
      <p:grpSp>
        <p:nvGrpSpPr>
          <p:cNvPr id="213" name="Gruppieren 30">
            <a:extLst>
              <a:ext uri="{FF2B5EF4-FFF2-40B4-BE49-F238E27FC236}">
                <a16:creationId xmlns:a16="http://schemas.microsoft.com/office/drawing/2014/main" id="{0666F47B-84F2-AA44-9D12-18AE59B25EFE}"/>
              </a:ext>
            </a:extLst>
          </p:cNvPr>
          <p:cNvGrpSpPr/>
          <p:nvPr/>
        </p:nvGrpSpPr>
        <p:grpSpPr>
          <a:xfrm>
            <a:off x="365760" y="12467500"/>
            <a:ext cx="20829600" cy="8867512"/>
            <a:chOff x="487680" y="6633686"/>
            <a:chExt cx="19994880" cy="12629674"/>
          </a:xfrm>
        </p:grpSpPr>
        <p:sp>
          <p:nvSpPr>
            <p:cNvPr id="215" name="Abgerundetes Rechteck 31">
              <a:extLst>
                <a:ext uri="{FF2B5EF4-FFF2-40B4-BE49-F238E27FC236}">
                  <a16:creationId xmlns:a16="http://schemas.microsoft.com/office/drawing/2014/main" id="{870A3008-478A-B248-B9FB-D3BF9BC98418}"/>
                </a:ext>
              </a:extLst>
            </p:cNvPr>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chemeClr val="bg1"/>
                  </a:solidFill>
                  <a:latin typeface="Raleway" panose="020B0503030101060003" pitchFamily="34" charset="77"/>
                </a:rPr>
                <a:t>How it works</a:t>
              </a:r>
            </a:p>
          </p:txBody>
        </p:sp>
        <p:sp>
          <p:nvSpPr>
            <p:cNvPr id="216" name="Abgerundetes Rechteck 32">
              <a:extLst>
                <a:ext uri="{FF2B5EF4-FFF2-40B4-BE49-F238E27FC236}">
                  <a16:creationId xmlns:a16="http://schemas.microsoft.com/office/drawing/2014/main" id="{2A2B1F1C-8B52-FD42-8834-B5C4F4AE573A}"/>
                </a:ext>
              </a:extLst>
            </p:cNvPr>
            <p:cNvSpPr/>
            <p:nvPr/>
          </p:nvSpPr>
          <p:spPr>
            <a:xfrm>
              <a:off x="660401" y="8178268"/>
              <a:ext cx="19649439" cy="10746531"/>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4070" dirty="0">
                <a:solidFill>
                  <a:schemeClr val="tx1"/>
                </a:solidFill>
                <a:latin typeface="Raleway" panose="020B0503030101060003" pitchFamily="34" charset="77"/>
              </a:endParaRPr>
            </a:p>
          </p:txBody>
        </p:sp>
      </p:grpSp>
      <p:pic>
        <p:nvPicPr>
          <p:cNvPr id="5" name="Picture 4">
            <a:extLst>
              <a:ext uri="{FF2B5EF4-FFF2-40B4-BE49-F238E27FC236}">
                <a16:creationId xmlns:a16="http://schemas.microsoft.com/office/drawing/2014/main" id="{E759CD3E-2D63-40F4-9823-41945681E9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8191" y="4727622"/>
            <a:ext cx="9171693" cy="3504377"/>
          </a:xfrm>
          <a:prstGeom prst="rect">
            <a:avLst/>
          </a:prstGeom>
        </p:spPr>
      </p:pic>
      <p:sp>
        <p:nvSpPr>
          <p:cNvPr id="46" name="Textfeld 171">
            <a:extLst>
              <a:ext uri="{FF2B5EF4-FFF2-40B4-BE49-F238E27FC236}">
                <a16:creationId xmlns:a16="http://schemas.microsoft.com/office/drawing/2014/main" id="{E209E7BA-5A47-4344-A2AE-9463FB1BAA3C}"/>
              </a:ext>
            </a:extLst>
          </p:cNvPr>
          <p:cNvSpPr txBox="1"/>
          <p:nvPr/>
        </p:nvSpPr>
        <p:spPr>
          <a:xfrm>
            <a:off x="731346" y="4837906"/>
            <a:ext cx="10080205" cy="3046988"/>
          </a:xfrm>
          <a:prstGeom prst="rect">
            <a:avLst/>
          </a:prstGeom>
          <a:noFill/>
        </p:spPr>
        <p:txBody>
          <a:bodyPr wrap="square" rtlCol="0">
            <a:spAutoFit/>
          </a:bodyPr>
          <a:lstStyle/>
          <a:p>
            <a:pPr algn="just"/>
            <a:r>
              <a:rPr lang="en-US" sz="3200" dirty="0">
                <a:latin typeface="Raleway" panose="020B0503030101060003" pitchFamily="34" charset="77"/>
              </a:rPr>
              <a:t>The idea is to create images by describing them in your own words, instead of using a hard to learn design software.</a:t>
            </a:r>
          </a:p>
          <a:p>
            <a:pPr algn="just"/>
            <a:r>
              <a:rPr lang="en-US" sz="3200" dirty="0">
                <a:latin typeface="Raleway" panose="020B0503030101060003" pitchFamily="34" charset="77"/>
              </a:rPr>
              <a:t>For us, a complete design process consists not only of an initial draft, but also iterative changes that you can apply until you are happy with your result!</a:t>
            </a:r>
          </a:p>
        </p:txBody>
      </p:sp>
      <p:pic>
        <p:nvPicPr>
          <p:cNvPr id="9" name="Picture 8">
            <a:extLst>
              <a:ext uri="{FF2B5EF4-FFF2-40B4-BE49-F238E27FC236}">
                <a16:creationId xmlns:a16="http://schemas.microsoft.com/office/drawing/2014/main" id="{AE0BDECE-94EE-475D-AF5B-10D3027FEF8F}"/>
              </a:ext>
            </a:extLst>
          </p:cNvPr>
          <p:cNvPicPr>
            <a:picLocks noChangeAspect="1"/>
          </p:cNvPicPr>
          <p:nvPr/>
        </p:nvPicPr>
        <p:blipFill>
          <a:blip r:embed="rId6"/>
          <a:stretch>
            <a:fillRect/>
          </a:stretch>
        </p:blipFill>
        <p:spPr>
          <a:xfrm>
            <a:off x="9457706" y="13725071"/>
            <a:ext cx="11176601" cy="5979085"/>
          </a:xfrm>
          <a:prstGeom prst="rect">
            <a:avLst/>
          </a:prstGeom>
        </p:spPr>
      </p:pic>
      <p:sp>
        <p:nvSpPr>
          <p:cNvPr id="201" name="Textfeld 171">
            <a:extLst>
              <a:ext uri="{FF2B5EF4-FFF2-40B4-BE49-F238E27FC236}">
                <a16:creationId xmlns:a16="http://schemas.microsoft.com/office/drawing/2014/main" id="{A8066307-48C1-424C-80EC-5864EEF2BAB1}"/>
              </a:ext>
            </a:extLst>
          </p:cNvPr>
          <p:cNvSpPr txBox="1"/>
          <p:nvPr/>
        </p:nvSpPr>
        <p:spPr>
          <a:xfrm>
            <a:off x="760557" y="13847651"/>
            <a:ext cx="12590723" cy="6986528"/>
          </a:xfrm>
          <a:prstGeom prst="rect">
            <a:avLst/>
          </a:prstGeom>
          <a:noFill/>
        </p:spPr>
        <p:txBody>
          <a:bodyPr wrap="square" rtlCol="0">
            <a:spAutoFit/>
          </a:bodyPr>
          <a:lstStyle/>
          <a:p>
            <a:pPr algn="just"/>
            <a:r>
              <a:rPr lang="en-US" sz="3200" dirty="0">
                <a:latin typeface="Raleway" panose="020B0503030101060003" pitchFamily="34" charset="77"/>
              </a:rPr>
              <a:t>There are two types of input: Descriptions</a:t>
            </a:r>
          </a:p>
          <a:p>
            <a:pPr algn="just"/>
            <a:r>
              <a:rPr lang="en-US" sz="3200" dirty="0">
                <a:latin typeface="Raleway" panose="020B0503030101060003" pitchFamily="34" charset="77"/>
              </a:rPr>
              <a:t> of images and already existing images. </a:t>
            </a:r>
          </a:p>
          <a:p>
            <a:pPr algn="just"/>
            <a:r>
              <a:rPr lang="en-US" sz="3200" dirty="0">
                <a:latin typeface="Raleway" panose="020B0503030101060003" pitchFamily="34" charset="77"/>
              </a:rPr>
              <a:t>The input is mapped to a </a:t>
            </a:r>
            <a:r>
              <a:rPr lang="en-US" sz="3200" i="1" dirty="0">
                <a:latin typeface="Raleway" panose="020B0503030101060003" pitchFamily="34" charset="77"/>
              </a:rPr>
              <a:t>joint embedding</a:t>
            </a:r>
          </a:p>
          <a:p>
            <a:pPr algn="just"/>
            <a:r>
              <a:rPr lang="en-US" sz="3200" i="1" dirty="0">
                <a:latin typeface="Raleway" panose="020B0503030101060003" pitchFamily="34" charset="77"/>
              </a:rPr>
              <a:t>space </a:t>
            </a:r>
            <a:r>
              <a:rPr lang="en-US" sz="3200" dirty="0">
                <a:latin typeface="Raleway" panose="020B0503030101060003" pitchFamily="34" charset="77"/>
              </a:rPr>
              <a:t>by Encoder Networks, </a:t>
            </a:r>
            <a:r>
              <a:rPr lang="en-US" sz="3200" dirty="0" err="1">
                <a:latin typeface="Raleway" panose="020B0503030101060003" pitchFamily="34" charset="77"/>
              </a:rPr>
              <a:t>implicitely</a:t>
            </a:r>
            <a:endParaRPr lang="en-US" sz="3200" dirty="0">
              <a:latin typeface="Raleway" panose="020B0503030101060003" pitchFamily="34" charset="77"/>
            </a:endParaRPr>
          </a:p>
          <a:p>
            <a:pPr algn="just"/>
            <a:r>
              <a:rPr lang="en-US" sz="3200" dirty="0">
                <a:latin typeface="Raleway" panose="020B0503030101060003" pitchFamily="34" charset="77"/>
              </a:rPr>
              <a:t>encoding the content information. </a:t>
            </a:r>
          </a:p>
          <a:p>
            <a:pPr algn="just"/>
            <a:r>
              <a:rPr lang="en-US" sz="3200" dirty="0">
                <a:latin typeface="Raleway" panose="020B0503030101060003" pitchFamily="34" charset="77"/>
              </a:rPr>
              <a:t>Vectors from this embedding space can be </a:t>
            </a:r>
          </a:p>
          <a:p>
            <a:pPr algn="just"/>
            <a:r>
              <a:rPr lang="en-US" sz="3200" dirty="0">
                <a:latin typeface="Raleway" panose="020B0503030101060003" pitchFamily="34" charset="77"/>
              </a:rPr>
              <a:t>transformed to images by a CGAN Generator </a:t>
            </a:r>
          </a:p>
          <a:p>
            <a:pPr algn="just"/>
            <a:r>
              <a:rPr lang="en-US" sz="3200" dirty="0">
                <a:latin typeface="Raleway" panose="020B0503030101060003" pitchFamily="34" charset="77"/>
              </a:rPr>
              <a:t>Network. The generator additionally includes </a:t>
            </a:r>
          </a:p>
          <a:p>
            <a:pPr algn="just"/>
            <a:r>
              <a:rPr lang="en-US" sz="3200" dirty="0">
                <a:latin typeface="Raleway" panose="020B0503030101060003" pitchFamily="34" charset="77"/>
              </a:rPr>
              <a:t>random vector z, which determines non specified factors such as rotation or size. To apply changes to an image, the Modifier Network shifts the joint embedding of an image. The shift is defined by a text description of the desired change. When generating this new image, it shares the previous random vector to ensure fitting position and size.</a:t>
            </a:r>
          </a:p>
        </p:txBody>
      </p:sp>
      <p:pic>
        <p:nvPicPr>
          <p:cNvPr id="20" name="Picture 19">
            <a:extLst>
              <a:ext uri="{FF2B5EF4-FFF2-40B4-BE49-F238E27FC236}">
                <a16:creationId xmlns:a16="http://schemas.microsoft.com/office/drawing/2014/main" id="{08E961D5-E522-4AF2-8FFA-071EA6B922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93152" y="22660007"/>
            <a:ext cx="5823378" cy="5609807"/>
          </a:xfrm>
          <a:prstGeom prst="rect">
            <a:avLst/>
          </a:prstGeom>
        </p:spPr>
      </p:pic>
      <p:sp>
        <p:nvSpPr>
          <p:cNvPr id="21" name="TextBox 20">
            <a:extLst>
              <a:ext uri="{FF2B5EF4-FFF2-40B4-BE49-F238E27FC236}">
                <a16:creationId xmlns:a16="http://schemas.microsoft.com/office/drawing/2014/main" id="{4D0461CC-D444-4652-989D-AD392CB52C43}"/>
              </a:ext>
            </a:extLst>
          </p:cNvPr>
          <p:cNvSpPr txBox="1"/>
          <p:nvPr/>
        </p:nvSpPr>
        <p:spPr>
          <a:xfrm>
            <a:off x="13813377" y="28269814"/>
            <a:ext cx="5503153" cy="1200329"/>
          </a:xfrm>
          <a:prstGeom prst="rect">
            <a:avLst/>
          </a:prstGeom>
          <a:noFill/>
        </p:spPr>
        <p:txBody>
          <a:bodyPr wrap="square" rtlCol="0">
            <a:spAutoFit/>
          </a:bodyPr>
          <a:lstStyle/>
          <a:p>
            <a:r>
              <a:rPr lang="en-US" sz="2400" dirty="0"/>
              <a:t>Joint embedding space samples projected to 2D with PCA. Crosses: Text Embeddings, Boxes: Image Embeddings</a:t>
            </a:r>
          </a:p>
        </p:txBody>
      </p:sp>
      <p:grpSp>
        <p:nvGrpSpPr>
          <p:cNvPr id="59" name="Gruppieren 30">
            <a:extLst>
              <a:ext uri="{FF2B5EF4-FFF2-40B4-BE49-F238E27FC236}">
                <a16:creationId xmlns:a16="http://schemas.microsoft.com/office/drawing/2014/main" id="{DDC6D560-62D0-4BC8-B729-15557A8D9034}"/>
              </a:ext>
            </a:extLst>
          </p:cNvPr>
          <p:cNvGrpSpPr/>
          <p:nvPr/>
        </p:nvGrpSpPr>
        <p:grpSpPr>
          <a:xfrm>
            <a:off x="21608403" y="3578224"/>
            <a:ext cx="20829600" cy="10000338"/>
            <a:chOff x="487680" y="6633686"/>
            <a:chExt cx="19994880" cy="12629674"/>
          </a:xfrm>
        </p:grpSpPr>
        <p:sp>
          <p:nvSpPr>
            <p:cNvPr id="60" name="Abgerundetes Rechteck 31">
              <a:extLst>
                <a:ext uri="{FF2B5EF4-FFF2-40B4-BE49-F238E27FC236}">
                  <a16:creationId xmlns:a16="http://schemas.microsoft.com/office/drawing/2014/main" id="{EDDF0326-F883-43E3-8E18-7F645A7F8E3D}"/>
                </a:ext>
              </a:extLst>
            </p:cNvPr>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chemeClr val="bg1"/>
                  </a:solidFill>
                  <a:latin typeface="Raleway" panose="020B0503030101060003" pitchFamily="34" charset="77"/>
                </a:rPr>
                <a:t>Generator GAN</a:t>
              </a:r>
            </a:p>
          </p:txBody>
        </p:sp>
        <p:sp>
          <p:nvSpPr>
            <p:cNvPr id="62" name="Abgerundetes Rechteck 32">
              <a:extLst>
                <a:ext uri="{FF2B5EF4-FFF2-40B4-BE49-F238E27FC236}">
                  <a16:creationId xmlns:a16="http://schemas.microsoft.com/office/drawing/2014/main" id="{83B94F1C-8EA9-4AFA-8328-09DF3BEFC282}"/>
                </a:ext>
              </a:extLst>
            </p:cNvPr>
            <p:cNvSpPr/>
            <p:nvPr/>
          </p:nvSpPr>
          <p:spPr>
            <a:xfrm>
              <a:off x="660401" y="7938267"/>
              <a:ext cx="19649439" cy="11023869"/>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4070" dirty="0">
                <a:solidFill>
                  <a:schemeClr val="tx1"/>
                </a:solidFill>
                <a:latin typeface="Raleway" panose="020B0503030101060003" pitchFamily="34" charset="77"/>
              </a:endParaRPr>
            </a:p>
          </p:txBody>
        </p:sp>
      </p:grpSp>
      <p:sp>
        <p:nvSpPr>
          <p:cNvPr id="63" name="Textfeld 171">
            <a:extLst>
              <a:ext uri="{FF2B5EF4-FFF2-40B4-BE49-F238E27FC236}">
                <a16:creationId xmlns:a16="http://schemas.microsoft.com/office/drawing/2014/main" id="{BDF303FE-407C-4B73-B341-B3A3A1C7483C}"/>
              </a:ext>
            </a:extLst>
          </p:cNvPr>
          <p:cNvSpPr txBox="1"/>
          <p:nvPr/>
        </p:nvSpPr>
        <p:spPr>
          <a:xfrm>
            <a:off x="22272179" y="8855543"/>
            <a:ext cx="19549239" cy="4031873"/>
          </a:xfrm>
          <a:prstGeom prst="rect">
            <a:avLst/>
          </a:prstGeom>
          <a:noFill/>
        </p:spPr>
        <p:txBody>
          <a:bodyPr wrap="square" rtlCol="0">
            <a:spAutoFit/>
          </a:bodyPr>
          <a:lstStyle/>
          <a:p>
            <a:pPr algn="just"/>
            <a:r>
              <a:rPr lang="en-US" sz="3200" dirty="0">
                <a:latin typeface="Raleway" panose="020B0503030101060003" pitchFamily="34" charset="77"/>
              </a:rPr>
              <a:t>The generator is a conditional GAN (CGAN), consisting of a Generator </a:t>
            </a:r>
            <a:r>
              <a:rPr lang="en-US" sz="3200" i="1" dirty="0">
                <a:latin typeface="Raleway" panose="020B0503030101060003" pitchFamily="34" charset="77"/>
              </a:rPr>
              <a:t>G</a:t>
            </a:r>
            <a:r>
              <a:rPr lang="en-US" sz="3200" dirty="0">
                <a:latin typeface="Raleway" panose="020B0503030101060003" pitchFamily="34" charset="77"/>
              </a:rPr>
              <a:t> and a Discriminator </a:t>
            </a:r>
            <a:r>
              <a:rPr lang="en-US" sz="3200" i="1" dirty="0">
                <a:latin typeface="Raleway" panose="020B0503030101060003" pitchFamily="34" charset="77"/>
              </a:rPr>
              <a:t>D</a:t>
            </a:r>
            <a:r>
              <a:rPr lang="en-US" sz="3200" dirty="0">
                <a:latin typeface="Raleway" panose="020B0503030101060003" pitchFamily="34" charset="77"/>
              </a:rPr>
              <a:t>. The input joint embedding vector t is concatenated with a random vector </a:t>
            </a:r>
            <a:r>
              <a:rPr lang="en-US" sz="3200" i="1" dirty="0">
                <a:latin typeface="Raleway" panose="020B0503030101060003" pitchFamily="34" charset="77"/>
              </a:rPr>
              <a:t>z</a:t>
            </a:r>
            <a:r>
              <a:rPr lang="en-US" sz="3200" dirty="0">
                <a:latin typeface="Raleway" panose="020B0503030101060003" pitchFamily="34" charset="77"/>
              </a:rPr>
              <a:t>. The generated image is fed into the Discriminator </a:t>
            </a:r>
            <a:r>
              <a:rPr lang="en-US" sz="3200" i="1" dirty="0">
                <a:latin typeface="Raleway" panose="020B0503030101060003" pitchFamily="34" charset="77"/>
              </a:rPr>
              <a:t>D. </a:t>
            </a:r>
            <a:r>
              <a:rPr lang="en-US" sz="3200" dirty="0">
                <a:latin typeface="Raleway" panose="020B0503030101060003" pitchFamily="34" charset="77"/>
              </a:rPr>
              <a:t> After the image is processed, the intermediate result is concatenated with the input text embedding again before passing through the final fully connected layers.</a:t>
            </a:r>
          </a:p>
          <a:p>
            <a:pPr algn="just"/>
            <a:r>
              <a:rPr lang="en-US" sz="3200" dirty="0">
                <a:latin typeface="Raleway" panose="020B0503030101060003" pitchFamily="34" charset="77"/>
              </a:rPr>
              <a:t>The conditioning allows the discriminator to not only detect fake images, but also images not fitting the given description. </a:t>
            </a:r>
          </a:p>
          <a:p>
            <a:pPr algn="just"/>
            <a:r>
              <a:rPr lang="en-US" sz="3200" dirty="0">
                <a:latin typeface="Raleway" panose="020B0503030101060003" pitchFamily="34" charset="77"/>
              </a:rPr>
              <a:t>The mean Wasserstein color distance between generated and corresponding real images amounts to only 0.0026 +- 0.0006, indicating well fitting colors in generated images. </a:t>
            </a:r>
          </a:p>
        </p:txBody>
      </p:sp>
      <p:pic>
        <p:nvPicPr>
          <p:cNvPr id="23" name="Picture 22">
            <a:extLst>
              <a:ext uri="{FF2B5EF4-FFF2-40B4-BE49-F238E27FC236}">
                <a16:creationId xmlns:a16="http://schemas.microsoft.com/office/drawing/2014/main" id="{5483175D-13BA-4EA9-BE72-D0B04AD34E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81761" y="4862443"/>
            <a:ext cx="12130077" cy="3173122"/>
          </a:xfrm>
          <a:prstGeom prst="rect">
            <a:avLst/>
          </a:prstGeom>
        </p:spPr>
      </p:pic>
      <p:sp>
        <p:nvSpPr>
          <p:cNvPr id="67" name="TextBox 66">
            <a:extLst>
              <a:ext uri="{FF2B5EF4-FFF2-40B4-BE49-F238E27FC236}">
                <a16:creationId xmlns:a16="http://schemas.microsoft.com/office/drawing/2014/main" id="{20476FC2-7AD2-4177-BA0F-016C24D09F91}"/>
              </a:ext>
            </a:extLst>
          </p:cNvPr>
          <p:cNvSpPr txBox="1"/>
          <p:nvPr/>
        </p:nvSpPr>
        <p:spPr>
          <a:xfrm>
            <a:off x="25981761" y="8163945"/>
            <a:ext cx="12130077" cy="461665"/>
          </a:xfrm>
          <a:prstGeom prst="rect">
            <a:avLst/>
          </a:prstGeom>
          <a:noFill/>
        </p:spPr>
        <p:txBody>
          <a:bodyPr wrap="square" rtlCol="0">
            <a:spAutoFit/>
          </a:bodyPr>
          <a:lstStyle/>
          <a:p>
            <a:r>
              <a:rPr lang="en-US" sz="2400" dirty="0"/>
              <a:t> Schematic of the CGAN Generator Network. Figure adapted from Reed et al.(2016)</a:t>
            </a:r>
          </a:p>
        </p:txBody>
      </p:sp>
      <p:grpSp>
        <p:nvGrpSpPr>
          <p:cNvPr id="68" name="Gruppieren 30">
            <a:extLst>
              <a:ext uri="{FF2B5EF4-FFF2-40B4-BE49-F238E27FC236}">
                <a16:creationId xmlns:a16="http://schemas.microsoft.com/office/drawing/2014/main" id="{228FA2F8-8754-4B82-A61A-905CE720DBE6}"/>
              </a:ext>
            </a:extLst>
          </p:cNvPr>
          <p:cNvGrpSpPr/>
          <p:nvPr/>
        </p:nvGrpSpPr>
        <p:grpSpPr>
          <a:xfrm>
            <a:off x="21608403" y="13829798"/>
            <a:ext cx="20829600" cy="6609731"/>
            <a:chOff x="487680" y="6633686"/>
            <a:chExt cx="19994880" cy="12629674"/>
          </a:xfrm>
        </p:grpSpPr>
        <p:sp>
          <p:nvSpPr>
            <p:cNvPr id="70" name="Abgerundetes Rechteck 31">
              <a:extLst>
                <a:ext uri="{FF2B5EF4-FFF2-40B4-BE49-F238E27FC236}">
                  <a16:creationId xmlns:a16="http://schemas.microsoft.com/office/drawing/2014/main" id="{30B4A341-A1F2-4DA7-A552-0F2FC7C4A8BC}"/>
                </a:ext>
              </a:extLst>
            </p:cNvPr>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chemeClr val="bg1"/>
                  </a:solidFill>
                  <a:latin typeface="Raleway" panose="020B0503030101060003" pitchFamily="34" charset="77"/>
                </a:rPr>
                <a:t>Modifier Network</a:t>
              </a:r>
            </a:p>
          </p:txBody>
        </p:sp>
        <p:sp>
          <p:nvSpPr>
            <p:cNvPr id="71" name="Abgerundetes Rechteck 32">
              <a:extLst>
                <a:ext uri="{FF2B5EF4-FFF2-40B4-BE49-F238E27FC236}">
                  <a16:creationId xmlns:a16="http://schemas.microsoft.com/office/drawing/2014/main" id="{72385DDC-19AB-4DAA-8934-12EF0925DACD}"/>
                </a:ext>
              </a:extLst>
            </p:cNvPr>
            <p:cNvSpPr/>
            <p:nvPr/>
          </p:nvSpPr>
          <p:spPr>
            <a:xfrm>
              <a:off x="660401" y="8729896"/>
              <a:ext cx="19649439" cy="10232240"/>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4070" dirty="0">
                <a:solidFill>
                  <a:schemeClr val="tx1"/>
                </a:solidFill>
                <a:latin typeface="Raleway" panose="020B0503030101060003" pitchFamily="34" charset="77"/>
              </a:endParaRPr>
            </a:p>
          </p:txBody>
        </p:sp>
      </p:grpSp>
      <p:pic>
        <p:nvPicPr>
          <p:cNvPr id="25" name="Picture 24">
            <a:extLst>
              <a:ext uri="{FF2B5EF4-FFF2-40B4-BE49-F238E27FC236}">
                <a16:creationId xmlns:a16="http://schemas.microsoft.com/office/drawing/2014/main" id="{3C53BECC-744B-428C-9F49-23EA552873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97188" y="15602920"/>
            <a:ext cx="5829300" cy="4400550"/>
          </a:xfrm>
          <a:prstGeom prst="rect">
            <a:avLst/>
          </a:prstGeom>
        </p:spPr>
      </p:pic>
      <p:sp>
        <p:nvSpPr>
          <p:cNvPr id="77" name="Textfeld 171">
            <a:extLst>
              <a:ext uri="{FF2B5EF4-FFF2-40B4-BE49-F238E27FC236}">
                <a16:creationId xmlns:a16="http://schemas.microsoft.com/office/drawing/2014/main" id="{B8BEBF99-ADD8-4018-8983-B7FD006B9CBD}"/>
              </a:ext>
            </a:extLst>
          </p:cNvPr>
          <p:cNvSpPr txBox="1"/>
          <p:nvPr/>
        </p:nvSpPr>
        <p:spPr>
          <a:xfrm>
            <a:off x="22272179" y="15365419"/>
            <a:ext cx="12091561" cy="3539430"/>
          </a:xfrm>
          <a:prstGeom prst="rect">
            <a:avLst/>
          </a:prstGeom>
          <a:noFill/>
        </p:spPr>
        <p:txBody>
          <a:bodyPr wrap="square" rtlCol="0">
            <a:spAutoFit/>
          </a:bodyPr>
          <a:lstStyle/>
          <a:p>
            <a:pPr algn="just"/>
            <a:r>
              <a:rPr lang="en-US" sz="3200" dirty="0">
                <a:latin typeface="Raleway" panose="020B0503030101060003" pitchFamily="34" charset="77"/>
              </a:rPr>
              <a:t>The Modifier Network first passes the modification instruction through another LSTM. The result is  joined with the initial embedding, before being passed through a fully connected network outputting the resulting embedding.</a:t>
            </a:r>
          </a:p>
          <a:p>
            <a:pPr algn="just"/>
            <a:r>
              <a:rPr lang="en-US" sz="3200" dirty="0">
                <a:latin typeface="Raleway" panose="020B0503030101060003" pitchFamily="34" charset="77"/>
              </a:rPr>
              <a:t>After modification, images still exhibit a mean Wasserstein color distance of 0.0026 +- 0.0007. The modifications are precise and do not negatively affect color quality of images.</a:t>
            </a:r>
          </a:p>
        </p:txBody>
      </p:sp>
      <p:grpSp>
        <p:nvGrpSpPr>
          <p:cNvPr id="78" name="Gruppieren 30">
            <a:extLst>
              <a:ext uri="{FF2B5EF4-FFF2-40B4-BE49-F238E27FC236}">
                <a16:creationId xmlns:a16="http://schemas.microsoft.com/office/drawing/2014/main" id="{B541A3D9-24E3-4A5C-BFD3-2CC675BE24A5}"/>
              </a:ext>
            </a:extLst>
          </p:cNvPr>
          <p:cNvGrpSpPr/>
          <p:nvPr/>
        </p:nvGrpSpPr>
        <p:grpSpPr>
          <a:xfrm>
            <a:off x="365760" y="9062535"/>
            <a:ext cx="20829600" cy="3205252"/>
            <a:chOff x="487680" y="6633686"/>
            <a:chExt cx="19994880" cy="12629674"/>
          </a:xfrm>
        </p:grpSpPr>
        <p:sp>
          <p:nvSpPr>
            <p:cNvPr id="79" name="Abgerundetes Rechteck 31">
              <a:extLst>
                <a:ext uri="{FF2B5EF4-FFF2-40B4-BE49-F238E27FC236}">
                  <a16:creationId xmlns:a16="http://schemas.microsoft.com/office/drawing/2014/main" id="{BF5F6DB2-1C72-4179-B537-6738C3E048F8}"/>
                </a:ext>
              </a:extLst>
            </p:cNvPr>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chemeClr val="bg1"/>
                  </a:solidFill>
                  <a:latin typeface="Raleway" panose="020B0503030101060003" pitchFamily="34" charset="77"/>
                </a:rPr>
                <a:t>The Data</a:t>
              </a:r>
            </a:p>
          </p:txBody>
        </p:sp>
        <p:sp>
          <p:nvSpPr>
            <p:cNvPr id="80" name="Abgerundetes Rechteck 32">
              <a:extLst>
                <a:ext uri="{FF2B5EF4-FFF2-40B4-BE49-F238E27FC236}">
                  <a16:creationId xmlns:a16="http://schemas.microsoft.com/office/drawing/2014/main" id="{875A9CF5-61A3-4F11-81C5-4C5DC88E8F0A}"/>
                </a:ext>
              </a:extLst>
            </p:cNvPr>
            <p:cNvSpPr/>
            <p:nvPr/>
          </p:nvSpPr>
          <p:spPr>
            <a:xfrm>
              <a:off x="660401" y="10512212"/>
              <a:ext cx="19649439" cy="7660790"/>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4070" dirty="0">
                <a:solidFill>
                  <a:schemeClr val="tx1"/>
                </a:solidFill>
                <a:latin typeface="Raleway" panose="020B0503030101060003" pitchFamily="34" charset="77"/>
              </a:endParaRPr>
            </a:p>
          </p:txBody>
        </p:sp>
      </p:grpSp>
      <p:sp>
        <p:nvSpPr>
          <p:cNvPr id="83" name="Textfeld 171">
            <a:extLst>
              <a:ext uri="{FF2B5EF4-FFF2-40B4-BE49-F238E27FC236}">
                <a16:creationId xmlns:a16="http://schemas.microsoft.com/office/drawing/2014/main" id="{480869AA-E5D1-4137-B716-D24858313258}"/>
              </a:ext>
            </a:extLst>
          </p:cNvPr>
          <p:cNvSpPr txBox="1"/>
          <p:nvPr/>
        </p:nvSpPr>
        <p:spPr>
          <a:xfrm>
            <a:off x="688637" y="10405788"/>
            <a:ext cx="12660189" cy="1077218"/>
          </a:xfrm>
          <a:prstGeom prst="rect">
            <a:avLst/>
          </a:prstGeom>
          <a:noFill/>
        </p:spPr>
        <p:txBody>
          <a:bodyPr wrap="square" rtlCol="0">
            <a:spAutoFit/>
          </a:bodyPr>
          <a:lstStyle/>
          <a:p>
            <a:pPr algn="just"/>
            <a:r>
              <a:rPr lang="en-US" sz="3200" dirty="0">
                <a:latin typeface="Raleway" panose="020B0503030101060003" pitchFamily="34" charset="77"/>
              </a:rPr>
              <a:t>The dataset is self-generated. It consists of several shapes (square, star, triangle) in different colors (green, red, blue, purple).</a:t>
            </a:r>
          </a:p>
        </p:txBody>
      </p:sp>
      <p:pic>
        <p:nvPicPr>
          <p:cNvPr id="18" name="Picture 17">
            <a:extLst>
              <a:ext uri="{FF2B5EF4-FFF2-40B4-BE49-F238E27FC236}">
                <a16:creationId xmlns:a16="http://schemas.microsoft.com/office/drawing/2014/main" id="{2E4A29C4-E0AA-464E-857B-18CC66C68E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86258" y="10377560"/>
            <a:ext cx="4823796" cy="1241919"/>
          </a:xfrm>
          <a:prstGeom prst="rect">
            <a:avLst/>
          </a:prstGeom>
        </p:spPr>
      </p:pic>
      <p:grpSp>
        <p:nvGrpSpPr>
          <p:cNvPr id="84" name="Gruppieren 30">
            <a:extLst>
              <a:ext uri="{FF2B5EF4-FFF2-40B4-BE49-F238E27FC236}">
                <a16:creationId xmlns:a16="http://schemas.microsoft.com/office/drawing/2014/main" id="{6A70ADA9-59D5-4B6C-AB2B-5C83B2C66EA6}"/>
              </a:ext>
            </a:extLst>
          </p:cNvPr>
          <p:cNvGrpSpPr/>
          <p:nvPr/>
        </p:nvGrpSpPr>
        <p:grpSpPr>
          <a:xfrm>
            <a:off x="21608403" y="20768264"/>
            <a:ext cx="20829600" cy="6609731"/>
            <a:chOff x="487680" y="6633686"/>
            <a:chExt cx="19994880" cy="12629674"/>
          </a:xfrm>
        </p:grpSpPr>
        <p:sp>
          <p:nvSpPr>
            <p:cNvPr id="85" name="Abgerundetes Rechteck 31">
              <a:extLst>
                <a:ext uri="{FF2B5EF4-FFF2-40B4-BE49-F238E27FC236}">
                  <a16:creationId xmlns:a16="http://schemas.microsoft.com/office/drawing/2014/main" id="{9DC22A02-6A1E-4D26-B6C3-0A19BFA56072}"/>
                </a:ext>
              </a:extLst>
            </p:cNvPr>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chemeClr val="bg1"/>
                  </a:solidFill>
                  <a:latin typeface="Raleway" panose="020B0503030101060003" pitchFamily="34" charset="77"/>
                </a:rPr>
                <a:t>Results</a:t>
              </a:r>
            </a:p>
          </p:txBody>
        </p:sp>
        <p:sp>
          <p:nvSpPr>
            <p:cNvPr id="86" name="Abgerundetes Rechteck 32">
              <a:extLst>
                <a:ext uri="{FF2B5EF4-FFF2-40B4-BE49-F238E27FC236}">
                  <a16:creationId xmlns:a16="http://schemas.microsoft.com/office/drawing/2014/main" id="{01BAFB15-8322-4AFC-9D95-9B07D6FC0BAE}"/>
                </a:ext>
              </a:extLst>
            </p:cNvPr>
            <p:cNvSpPr/>
            <p:nvPr/>
          </p:nvSpPr>
          <p:spPr>
            <a:xfrm>
              <a:off x="660401" y="8729896"/>
              <a:ext cx="19649439" cy="10232240"/>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4070" dirty="0">
                <a:solidFill>
                  <a:schemeClr val="tx1"/>
                </a:solidFill>
                <a:latin typeface="Raleway" panose="020B0503030101060003" pitchFamily="34" charset="77"/>
              </a:endParaRPr>
            </a:p>
          </p:txBody>
        </p:sp>
      </p:grpSp>
      <p:pic>
        <p:nvPicPr>
          <p:cNvPr id="29" name="Picture 28">
            <a:extLst>
              <a:ext uri="{FF2B5EF4-FFF2-40B4-BE49-F238E27FC236}">
                <a16:creationId xmlns:a16="http://schemas.microsoft.com/office/drawing/2014/main" id="{303F60DF-33E1-4187-92D3-48A9318780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067854" y="22548210"/>
            <a:ext cx="8095613" cy="3989243"/>
          </a:xfrm>
          <a:prstGeom prst="rect">
            <a:avLst/>
          </a:prstGeom>
        </p:spPr>
      </p:pic>
      <p:sp>
        <p:nvSpPr>
          <p:cNvPr id="94" name="Textfeld 171">
            <a:extLst>
              <a:ext uri="{FF2B5EF4-FFF2-40B4-BE49-F238E27FC236}">
                <a16:creationId xmlns:a16="http://schemas.microsoft.com/office/drawing/2014/main" id="{501D9895-93B7-472E-A170-5077A95DBBAF}"/>
              </a:ext>
            </a:extLst>
          </p:cNvPr>
          <p:cNvSpPr txBox="1"/>
          <p:nvPr/>
        </p:nvSpPr>
        <p:spPr>
          <a:xfrm>
            <a:off x="22475706" y="23058371"/>
            <a:ext cx="9995492" cy="295657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ü"/>
            </a:pPr>
            <a:r>
              <a:rPr lang="en-US" sz="3200" dirty="0">
                <a:latin typeface="Raleway" panose="020B0503030101060003" pitchFamily="34" charset="77"/>
              </a:rPr>
              <a:t>Image generation from descriptions</a:t>
            </a:r>
          </a:p>
          <a:p>
            <a:pPr marL="457200" indent="-457200" algn="just">
              <a:lnSpc>
                <a:spcPct val="150000"/>
              </a:lnSpc>
              <a:buFont typeface="Wingdings" panose="05000000000000000000" pitchFamily="2" charset="2"/>
              <a:buChar char="ü"/>
            </a:pPr>
            <a:r>
              <a:rPr lang="en-US" sz="3200" dirty="0">
                <a:latin typeface="Raleway" panose="020B0503030101060003" pitchFamily="34" charset="77"/>
              </a:rPr>
              <a:t>Successful modification by instructions </a:t>
            </a:r>
          </a:p>
          <a:p>
            <a:pPr marL="457200" indent="-457200" algn="just">
              <a:lnSpc>
                <a:spcPct val="150000"/>
              </a:lnSpc>
              <a:buFont typeface="Wingdings" panose="05000000000000000000" pitchFamily="2" charset="2"/>
              <a:buChar char="ü"/>
            </a:pPr>
            <a:r>
              <a:rPr lang="en-US" sz="3200" dirty="0">
                <a:latin typeface="Raleway" panose="020B0503030101060003" pitchFamily="34" charset="77"/>
              </a:rPr>
              <a:t>Clear shapes</a:t>
            </a:r>
          </a:p>
          <a:p>
            <a:pPr marL="457200" indent="-457200" algn="just">
              <a:lnSpc>
                <a:spcPct val="150000"/>
              </a:lnSpc>
              <a:buFont typeface="Wingdings" panose="05000000000000000000" pitchFamily="2" charset="2"/>
              <a:buChar char="ü"/>
            </a:pPr>
            <a:r>
              <a:rPr lang="en-US" sz="3200" dirty="0">
                <a:latin typeface="Raleway" panose="020B0503030101060003" pitchFamily="34" charset="77"/>
              </a:rPr>
              <a:t>Vivid colors</a:t>
            </a:r>
          </a:p>
        </p:txBody>
      </p:sp>
    </p:spTree>
    <p:extLst>
      <p:ext uri="{BB962C8B-B14F-4D97-AF65-F5344CB8AC3E}">
        <p14:creationId xmlns:p14="http://schemas.microsoft.com/office/powerpoint/2010/main" val="3375221339"/>
      </p:ext>
    </p:extLst>
  </p:cSld>
  <p:clrMapOvr>
    <a:masterClrMapping/>
  </p:clrMapOvr>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5721</TotalTime>
  <Words>606</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Raleway</vt:lpstr>
      <vt:lpstr>Wingdings</vt:lpstr>
      <vt:lpstr>Office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dc:creator>
  <cp:lastModifiedBy>acer</cp:lastModifiedBy>
  <cp:revision>391</cp:revision>
  <cp:lastPrinted>2019-09-06T16:24:32Z</cp:lastPrinted>
  <dcterms:created xsi:type="dcterms:W3CDTF">2018-09-06T13:18:55Z</dcterms:created>
  <dcterms:modified xsi:type="dcterms:W3CDTF">2020-02-04T16:42:50Z</dcterms:modified>
</cp:coreProperties>
</file>