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6" r:id="rId10"/>
    <p:sldId id="263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B5123-C3A1-4C7D-BA5D-224590463DE9}" type="datetimeFigureOut">
              <a:rPr lang="de-DE" smtClean="0"/>
              <a:t>16.03.2018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6797-34CA-4666-8597-6653D29F1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14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BF20D6E-4C45-4653-A141-21CFF5DC93A7}" type="datetime1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4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6075-2E5B-4F34-9AC4-D45123CD2369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8079-3EA2-4CF5-9B78-285CE411AF62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02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D793-785C-444F-A557-8F6D1441E2BD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17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BC5B-6C1B-468B-8025-D0A5DDABE1A3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36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4A2F-1AE4-4ACE-A7BA-B75467E9119B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0216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3520-92E4-430C-AC04-823E53164558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69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5A7A-C197-49C7-A2D2-F969D0E1CD78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76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DDD-FA81-49B4-8F20-BA63554D4CC0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7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4096"/>
            <a:ext cx="8534400" cy="15070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15589"/>
            <a:ext cx="8534400" cy="3615267"/>
          </a:xfrm>
        </p:spPr>
        <p:txBody>
          <a:bodyPr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22BF135-27AD-4130-BE64-C1C5A87E4595}" type="datetime1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0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9C68-4E19-482D-A3E8-C524A44B2D2A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4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C8AF-EF40-43C9-B190-31A20DDAFC9D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8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BB56-D737-465C-9913-986823788921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5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5641-21C2-4AD2-B014-F7F701A7F2ED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6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6EC-E138-40D1-B240-925689E6A35B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6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D56-CE1F-4E2F-B942-BA6734559025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0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8B1B-0389-48CA-9E80-056CAE606B0D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4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90D3A6-C9B3-481D-AEF8-B5CAB961C137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32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1">
              <a:lumMod val="9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1">
              <a:lumMod val="9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1">
              <a:lumMod val="9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1">
              <a:lumMod val="9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1">
              <a:lumMod val="9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uglasjunior/AndroidBluetoothLibrar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511F85B-5967-428B-BE8B-819A79813D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0C6252F-9468-4CFE-8A28-0DFE703FB7B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12529FDD-2220-4839-840A-2CA884A13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49" y="5071532"/>
            <a:ext cx="5133408" cy="91440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Andreas Klar, Steffen Eckardt, Yves </a:t>
            </a:r>
            <a:r>
              <a:rPr lang="de-DE" dirty="0" err="1">
                <a:solidFill>
                  <a:schemeClr val="tx1"/>
                </a:solidFill>
              </a:rPr>
              <a:t>Weilandt</a:t>
            </a:r>
            <a:endParaRPr lang="de-DE">
              <a:solidFill>
                <a:schemeClr val="tx1"/>
              </a:solidFill>
            </a:endParaRPr>
          </a:p>
        </p:txBody>
      </p:sp>
      <p:pic>
        <p:nvPicPr>
          <p:cNvPr id="8" name="Picture 18" descr="Bildergebnis für bluetooth logo png">
            <a:extLst>
              <a:ext uri="{FF2B5EF4-FFF2-40B4-BE49-F238E27FC236}">
                <a16:creationId xmlns:a16="http://schemas.microsoft.com/office/drawing/2014/main" id="{159B9963-96E3-4CB5-852B-BF18F3651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3" y="1440873"/>
            <a:ext cx="7249428" cy="380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0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B5DD9-C962-4547-A72D-55AAF8EA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Nutzung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FB674-C6E0-49ED-B568-D4103459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Empfangsbereitschaft und Verarbeitung</a:t>
            </a:r>
          </a:p>
          <a:p>
            <a:r>
              <a:rPr lang="de-DE" dirty="0"/>
              <a:t>Sendefunktionalität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ED37D0-AA48-43F1-B12D-0E0ED87D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1DB4B3-8E68-42E7-8568-40DFD525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6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A8F72-B38F-4D93-8420-AC0E7B67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Nutzung einer </a:t>
            </a:r>
            <a:r>
              <a:rPr lang="de-DE" dirty="0" err="1"/>
              <a:t>verbinung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38E64C-4A5B-481A-B13C-CB8D4083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4768A8-962A-454F-BF94-613C483D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A504CE4-C185-49D2-89CB-E3AD6FB861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2105561"/>
            <a:ext cx="787908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BluetoothDevice.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ACTION_BOND_STATE_CHANGED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.equals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action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))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intent.getParcelableExtra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BluetoothDevice.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EXTRA_DEVICE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int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bondState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intent.getIntExtra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BluetoothDevice.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EXTRA_BOND_STATE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BluetoothDevice.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BOND_NONE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// Select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after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bonding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bondState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==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BluetoothDevice.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BOND_BONDED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&amp;&amp;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!=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null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onDeviceSelectedListener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.deviceSelected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}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F6934DD-4035-4937-9144-B81E89BAEA96}"/>
              </a:ext>
            </a:extLst>
          </p:cNvPr>
          <p:cNvSpPr txBox="1"/>
          <p:nvPr/>
        </p:nvSpPr>
        <p:spPr>
          <a:xfrm>
            <a:off x="641540" y="1736229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GERÄT VERBUNDEN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14C79E2-C993-4201-A448-9C36FFF67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4466027"/>
            <a:ext cx="630790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try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// Create a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new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socket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for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the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target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device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final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BluetoothSocket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bluetoothSocket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dirty="0">
                <a:solidFill>
                  <a:srgbClr val="A9B7C6"/>
                </a:solidFill>
                <a:latin typeface="Fira Code" panose="020B0509050000020004" pitchFamily="49" charset="0"/>
              </a:rPr>
              <a:t>	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targetDevice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.createRfcommSocketToServiceRecord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UUID.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randomUUID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())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bluetoothSocket.connect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this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part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is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reached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the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connection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was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successful</a:t>
            </a:r>
            <a:r>
              <a:rPr lang="de-DE" altLang="de-DE" sz="1000" dirty="0">
                <a:solidFill>
                  <a:srgbClr val="808080"/>
                </a:solidFill>
                <a:latin typeface="Fira Code" panose="020B0509050000020004" pitchFamily="49" charset="0"/>
              </a:rPr>
              <a:t> 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}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catch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Exception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e) {</a:t>
            </a:r>
            <a:endParaRPr lang="de-DE" altLang="de-DE" sz="1000" dirty="0">
              <a:solidFill>
                <a:srgbClr val="A9B7C6"/>
              </a:solidFill>
              <a:latin typeface="Fira Code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dirty="0">
                <a:solidFill>
                  <a:srgbClr val="A9B7C6"/>
                </a:solidFill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the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connection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fails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, an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exception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will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be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thrown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.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1FC20E-2E53-4645-892D-802016C7523E}"/>
              </a:ext>
            </a:extLst>
          </p:cNvPr>
          <p:cNvSpPr txBox="1"/>
          <p:nvPr/>
        </p:nvSpPr>
        <p:spPr>
          <a:xfrm>
            <a:off x="684212" y="4096695"/>
            <a:ext cx="327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SOCKET FÜR VERBINDUNG</a:t>
            </a:r>
          </a:p>
        </p:txBody>
      </p:sp>
    </p:spTree>
    <p:extLst>
      <p:ext uri="{BB962C8B-B14F-4D97-AF65-F5344CB8AC3E}">
        <p14:creationId xmlns:p14="http://schemas.microsoft.com/office/powerpoint/2010/main" val="128923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8015728-8110-4266-8A5C-B8CF5F33D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App 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70075-1BDF-4167-83ED-8C690B90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56629C-E537-4B90-867F-529DC209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1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09AF0-4B51-4CA4-82F2-B99CB1AC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EA294-B480-46E6-8A0A-B8DA0F40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/>
              <a:t>Was ist Bluetooth?</a:t>
            </a:r>
          </a:p>
          <a:p>
            <a:r>
              <a:rPr lang="de-DE" dirty="0"/>
              <a:t>Technische Daten</a:t>
            </a:r>
          </a:p>
          <a:p>
            <a:r>
              <a:rPr lang="de-DE" dirty="0"/>
              <a:t>Vernetzung</a:t>
            </a:r>
          </a:p>
          <a:p>
            <a:r>
              <a:rPr lang="de-DE" dirty="0"/>
              <a:t>Versionen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App 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A386DF-117D-404E-99A2-C7B62E7A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9D8-0D34-4F42-844D-6D7DB9EF92A6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ADF6E7-45F7-4391-B856-CC43B7CC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4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C4485-2869-477C-BCFF-F4F79B84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Bluetooth?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5B6E5-3DA2-4828-BC87-A5970E9B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Funkdatenübertragung in kurzer Distanz nach IEEE 802.15.1</a:t>
            </a:r>
          </a:p>
          <a:p>
            <a:r>
              <a:rPr lang="de-DE" dirty="0"/>
              <a:t>Entwickelt von </a:t>
            </a:r>
            <a:r>
              <a:rPr lang="en-US" dirty="0"/>
              <a:t> Bluetooth Special Interest Group (SIG)</a:t>
            </a:r>
          </a:p>
          <a:p>
            <a:r>
              <a:rPr lang="en-US" dirty="0" err="1"/>
              <a:t>Benannt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Harald </a:t>
            </a:r>
            <a:r>
              <a:rPr lang="en-US" dirty="0" err="1"/>
              <a:t>Blauzahn</a:t>
            </a:r>
            <a:endParaRPr lang="en-US" dirty="0"/>
          </a:p>
          <a:p>
            <a:r>
              <a:rPr lang="en-US" dirty="0"/>
              <a:t>Logo: </a:t>
            </a:r>
            <a:r>
              <a:rPr lang="en-US" dirty="0" err="1"/>
              <a:t>altnordische</a:t>
            </a:r>
            <a:r>
              <a:rPr lang="en-US" dirty="0"/>
              <a:t> </a:t>
            </a:r>
            <a:r>
              <a:rPr lang="en-US" dirty="0" err="1"/>
              <a:t>Runen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B und H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67FD89-4282-4328-A896-2DC6EF0A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A7AE-D3F3-47E1-AC5C-2D125DF824A7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849348-8123-4949-BE84-305CBB0F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7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A25F6-CAFE-4081-B04C-8225B297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A55FD-D858-44B4-B464-D3DECDED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Frequenzbereich: 2,402 – 2,480 GHz</a:t>
            </a:r>
          </a:p>
          <a:p>
            <a:r>
              <a:rPr lang="de-DE" dirty="0"/>
              <a:t>Unterteilung in 3 Klassen</a:t>
            </a:r>
          </a:p>
          <a:p>
            <a:pPr lvl="1"/>
            <a:r>
              <a:rPr lang="de-DE" dirty="0"/>
              <a:t>Klasse 1: 100mW max. Leistung, 100m max. Reichweite</a:t>
            </a:r>
          </a:p>
          <a:p>
            <a:pPr lvl="1"/>
            <a:r>
              <a:rPr lang="de-DE" dirty="0"/>
              <a:t>Klasse 2: 2,5mW max. Leistung, 50m max. Reichweite</a:t>
            </a:r>
          </a:p>
          <a:p>
            <a:pPr lvl="1"/>
            <a:r>
              <a:rPr lang="de-DE" dirty="0"/>
              <a:t>Klasse 3: 1mW max. Leistung, 10m max. Reichweite</a:t>
            </a:r>
          </a:p>
          <a:p>
            <a:r>
              <a:rPr lang="de-DE" dirty="0"/>
              <a:t>v1: 732,2kbit/s</a:t>
            </a:r>
          </a:p>
          <a:p>
            <a:r>
              <a:rPr lang="de-DE" dirty="0"/>
              <a:t>v5: 2000kbit/s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1293B-AB05-4151-8BB4-EEF05A07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A7861E-FF96-44FC-81BF-527BAADE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4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8D52D-4B4F-4FD2-BDDC-86CA1AA9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Vernetzung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5AEE99-EF68-4EB5-898B-E7DE392B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Ad-hoc</a:t>
            </a:r>
          </a:p>
          <a:p>
            <a:pPr lvl="1"/>
            <a:r>
              <a:rPr lang="de-DE" dirty="0"/>
              <a:t>Punkt zu Punkt- Verbindung</a:t>
            </a:r>
          </a:p>
          <a:p>
            <a:r>
              <a:rPr lang="de-DE" dirty="0" err="1"/>
              <a:t>Piconetz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Many“</a:t>
            </a:r>
          </a:p>
          <a:p>
            <a:pPr lvl="1"/>
            <a:r>
              <a:rPr lang="de-DE" dirty="0"/>
              <a:t>1 Master mit bis zu 7 aktive Slaves</a:t>
            </a:r>
          </a:p>
          <a:p>
            <a:pPr lvl="1"/>
            <a:r>
              <a:rPr lang="de-DE" dirty="0"/>
              <a:t>Insgesamt bis zu 255 Slaves </a:t>
            </a:r>
          </a:p>
          <a:p>
            <a:pPr lvl="1"/>
            <a:r>
              <a:rPr lang="de-DE" dirty="0"/>
              <a:t>Bis zu 10 </a:t>
            </a:r>
            <a:r>
              <a:rPr lang="de-DE" dirty="0" err="1"/>
              <a:t>Piconetze</a:t>
            </a:r>
            <a:r>
              <a:rPr lang="de-DE" dirty="0"/>
              <a:t> bilden 1 </a:t>
            </a:r>
            <a:r>
              <a:rPr lang="de-DE" dirty="0" err="1"/>
              <a:t>Scatternet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42B11D-5574-4E91-B49C-0A0D6AD6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0AA605-6F64-4829-BF05-BB3F26D7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https://upload.wikimedia.org/wikipedia/commons/thumb/9/94/BluetoothScatternet-de.svg/503px-BluetoothScatternet-de.svg.png">
            <a:extLst>
              <a:ext uri="{FF2B5EF4-FFF2-40B4-BE49-F238E27FC236}">
                <a16:creationId xmlns:a16="http://schemas.microsoft.com/office/drawing/2014/main" id="{2C972549-74CF-4156-87CA-43C10D5EA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341" y="1726187"/>
            <a:ext cx="3360859" cy="37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24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F3CBA-31A4-4F50-825E-9B2DA345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1617F8-2476-4B1B-8782-4D92C55D2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v1- v2</a:t>
            </a:r>
          </a:p>
          <a:p>
            <a:pPr lvl="1"/>
            <a:r>
              <a:rPr lang="de-DE" dirty="0"/>
              <a:t>Geringe Datenrate, große Störanfälligkeit</a:t>
            </a:r>
          </a:p>
          <a:p>
            <a:r>
              <a:rPr lang="de-DE" dirty="0"/>
              <a:t>v3</a:t>
            </a:r>
          </a:p>
          <a:p>
            <a:pPr lvl="1"/>
            <a:r>
              <a:rPr lang="de-DE" dirty="0"/>
              <a:t>Erhöhte Datenrate (ausreichend für gute Audioübertragung)</a:t>
            </a:r>
          </a:p>
          <a:p>
            <a:pPr lvl="1"/>
            <a:r>
              <a:rPr lang="de-DE" dirty="0"/>
              <a:t>Vielfältige neue Verwendungen in Geräten(Lautsprecher)</a:t>
            </a:r>
          </a:p>
          <a:p>
            <a:r>
              <a:rPr lang="de-DE" dirty="0"/>
              <a:t>v4</a:t>
            </a:r>
          </a:p>
          <a:p>
            <a:pPr lvl="1"/>
            <a:r>
              <a:rPr lang="de-DE" dirty="0"/>
              <a:t>Low Energy (Standby-Betrieb, energiesparend, kein Audio)</a:t>
            </a:r>
          </a:p>
          <a:p>
            <a:r>
              <a:rPr lang="de-DE" dirty="0"/>
              <a:t>v5</a:t>
            </a:r>
          </a:p>
          <a:p>
            <a:pPr lvl="1"/>
            <a:r>
              <a:rPr lang="de-DE" dirty="0"/>
              <a:t>2Mbit/s, bis zu 200m</a:t>
            </a:r>
          </a:p>
          <a:p>
            <a:pPr lvl="1"/>
            <a:r>
              <a:rPr lang="de-DE" dirty="0"/>
              <a:t>Pairing mit 2 Geräten gleichzeitig</a:t>
            </a:r>
          </a:p>
          <a:p>
            <a:pPr marL="0" indent="0">
              <a:buNone/>
            </a:pPr>
            <a:r>
              <a:rPr lang="de-DE" dirty="0"/>
              <a:t>	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DCCCB-1C18-43B1-813C-1C5D0C50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72752A-3072-42F1-83AD-32BF5D3D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7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94FEE-E02A-46C0-B38A-CE9D58EE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AFC068-34E1-45A9-8430-DF0A110C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15589"/>
            <a:ext cx="8534400" cy="3615267"/>
          </a:xfrm>
        </p:spPr>
        <p:txBody>
          <a:bodyPr/>
          <a:lstStyle/>
          <a:p>
            <a:r>
              <a:rPr lang="de-DE" dirty="0"/>
              <a:t>Handling unter Android kann umständlich werden</a:t>
            </a:r>
          </a:p>
          <a:p>
            <a:r>
              <a:rPr lang="de-DE" dirty="0"/>
              <a:t>Erleichterte Nutzung durch Libraries</a:t>
            </a:r>
          </a:p>
          <a:p>
            <a:r>
              <a:rPr lang="de-DE" dirty="0"/>
              <a:t>z.B. Android Bluetooth Library: </a:t>
            </a:r>
            <a:r>
              <a:rPr lang="de-DE" dirty="0">
                <a:hlinkClick r:id="rId2"/>
              </a:rPr>
              <a:t>https://github.com/douglasjunior/AndroidBluetoothLibrary</a:t>
            </a:r>
            <a:endParaRPr lang="de-DE" dirty="0"/>
          </a:p>
          <a:p>
            <a:r>
              <a:rPr lang="de-DE" dirty="0"/>
              <a:t>Libraries funktionieren u.U. nicht vollständig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CA5DF-9CCE-4B4B-ADA1-C0AF32D9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917D86-48AB-4919-904F-1578E439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1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68D41-C759-428A-B9A2-10A56521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Verbindung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4469D-1099-41E2-9559-EEDD9F8F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Bluetooth aktivieren</a:t>
            </a:r>
          </a:p>
          <a:p>
            <a:r>
              <a:rPr lang="de-DE" dirty="0"/>
              <a:t>Verfügbare Geräte abrufen</a:t>
            </a:r>
          </a:p>
          <a:p>
            <a:r>
              <a:rPr lang="de-DE" dirty="0"/>
              <a:t>Verbindung mit gewähltem Slave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5F355-30E0-4D5C-9D82-9C4DB89B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7C0951-B7DA-40D1-891A-3F41F144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5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94F21-69E1-4466-A2AD-DC1CB0B5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Aktivieren UND Suche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6DABB9-4F5C-4496-AC98-198F8CFC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3/16/2018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812CCD-E534-43F0-9071-BC350D17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B333AC-A2F4-477A-8123-B55E063177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1540" y="2105561"/>
            <a:ext cx="6263253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bluetoothAdapter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BluetoothAdapter.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getDefaultAdapter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Fira Code" panose="020B0509050000020004" pitchFamily="49" charset="0"/>
              </a:rPr>
              <a:t>Get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Fira Code" panose="020B0509050000020004" pitchFamily="49" charset="0"/>
              </a:rPr>
              <a:t> an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Fira Code" panose="020B0509050000020004" pitchFamily="49" charset="0"/>
              </a:rPr>
              <a:t>adapter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// Check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the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adapter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is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enabled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not, prompt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user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to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do so!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(!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bluetoothAdapter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.isEnabled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())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enableBtIntent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new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BluetoothAdapter.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ACTION_REQUEST_ENABLE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startActivityForResult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enableBtIntent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REQUEST_ENABLE_BT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return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5CF0F44-1E0A-407A-B80A-E4C2C2984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40" y="4048086"/>
            <a:ext cx="324916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// Start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discovery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bluetoothAdapter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.startDiscovery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15F5F29-E8ED-44A1-BC85-C16D2EC468E6}"/>
              </a:ext>
            </a:extLst>
          </p:cNvPr>
          <p:cNvSpPr txBox="1"/>
          <p:nvPr/>
        </p:nvSpPr>
        <p:spPr>
          <a:xfrm>
            <a:off x="641540" y="1736229"/>
            <a:ext cx="301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BLUETOOTH AKTIVIEREN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E40DEFD-07A3-4FDF-9869-78CA496C9D7B}"/>
              </a:ext>
            </a:extLst>
          </p:cNvPr>
          <p:cNvSpPr txBox="1"/>
          <p:nvPr/>
        </p:nvSpPr>
        <p:spPr>
          <a:xfrm>
            <a:off x="641539" y="3678754"/>
            <a:ext cx="265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DISCOVERY STARTEN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61585B2-407A-44B2-8882-53C7FA64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39" y="5067282"/>
            <a:ext cx="694798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BluetoothDevice.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ACTION_FOUND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.equals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action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))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// Discovery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has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found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a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.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Get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the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BluetoothDevice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   //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object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and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its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info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from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the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.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Intent.getParcelableExtra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BluetoothDevice.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EXTRA_DEVICE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AB23E02-9D03-4122-B86E-8E592F148626}"/>
              </a:ext>
            </a:extLst>
          </p:cNvPr>
          <p:cNvSpPr txBox="1"/>
          <p:nvPr/>
        </p:nvSpPr>
        <p:spPr>
          <a:xfrm>
            <a:off x="641539" y="469795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GEFUNDENE GERÄTE</a:t>
            </a:r>
          </a:p>
        </p:txBody>
      </p:sp>
    </p:spTree>
    <p:extLst>
      <p:ext uri="{BB962C8B-B14F-4D97-AF65-F5344CB8AC3E}">
        <p14:creationId xmlns:p14="http://schemas.microsoft.com/office/powerpoint/2010/main" val="2252833792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Benutzerdefiniert 2">
      <a:dk1>
        <a:srgbClr val="FFFFFF"/>
      </a:dk1>
      <a:lt1>
        <a:srgbClr val="FFFFFF"/>
      </a:lt1>
      <a:dk2>
        <a:srgbClr val="3B5998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FFFFFF"/>
      </a:hlink>
      <a:folHlink>
        <a:srgbClr val="F2F2F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313</Words>
  <Application>Microsoft Office PowerPoint</Application>
  <PresentationFormat>Breitbild</PresentationFormat>
  <Paragraphs>91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Fira Code</vt:lpstr>
      <vt:lpstr>Roboto</vt:lpstr>
      <vt:lpstr>Wingdings 3</vt:lpstr>
      <vt:lpstr>Segment</vt:lpstr>
      <vt:lpstr>PowerPoint-Präsentation</vt:lpstr>
      <vt:lpstr>Übersicht</vt:lpstr>
      <vt:lpstr>Was ist Bluetooth?</vt:lpstr>
      <vt:lpstr>Technische Daten</vt:lpstr>
      <vt:lpstr>Vernetzung</vt:lpstr>
      <vt:lpstr>Versionen</vt:lpstr>
      <vt:lpstr>Implementierung</vt:lpstr>
      <vt:lpstr>Implementierung Verbindung</vt:lpstr>
      <vt:lpstr>Aktivieren UND Suche</vt:lpstr>
      <vt:lpstr>Implementierung Nutzung</vt:lpstr>
      <vt:lpstr>Nutzung einer verbinung</vt:lpstr>
      <vt:lpstr>App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</dc:title>
  <dc:creator>Ravi</dc:creator>
  <cp:lastModifiedBy>Steffen Eckardt</cp:lastModifiedBy>
  <cp:revision>12</cp:revision>
  <dcterms:created xsi:type="dcterms:W3CDTF">2018-03-14T11:10:31Z</dcterms:created>
  <dcterms:modified xsi:type="dcterms:W3CDTF">2018-03-16T07:39:56Z</dcterms:modified>
</cp:coreProperties>
</file>