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5" r:id="rId2"/>
    <p:sldId id="439" r:id="rId3"/>
    <p:sldId id="446" r:id="rId4"/>
    <p:sldId id="449" r:id="rId5"/>
    <p:sldId id="456" r:id="rId6"/>
    <p:sldId id="385" r:id="rId7"/>
  </p:sldIdLst>
  <p:sldSz cx="9144000" cy="6858000" type="screen4x3"/>
  <p:notesSz cx="6815138" cy="99441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49D7"/>
    <a:srgbClr val="C957B3"/>
    <a:srgbClr val="FF0000"/>
    <a:srgbClr val="2D3E49"/>
    <a:srgbClr val="4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0" autoAdjust="0"/>
    <p:restoredTop sz="97839" autoAdjust="0"/>
  </p:normalViewPr>
  <p:slideViewPr>
    <p:cSldViewPr>
      <p:cViewPr varScale="1">
        <p:scale>
          <a:sx n="115" d="100"/>
          <a:sy n="115" d="100"/>
        </p:scale>
        <p:origin x="127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7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419913-765B-476A-876E-AB8428ED4FC5}" type="datetimeFigureOut">
              <a:rPr lang="ru-RU"/>
              <a:pPr>
                <a:defRPr/>
              </a:pPr>
              <a:t>28.08.2022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514" y="4723448"/>
            <a:ext cx="545211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60335" y="9445169"/>
            <a:ext cx="2953226" cy="4972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15FD2-E143-4CFC-95E1-47D40DB39D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8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15FD2-E143-4CFC-95E1-47D40DB39D5C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72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15FD2-E143-4CFC-95E1-47D40DB39D5C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458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2338" y="746125"/>
            <a:ext cx="497205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3B3EA3-E754-4630-8862-8993B2D89CED}" type="slidenum">
              <a:rPr lang="ru-RU" altLang="ru-RU" sz="1200"/>
              <a:pPr eaLnBrk="1" hangingPunct="1"/>
              <a:t>6</a:t>
            </a:fld>
            <a:endParaRPr lang="ru-RU" altLang="ru-RU" sz="1200"/>
          </a:p>
        </p:txBody>
      </p:sp>
    </p:spTree>
    <p:extLst>
      <p:ext uri="{BB962C8B-B14F-4D97-AF65-F5344CB8AC3E}">
        <p14:creationId xmlns:p14="http://schemas.microsoft.com/office/powerpoint/2010/main" val="5971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A9EC0-DCDE-4AF2-B734-CEAC78DE27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230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1B051-6F21-432D-B2BD-494F7EA80E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90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90EAB-91C0-4519-B643-8D613805B8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5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CFD83-EEC2-4585-A1A0-57E9A44226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4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E2359-FFDB-4039-B6A5-21FD0A7D39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920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6A58E-E6B4-44BF-8BB0-A7EB4A948B0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77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D4D8C-56C6-4B73-9C0F-77BA458FB4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56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F0936-ADAF-47E3-A3EE-00C0B1D7C00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93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F8F909-C027-46F6-9E1B-C87F04FCB0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796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1A416-4664-4A7B-BB6D-966D8515BB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98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70208-BA33-4F27-8841-9B781C4BAE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471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8A2B5-D221-4BFD-89CC-803308A12F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08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C627A1-344F-4DF3-9759-359F2F5FFF3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tefffffen@yandex.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638505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Санкт-Петербург, 2022г.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8059" y="5609565"/>
            <a:ext cx="47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Степанов Федор Анатольевич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879103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задачи по ИИ  Тульская область:</a:t>
            </a:r>
          </a:p>
          <a:p>
            <a:pPr algn="ctr"/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Создание модели прогнозирования заболеваемости населения</a:t>
            </a:r>
          </a:p>
        </p:txBody>
      </p:sp>
    </p:spTree>
    <p:extLst>
      <p:ext uri="{BB962C8B-B14F-4D97-AF65-F5344CB8AC3E}">
        <p14:creationId xmlns:p14="http://schemas.microsoft.com/office/powerpoint/2010/main" val="312652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Чемпионат по ИИ, Тула, 2022г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968" y="764704"/>
            <a:ext cx="893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Описание Выбранной модели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8551C-28AA-77CF-C336-B9C066D4561E}"/>
              </a:ext>
            </a:extLst>
          </p:cNvPr>
          <p:cNvSpPr txBox="1"/>
          <p:nvPr/>
        </p:nvSpPr>
        <p:spPr>
          <a:xfrm>
            <a:off x="1121069" y="1966280"/>
            <a:ext cx="76328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 основу Взят </a:t>
            </a:r>
            <a:r>
              <a:rPr lang="en-US" sz="2400" dirty="0" err="1"/>
              <a:t>CatBoostRegeressor</a:t>
            </a:r>
            <a:r>
              <a:rPr lang="ru-RU" sz="2400" dirty="0"/>
              <a:t>, Библиотека компании «Яндекс», наилучшими параметрами при поиске решений, были выбран (</a:t>
            </a:r>
            <a:r>
              <a:rPr lang="en-US" sz="1800" b="0" i="0" dirty="0" err="1">
                <a:solidFill>
                  <a:srgbClr val="660099"/>
                </a:solidFill>
                <a:latin typeface="JetBrains Mono"/>
              </a:rPr>
              <a:t>task_type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1800" b="0" i="0" dirty="0">
                <a:solidFill>
                  <a:srgbClr val="067D17"/>
                </a:solidFill>
                <a:latin typeface="JetBrains Mono"/>
              </a:rPr>
              <a:t>'CPU'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b="0" i="0" dirty="0" err="1">
                <a:solidFill>
                  <a:srgbClr val="660099"/>
                </a:solidFill>
                <a:latin typeface="JetBrains Mono"/>
              </a:rPr>
              <a:t>loss_function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b="0" i="0" dirty="0">
                <a:solidFill>
                  <a:srgbClr val="067D17"/>
                </a:solidFill>
                <a:latin typeface="JetBrains Mono"/>
              </a:rPr>
              <a:t>'RMSE'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b="0" i="0" dirty="0" err="1">
                <a:solidFill>
                  <a:srgbClr val="660099"/>
                </a:solidFill>
                <a:latin typeface="JetBrains Mono"/>
              </a:rPr>
              <a:t>random_seed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1800" b="0" i="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sz="1800" b="0" i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b="0" i="0" dirty="0">
                <a:solidFill>
                  <a:srgbClr val="660099"/>
                </a:solidFill>
                <a:latin typeface="JetBrains Mono"/>
              </a:rPr>
              <a:t>l2_leaf_reg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1800" b="0" i="0" dirty="0">
                <a:solidFill>
                  <a:srgbClr val="1750EB"/>
                </a:solidFill>
                <a:latin typeface="JetBrains Mono"/>
              </a:rPr>
              <a:t>0.2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sz="1800" b="0" i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b="0" i="0" dirty="0" err="1">
                <a:solidFill>
                  <a:srgbClr val="660099"/>
                </a:solidFill>
                <a:latin typeface="JetBrains Mono"/>
              </a:rPr>
              <a:t>learning_rate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1800" b="0" i="0" dirty="0">
                <a:solidFill>
                  <a:srgbClr val="1750EB"/>
                </a:solidFill>
                <a:latin typeface="JetBrains Mono"/>
              </a:rPr>
              <a:t>0.1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sz="1800" b="0" i="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b="0" i="0" dirty="0">
                <a:solidFill>
                  <a:srgbClr val="660099"/>
                </a:solidFill>
                <a:latin typeface="JetBrains Mono"/>
              </a:rPr>
              <a:t>depth</a:t>
            </a:r>
            <a:r>
              <a:rPr lang="en-US" sz="1800" b="0" i="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en-US" sz="1800" b="0" i="0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ru-RU" sz="1800" b="0" i="0" dirty="0">
                <a:solidFill>
                  <a:srgbClr val="1750EB"/>
                </a:solidFill>
                <a:latin typeface="JetBrains Mono"/>
              </a:rPr>
              <a:t>)</a:t>
            </a:r>
            <a:endParaRPr lang="en-US" sz="1800" b="0" i="0" dirty="0">
              <a:solidFill>
                <a:srgbClr val="1750EB"/>
              </a:solidFill>
              <a:latin typeface="JetBrains Mono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3410" y="765983"/>
            <a:ext cx="6357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Обоснование точности решения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1520" y="1166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Чемпионат по ИИ, Тула, 2022г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DE18E-A40B-DF94-F14D-2C405EAABDF4}"/>
              </a:ext>
            </a:extLst>
          </p:cNvPr>
          <p:cNvSpPr txBox="1"/>
          <p:nvPr/>
        </p:nvSpPr>
        <p:spPr>
          <a:xfrm>
            <a:off x="1115616" y="2420888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Точность решения, выявлена соотношением, возрастной категории по данным ВОЗ и наличие заболеваний в том или ином населенном пункте.</a:t>
            </a:r>
          </a:p>
        </p:txBody>
      </p:sp>
    </p:spTree>
    <p:extLst>
      <p:ext uri="{BB962C8B-B14F-4D97-AF65-F5344CB8AC3E}">
        <p14:creationId xmlns:p14="http://schemas.microsoft.com/office/powerpoint/2010/main" val="266722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Чемпионат по ИИ, Тула, 2022г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79DD9BA-DB4C-C52E-4F6A-91F8244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36" y="476672"/>
            <a:ext cx="8229600" cy="1664404"/>
          </a:xfrm>
        </p:spPr>
        <p:txBody>
          <a:bodyPr/>
          <a:lstStyle/>
          <a:p>
            <a:r>
              <a:rPr lang="ru-RU" sz="2400" dirty="0">
                <a:latin typeface="+mn-lt"/>
                <a:cs typeface="Times New Roman" pitchFamily="18" charset="0"/>
              </a:rPr>
              <a:t>Вывод</a:t>
            </a:r>
            <a:br>
              <a:rPr lang="ru-RU" sz="2400" dirty="0">
                <a:latin typeface="+mn-lt"/>
                <a:cs typeface="Times New Roman" pitchFamily="18" charset="0"/>
              </a:rPr>
            </a:br>
            <a:endParaRPr lang="ru-RU" sz="1200" dirty="0">
              <a:latin typeface="+mn-lt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AA38-5396-EF44-B6F7-9EC6E65BDE05}"/>
              </a:ext>
            </a:extLst>
          </p:cNvPr>
          <p:cNvSpPr txBox="1"/>
          <p:nvPr/>
        </p:nvSpPr>
        <p:spPr>
          <a:xfrm>
            <a:off x="652656" y="1478389"/>
            <a:ext cx="78386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Калининградской области проживает, 1 027 678 чел. , разных возрастных групп и социального статуса. Во много наличие заболевания у населения, зависит от экологического состояние в пункте проживания, профессиональной специфике, отношения к той или иной возрастной группе. Иногда делается поправки на эпидемиологическую составляющую. С помощью данной задачи мы можем предсказать нагрузку на Медицинские Организации Калининградской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72074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36" y="476672"/>
            <a:ext cx="8229600" cy="1664404"/>
          </a:xfrm>
        </p:spPr>
        <p:txBody>
          <a:bodyPr/>
          <a:lstStyle/>
          <a:p>
            <a:r>
              <a:rPr lang="ru-RU" sz="2400" dirty="0">
                <a:latin typeface="+mn-lt"/>
                <a:cs typeface="Times New Roman" pitchFamily="18" charset="0"/>
              </a:rPr>
              <a:t>Контактные Данные</a:t>
            </a:r>
            <a:br>
              <a:rPr lang="ru-RU" sz="2400" dirty="0">
                <a:latin typeface="+mn-lt"/>
                <a:cs typeface="Times New Roman" pitchFamily="18" charset="0"/>
              </a:rPr>
            </a:br>
            <a:endParaRPr lang="ru-RU" sz="1200" dirty="0">
              <a:latin typeface="+mn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51520" y="1166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Чемпионат по ИИ, Тула, 2022г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DCE16FF-8AD2-A054-7DCC-3DA210862F78}"/>
              </a:ext>
            </a:extLst>
          </p:cNvPr>
          <p:cNvSpPr txBox="1">
            <a:spLocks/>
          </p:cNvSpPr>
          <p:nvPr/>
        </p:nvSpPr>
        <p:spPr bwMode="auto">
          <a:xfrm>
            <a:off x="385192" y="2458791"/>
            <a:ext cx="8229600" cy="319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b="1" kern="0" dirty="0">
                <a:latin typeface="+mn-lt"/>
                <a:cs typeface="Times New Roman" pitchFamily="18" charset="0"/>
              </a:rPr>
              <a:t>Исполнитель: </a:t>
            </a:r>
            <a:r>
              <a:rPr lang="ru-RU" sz="2400" kern="0" dirty="0">
                <a:latin typeface="+mn-lt"/>
                <a:cs typeface="Times New Roman" pitchFamily="18" charset="0"/>
              </a:rPr>
              <a:t>Степанов Федор Анатольевич</a:t>
            </a:r>
          </a:p>
          <a:p>
            <a:pPr>
              <a:lnSpc>
                <a:spcPct val="150000"/>
              </a:lnSpc>
            </a:pPr>
            <a:r>
              <a:rPr lang="ru-RU" sz="2400" b="1" kern="0" dirty="0">
                <a:latin typeface="+mn-lt"/>
                <a:cs typeface="Times New Roman" pitchFamily="18" charset="0"/>
              </a:rPr>
              <a:t>Город:</a:t>
            </a:r>
            <a:r>
              <a:rPr lang="ru-RU" sz="2400" kern="0" dirty="0">
                <a:latin typeface="+mn-lt"/>
                <a:cs typeface="Times New Roman" pitchFamily="18" charset="0"/>
              </a:rPr>
              <a:t> Санкт-Петербург</a:t>
            </a:r>
          </a:p>
          <a:p>
            <a:pPr>
              <a:lnSpc>
                <a:spcPct val="150000"/>
              </a:lnSpc>
            </a:pPr>
            <a:r>
              <a:rPr lang="ru-RU" sz="2400" b="1" kern="0" dirty="0">
                <a:latin typeface="+mn-lt"/>
                <a:cs typeface="Times New Roman" pitchFamily="18" charset="0"/>
              </a:rPr>
              <a:t>Тел. Для связи: </a:t>
            </a:r>
            <a:r>
              <a:rPr lang="ru-RU" sz="2400" kern="0" dirty="0">
                <a:latin typeface="+mn-lt"/>
                <a:cs typeface="Times New Roman" pitchFamily="18" charset="0"/>
              </a:rPr>
              <a:t>+79217912623</a:t>
            </a:r>
          </a:p>
          <a:p>
            <a:pPr>
              <a:lnSpc>
                <a:spcPct val="150000"/>
              </a:lnSpc>
            </a:pPr>
            <a:r>
              <a:rPr lang="ru-RU" sz="2400" b="1" kern="0" dirty="0">
                <a:latin typeface="+mn-lt"/>
                <a:cs typeface="Times New Roman" pitchFamily="18" charset="0"/>
              </a:rPr>
              <a:t>Электронная почта:</a:t>
            </a:r>
            <a:r>
              <a:rPr lang="ru-RU" sz="2400" kern="0" dirty="0">
                <a:latin typeface="+mn-lt"/>
                <a:cs typeface="Times New Roman" pitchFamily="18" charset="0"/>
              </a:rPr>
              <a:t> </a:t>
            </a:r>
            <a:r>
              <a:rPr lang="en-US" sz="2400" kern="0" dirty="0">
                <a:latin typeface="+mn-lt"/>
                <a:cs typeface="Times New Roman" pitchFamily="18" charset="0"/>
                <a:hlinkClick r:id="rId2"/>
              </a:rPr>
              <a:t>Stefffffen@yandex.ru</a:t>
            </a:r>
            <a:endParaRPr lang="en-US" sz="2400" kern="0" dirty="0">
              <a:latin typeface="+mn-lt"/>
              <a:cs typeface="Times New Roman" pitchFamily="18" charset="0"/>
            </a:endParaRPr>
          </a:p>
          <a:p>
            <a:r>
              <a:rPr lang="ru-RU" sz="2400" b="1" kern="0" dirty="0">
                <a:latin typeface="+mn-lt"/>
                <a:cs typeface="Times New Roman" pitchFamily="18" charset="0"/>
              </a:rPr>
              <a:t>Телеграмм: </a:t>
            </a:r>
            <a:r>
              <a:rPr lang="en-US" sz="2400" kern="0" dirty="0">
                <a:latin typeface="+mn-lt"/>
                <a:cs typeface="Times New Roman" pitchFamily="18" charset="0"/>
              </a:rPr>
              <a:t>@fedor_112</a:t>
            </a:r>
            <a:br>
              <a:rPr lang="ru-RU" sz="2400" kern="0" dirty="0">
                <a:latin typeface="+mn-lt"/>
                <a:cs typeface="Times New Roman" pitchFamily="18" charset="0"/>
              </a:rPr>
            </a:br>
            <a:endParaRPr lang="ru-RU" sz="1200" kern="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0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9833" y="3406353"/>
            <a:ext cx="8640960" cy="76944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4400" b="1" cap="all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14868</TotalTime>
  <Words>236</Words>
  <Application>Microsoft Office PowerPoint</Application>
  <PresentationFormat>Экран (4:3)</PresentationFormat>
  <Paragraphs>25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JetBrains Mono</vt:lpstr>
      <vt:lpstr>Segoe UI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Вывод </vt:lpstr>
      <vt:lpstr>Контактные Данные </vt:lpstr>
      <vt:lpstr>Презентация PowerPoint</vt:lpstr>
    </vt:vector>
  </TitlesOfParts>
  <Company>NhT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Мария</dc:creator>
  <cp:lastModifiedBy>ST</cp:lastModifiedBy>
  <cp:revision>224</cp:revision>
  <cp:lastPrinted>2017-06-06T06:37:29Z</cp:lastPrinted>
  <dcterms:created xsi:type="dcterms:W3CDTF">2012-02-27T14:49:36Z</dcterms:created>
  <dcterms:modified xsi:type="dcterms:W3CDTF">2022-08-28T18:18:00Z</dcterms:modified>
</cp:coreProperties>
</file>