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5"/>
    <p:sldMasterId id="2147483673" r:id="rId6"/>
  </p:sldMasterIdLst>
  <p:notesMasterIdLst>
    <p:notesMasterId r:id="rId40"/>
  </p:notesMasterIdLst>
  <p:handoutMasterIdLst>
    <p:handoutMasterId r:id="rId41"/>
  </p:handoutMasterIdLst>
  <p:sldIdLst>
    <p:sldId id="332" r:id="rId7"/>
    <p:sldId id="333" r:id="rId8"/>
    <p:sldId id="367" r:id="rId9"/>
    <p:sldId id="369" r:id="rId10"/>
    <p:sldId id="365" r:id="rId11"/>
    <p:sldId id="363" r:id="rId12"/>
    <p:sldId id="361" r:id="rId13"/>
    <p:sldId id="360" r:id="rId14"/>
    <p:sldId id="359" r:id="rId15"/>
    <p:sldId id="358" r:id="rId16"/>
    <p:sldId id="357" r:id="rId17"/>
    <p:sldId id="354" r:id="rId18"/>
    <p:sldId id="353" r:id="rId19"/>
    <p:sldId id="355" r:id="rId20"/>
    <p:sldId id="351" r:id="rId21"/>
    <p:sldId id="378" r:id="rId22"/>
    <p:sldId id="339" r:id="rId23"/>
    <p:sldId id="344" r:id="rId24"/>
    <p:sldId id="370" r:id="rId25"/>
    <p:sldId id="372" r:id="rId26"/>
    <p:sldId id="373" r:id="rId27"/>
    <p:sldId id="374" r:id="rId28"/>
    <p:sldId id="375" r:id="rId29"/>
    <p:sldId id="379" r:id="rId30"/>
    <p:sldId id="380" r:id="rId31"/>
    <p:sldId id="376" r:id="rId32"/>
    <p:sldId id="368" r:id="rId33"/>
    <p:sldId id="261" r:id="rId34"/>
    <p:sldId id="371" r:id="rId35"/>
    <p:sldId id="377" r:id="rId36"/>
    <p:sldId id="336" r:id="rId37"/>
    <p:sldId id="342" r:id="rId38"/>
    <p:sldId id="334" r:id="rId39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9E"/>
    <a:srgbClr val="EBF5FF"/>
    <a:srgbClr val="2455A3"/>
    <a:srgbClr val="0057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0" autoAdjust="0"/>
    <p:restoredTop sz="94800" autoAdjust="0"/>
  </p:normalViewPr>
  <p:slideViewPr>
    <p:cSldViewPr snapToGrid="0" snapToObjects="1">
      <p:cViewPr>
        <p:scale>
          <a:sx n="50" d="100"/>
          <a:sy n="50" d="100"/>
        </p:scale>
        <p:origin x="2078" y="8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5" d="100"/>
          <a:sy n="105" d="100"/>
        </p:scale>
        <p:origin x="439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lose\Documents\my%20YSSP\Documentation\Simon_Gl&#246;ser_Backu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lose\Documents\my%20YSSP\Documentation\Simon_Gl&#246;ser_Backu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lose\Documents\my%20YSSP\Documentation\Simon_Gl&#246;ser_Backup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lose\Documents\my%20YSSP\Documentation\Simon_Gl&#246;ser_Backup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lose\Documents\my%20YSSP\Documentation\Simon_Gl&#246;ser_Backup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val>
            <c:numRef>
              <c:f>[Simon_Glöser_Backup.xlsx]Paper_Stocks!$V$30:$V$34</c:f>
              <c:numCache>
                <c:formatCode>General</c:formatCode>
                <c:ptCount val="5"/>
                <c:pt idx="0">
                  <c:v>189403</c:v>
                </c:pt>
                <c:pt idx="1">
                  <c:v>56052</c:v>
                </c:pt>
                <c:pt idx="2">
                  <c:v>36144</c:v>
                </c:pt>
                <c:pt idx="3">
                  <c:v>28174</c:v>
                </c:pt>
                <c:pt idx="4">
                  <c:v>30055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[Simon_Glöser_Backup.xlsx]Paper_Stocks!$T$30:$T$34</c:f>
              <c:strCache>
                <c:ptCount val="5"/>
                <c:pt idx="0">
                  <c:v>Building and Construction</c:v>
                </c:pt>
                <c:pt idx="1">
                  <c:v>Infrastructure</c:v>
                </c:pt>
                <c:pt idx="2">
                  <c:v>Industrial</c:v>
                </c:pt>
                <c:pt idx="3">
                  <c:v>Transport</c:v>
                </c:pt>
                <c:pt idx="4">
                  <c:v>Consumer and Electronics</c:v>
                </c:pt>
              </c:strCache>
            </c:strRef>
          </c:cat>
          <c:val>
            <c:numRef>
              <c:f>[Simon_Glöser_Backup.xlsx]Paper_Stocks!$U$30:$U$34</c:f>
              <c:numCache>
                <c:formatCode>0%</c:formatCode>
                <c:ptCount val="5"/>
                <c:pt idx="0">
                  <c:v>0.19828500000000004</c:v>
                </c:pt>
                <c:pt idx="1">
                  <c:v>0.33848000000000011</c:v>
                </c:pt>
                <c:pt idx="2">
                  <c:v>6.7720000000000002E-2</c:v>
                </c:pt>
                <c:pt idx="3">
                  <c:v>0.11195499999999999</c:v>
                </c:pt>
                <c:pt idx="4">
                  <c:v>0.28356000000000003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val>
            <c:numRef>
              <c:f>[Simon_Glöser_Backup.xlsx]Paper_Stocks!$V$30:$V$34</c:f>
              <c:numCache>
                <c:formatCode>General</c:formatCode>
                <c:ptCount val="5"/>
                <c:pt idx="0">
                  <c:v>189403</c:v>
                </c:pt>
                <c:pt idx="1">
                  <c:v>56052</c:v>
                </c:pt>
                <c:pt idx="2">
                  <c:v>36144</c:v>
                </c:pt>
                <c:pt idx="3">
                  <c:v>28174</c:v>
                </c:pt>
                <c:pt idx="4">
                  <c:v>30055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38CE3CE-7885-5440-B7D2-D1C38EEABC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1F54EA1-D6B4-7C47-AF7F-6ED3655198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2D56F-4014-E440-B414-1949875DC54A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AEAEB30-D659-F04F-8BCA-7E5755820E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1860766-B385-064C-89E0-D696CB68EF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C23E2-02F7-644F-99F5-08AC3BA5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67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C332E-8893-FE4E-9A25-93BB30EFA0DA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7A1DD-B70C-B048-99CA-ED8542287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07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28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12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53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81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87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87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38608F-7800-4524-8B8B-51B2584BC1F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56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38608F-7800-4524-8B8B-51B2584BC1F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61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38608F-7800-4524-8B8B-51B2584BC1F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52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38608F-7800-4524-8B8B-51B2584BC1F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50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623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38608F-7800-4524-8B8B-51B2584BC1F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32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38608F-7800-4524-8B8B-51B2584BC1F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721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38608F-7800-4524-8B8B-51B2584BC1F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007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38608F-7800-4524-8B8B-51B2584BC1F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013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38608F-7800-4524-8B8B-51B2584BC1F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200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99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320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72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360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440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38608F-7800-4524-8B8B-51B2584BC1F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816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68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15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35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07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15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59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C0FB13B4-4775-4053-913C-537D75D956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961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712" y="2255548"/>
            <a:ext cx="9659112" cy="12544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712" y="3712465"/>
            <a:ext cx="8196072" cy="1029657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3D0272A-EBA9-4B7B-A259-F6B18F1BC8B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396524"/>
            <a:ext cx="12192000" cy="14614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39B395C8-E03A-E04C-AA88-72B24AADC6B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32062" y="276512"/>
            <a:ext cx="2086125" cy="59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8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06113" y="987427"/>
            <a:ext cx="7485887" cy="4873625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A95EF8D4-5B50-564A-8E71-ACB42B8E1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2194560"/>
            <a:ext cx="3932237" cy="367442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3258DE6F-BC6E-364C-91D6-6B9C603C2F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="" xmlns:a16="http://schemas.microsoft.com/office/drawing/2014/main" id="{49228810-255C-0747-AA61-5D5198D3E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2" name="Date Placeholder 3">
            <a:extLst>
              <a:ext uri="{FF2B5EF4-FFF2-40B4-BE49-F238E27FC236}">
                <a16:creationId xmlns="" xmlns:a16="http://schemas.microsoft.com/office/drawing/2014/main" id="{19AD2DE6-E43E-6044-9983-6D2115FA619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60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127"/>
            <a:ext cx="1098804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34BCE835-694B-EC4D-AD29-A3BF23C07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="" xmlns:a16="http://schemas.microsoft.com/office/drawing/2014/main" id="{A58B064A-C26D-E948-B1F9-58944195E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1" name="Date Placeholder 3">
            <a:extLst>
              <a:ext uri="{FF2B5EF4-FFF2-40B4-BE49-F238E27FC236}">
                <a16:creationId xmlns="" xmlns:a16="http://schemas.microsoft.com/office/drawing/2014/main" id="{12031FA7-02D1-0645-9048-0AAD35E90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47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23777"/>
            <a:ext cx="2628900" cy="5553186"/>
          </a:xfrm>
          <a:prstGeom prst="rect">
            <a:avLst/>
          </a:prstGeom>
        </p:spPr>
        <p:txBody>
          <a:bodyPr vert="eaVer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00FA3B52-24C6-BC49-B1FB-EF1DE3CE3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="" xmlns:a16="http://schemas.microsoft.com/office/drawing/2014/main" id="{A7668D43-9CA0-B748-8221-476079634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1" name="Date Placeholder 3">
            <a:extLst>
              <a:ext uri="{FF2B5EF4-FFF2-40B4-BE49-F238E27FC236}">
                <a16:creationId xmlns="" xmlns:a16="http://schemas.microsoft.com/office/drawing/2014/main" id="{D57BDEB2-5457-E84E-8E88-F426D3C10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43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i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C0FB13B4-4775-4053-913C-537D75D956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961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2712" y="2255548"/>
            <a:ext cx="9659112" cy="12544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Thank you for your time.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2712" y="3712465"/>
            <a:ext cx="8196072" cy="1029657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Questions.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3D0272A-EBA9-4B7B-A259-F6B18F1BC8B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396524"/>
            <a:ext cx="12192000" cy="14614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39B395C8-E03A-E04C-AA88-72B24AADC6B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32062" y="276512"/>
            <a:ext cx="2086125" cy="59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24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AAB9D64-C20B-5146-B8DD-95B5D606E73E}"/>
              </a:ext>
            </a:extLst>
          </p:cNvPr>
          <p:cNvSpPr/>
          <p:nvPr userDrawn="1"/>
        </p:nvSpPr>
        <p:spPr>
          <a:xfrm>
            <a:off x="1" y="5977289"/>
            <a:ext cx="3362425" cy="880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8F46396B-BD90-784C-8FFE-EBB3D077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9580541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="" xmlns:a16="http://schemas.microsoft.com/office/drawing/2014/main" id="{132D8BEC-2F74-8547-9F2C-AEAE0B302D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58748" y="6352806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7">
            <a:extLst>
              <a:ext uri="{FF2B5EF4-FFF2-40B4-BE49-F238E27FC236}">
                <a16:creationId xmlns="" xmlns:a16="http://schemas.microsoft.com/office/drawing/2014/main" id="{B0283A15-47DF-8047-8B83-438FA552B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3" name="Date Placeholder 3">
            <a:extLst>
              <a:ext uri="{FF2B5EF4-FFF2-40B4-BE49-F238E27FC236}">
                <a16:creationId xmlns="" xmlns:a16="http://schemas.microsoft.com/office/drawing/2014/main" id="{358E8B80-D0B3-954F-9A62-484C9A10F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9009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C747-5618-4FDF-ADA3-52C4E4EE1396}" type="datetimeFigureOut">
              <a:rPr lang="de-DE" smtClean="0"/>
              <a:t>16.08.2019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56C9-ABA3-4CC9-931D-CC779E7241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1996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- blue">
    <p:bg>
      <p:bgPr>
        <a:solidFill>
          <a:srgbClr val="2455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658179"/>
            <a:ext cx="9610344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3675065"/>
            <a:ext cx="9195816" cy="150018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85FD36E0-C784-AE4E-B42C-F7764C6BD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8748" y="63528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4383D7C-0821-A040-BE0C-B5DB8952D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="" xmlns:a16="http://schemas.microsoft.com/office/drawing/2014/main" id="{AE69E957-E916-EA41-8D86-9462424C7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bg1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5239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AAB9D64-C20B-5146-B8DD-95B5D606E73E}"/>
              </a:ext>
            </a:extLst>
          </p:cNvPr>
          <p:cNvSpPr/>
          <p:nvPr userDrawn="1"/>
        </p:nvSpPr>
        <p:spPr>
          <a:xfrm>
            <a:off x="1" y="5977289"/>
            <a:ext cx="3362425" cy="880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8F46396B-BD90-784C-8FFE-EBB3D077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9580541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="" xmlns:a16="http://schemas.microsoft.com/office/drawing/2014/main" id="{132D8BEC-2F74-8547-9F2C-AEAE0B302D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58748" y="6352806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7">
            <a:extLst>
              <a:ext uri="{FF2B5EF4-FFF2-40B4-BE49-F238E27FC236}">
                <a16:creationId xmlns="" xmlns:a16="http://schemas.microsoft.com/office/drawing/2014/main" id="{B0283A15-47DF-8047-8B83-438FA552B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3" name="Date Placeholder 3">
            <a:extLst>
              <a:ext uri="{FF2B5EF4-FFF2-40B4-BE49-F238E27FC236}">
                <a16:creationId xmlns="" xmlns:a16="http://schemas.microsoft.com/office/drawing/2014/main" id="{358E8B80-D0B3-954F-9A62-484C9A10F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782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E7942F0-6E2E-9B45-9065-E71C5FD39597}"/>
              </a:ext>
            </a:extLst>
          </p:cNvPr>
          <p:cNvSpPr/>
          <p:nvPr userDrawn="1"/>
        </p:nvSpPr>
        <p:spPr>
          <a:xfrm>
            <a:off x="1" y="5948414"/>
            <a:ext cx="3362425" cy="90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="" xmlns:a16="http://schemas.microsoft.com/office/drawing/2014/main" id="{C56797FB-FF82-0F4F-A928-D7AF36F544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58748" y="6352806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4C27DB8A-983A-204A-A0E1-0B2509737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7">
            <a:extLst>
              <a:ext uri="{FF2B5EF4-FFF2-40B4-BE49-F238E27FC236}">
                <a16:creationId xmlns="" xmlns:a16="http://schemas.microsoft.com/office/drawing/2014/main" id="{C3EFC6A2-0789-BB4B-9701-8038DFBF8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5" name="Date Placeholder 3">
            <a:extLst>
              <a:ext uri="{FF2B5EF4-FFF2-40B4-BE49-F238E27FC236}">
                <a16:creationId xmlns="" xmlns:a16="http://schemas.microsoft.com/office/drawing/2014/main" id="{4876024C-E78F-814A-ADD4-B2037FCE1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76046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B8A4A04-F540-E24D-9FF5-8F7FC90CDCFA}"/>
              </a:ext>
            </a:extLst>
          </p:cNvPr>
          <p:cNvSpPr/>
          <p:nvPr userDrawn="1"/>
        </p:nvSpPr>
        <p:spPr>
          <a:xfrm>
            <a:off x="1" y="5919538"/>
            <a:ext cx="3362425" cy="938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258056" y="1761617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153400" y="1784319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="" xmlns:a16="http://schemas.microsoft.com/office/drawing/2014/main" id="{BE89C228-C4FD-7644-ABB7-614954C945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58748" y="6352806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D60B89FE-026E-7249-A3EB-8B2B89BCD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7">
            <a:extLst>
              <a:ext uri="{FF2B5EF4-FFF2-40B4-BE49-F238E27FC236}">
                <a16:creationId xmlns="" xmlns:a16="http://schemas.microsoft.com/office/drawing/2014/main" id="{5E2E5CD6-A1EE-A841-BFBB-519F206ED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8" name="Date Placeholder 3">
            <a:extLst>
              <a:ext uri="{FF2B5EF4-FFF2-40B4-BE49-F238E27FC236}">
                <a16:creationId xmlns="" xmlns:a16="http://schemas.microsoft.com/office/drawing/2014/main" id="{66C81B30-170B-8F41-A120-A0E8F4AD1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90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2919986"/>
            <a:ext cx="9610344" cy="59093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3675065"/>
            <a:ext cx="9195816" cy="150018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E054AF39-23DB-0740-938A-1A583332B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258748" y="6352806"/>
            <a:ext cx="2743200" cy="365125"/>
          </a:xfrm>
        </p:spPr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7">
            <a:extLst>
              <a:ext uri="{FF2B5EF4-FFF2-40B4-BE49-F238E27FC236}">
                <a16:creationId xmlns="" xmlns:a16="http://schemas.microsoft.com/office/drawing/2014/main" id="{7748E00D-B3B4-FE4D-A3E5-E8C8A25CA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2" name="Date Placeholder 3">
            <a:extLst>
              <a:ext uri="{FF2B5EF4-FFF2-40B4-BE49-F238E27FC236}">
                <a16:creationId xmlns="" xmlns:a16="http://schemas.microsoft.com/office/drawing/2014/main" id="{614E4032-E757-2144-A88B-ABFF9C43B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37186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4416571-A315-1846-A578-44521F40228B}"/>
              </a:ext>
            </a:extLst>
          </p:cNvPr>
          <p:cNvSpPr/>
          <p:nvPr userDrawn="1"/>
        </p:nvSpPr>
        <p:spPr>
          <a:xfrm>
            <a:off x="1" y="5919538"/>
            <a:ext cx="3362425" cy="938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1681163"/>
            <a:ext cx="5634864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1681163"/>
            <a:ext cx="56205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A22BEFAE-1CA8-3D42-9FE8-259F2F4B7EB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62712" y="2660904"/>
            <a:ext cx="5574792" cy="345205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B833EADF-0DCB-FF42-8ACF-2E14F284BCD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54496" y="2660904"/>
            <a:ext cx="5574792" cy="345205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84BA7FE-773F-2D4C-A1FD-78D273094D0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CBFC3704-1948-F84D-88BE-17DA7F45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Footer Placeholder 7">
            <a:extLst>
              <a:ext uri="{FF2B5EF4-FFF2-40B4-BE49-F238E27FC236}">
                <a16:creationId xmlns="" xmlns:a16="http://schemas.microsoft.com/office/drawing/2014/main" id="{2DBAF8AC-F4B9-2C4F-BBF0-BD58FB50FE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7" name="Date Placeholder 3">
            <a:extLst>
              <a:ext uri="{FF2B5EF4-FFF2-40B4-BE49-F238E27FC236}">
                <a16:creationId xmlns="" xmlns:a16="http://schemas.microsoft.com/office/drawing/2014/main" id="{97E7983D-B1A4-B148-B1D4-C4B621AD1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24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AAB9D64-C20B-5146-B8DD-95B5D606E73E}"/>
              </a:ext>
            </a:extLst>
          </p:cNvPr>
          <p:cNvSpPr/>
          <p:nvPr userDrawn="1"/>
        </p:nvSpPr>
        <p:spPr>
          <a:xfrm>
            <a:off x="7404875" y="-1"/>
            <a:ext cx="4787125" cy="1518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9580541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74F5CED-483C-A348-8E33-D2AA0F23C5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0D53A157-7BBA-5749-8237-8C990161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="" xmlns:a16="http://schemas.microsoft.com/office/drawing/2014/main" id="{3953BB51-3F9C-E747-ACA8-03C6016EB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3" name="Date Placeholder 3">
            <a:extLst>
              <a:ext uri="{FF2B5EF4-FFF2-40B4-BE49-F238E27FC236}">
                <a16:creationId xmlns="" xmlns:a16="http://schemas.microsoft.com/office/drawing/2014/main" id="{A9247E92-8FF0-A341-9976-E6095D27E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60733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C34238B-024D-294E-AD4C-68C413D97E1A}"/>
              </a:ext>
            </a:extLst>
          </p:cNvPr>
          <p:cNvSpPr/>
          <p:nvPr userDrawn="1"/>
        </p:nvSpPr>
        <p:spPr>
          <a:xfrm>
            <a:off x="7404875" y="-1"/>
            <a:ext cx="4787125" cy="1518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5572D3F-74B7-B64C-800D-13CA52163CD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1D7F9956-5A00-5A40-8899-32D1F879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="" xmlns:a16="http://schemas.microsoft.com/office/drawing/2014/main" id="{0031E1D5-F0A3-EF45-84AA-C0225E109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4" name="Date Placeholder 3">
            <a:extLst>
              <a:ext uri="{FF2B5EF4-FFF2-40B4-BE49-F238E27FC236}">
                <a16:creationId xmlns="" xmlns:a16="http://schemas.microsoft.com/office/drawing/2014/main" id="{0305433C-0038-FC49-AAE7-4AE15259F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0303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292FE64-D177-274B-901F-D336A79314A8}"/>
              </a:ext>
            </a:extLst>
          </p:cNvPr>
          <p:cNvSpPr/>
          <p:nvPr userDrawn="1"/>
        </p:nvSpPr>
        <p:spPr>
          <a:xfrm>
            <a:off x="7404875" y="-1"/>
            <a:ext cx="4787125" cy="1518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258056" y="1761617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153400" y="1784319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CB989F8-C842-5E4D-A070-A6209E35FC7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849E4815-2057-AE40-A83C-99001B97A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Footer Placeholder 7">
            <a:extLst>
              <a:ext uri="{FF2B5EF4-FFF2-40B4-BE49-F238E27FC236}">
                <a16:creationId xmlns="" xmlns:a16="http://schemas.microsoft.com/office/drawing/2014/main" id="{2E2EF048-87C8-2B43-AA12-7E550A2A4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7" name="Date Placeholder 3">
            <a:extLst>
              <a:ext uri="{FF2B5EF4-FFF2-40B4-BE49-F238E27FC236}">
                <a16:creationId xmlns="" xmlns:a16="http://schemas.microsoft.com/office/drawing/2014/main" id="{40068E4E-9680-554C-B740-1BBB27554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120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20DF604-D9D6-5045-B588-839447328165}"/>
              </a:ext>
            </a:extLst>
          </p:cNvPr>
          <p:cNvSpPr/>
          <p:nvPr userDrawn="1"/>
        </p:nvSpPr>
        <p:spPr>
          <a:xfrm>
            <a:off x="7404875" y="-1"/>
            <a:ext cx="4787125" cy="1518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C6C0CE20-2FA8-D441-A594-2E5923EEB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712" y="1681163"/>
            <a:ext cx="5634864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19AD1BB0-F11D-AB4E-A5C2-D6877E27F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8776" y="1681163"/>
            <a:ext cx="56205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82982180-1554-0149-9361-2E4524F2E5A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62712" y="2660904"/>
            <a:ext cx="5574792" cy="345205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D075AC00-972C-AE42-811E-B2A50B01A5A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54496" y="2660904"/>
            <a:ext cx="5574792" cy="345205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83EDE99-ADAF-CC49-8A11-DA767186AC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BFAC88BB-6435-5741-AECC-C64CD1B8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Footer Placeholder 7">
            <a:extLst>
              <a:ext uri="{FF2B5EF4-FFF2-40B4-BE49-F238E27FC236}">
                <a16:creationId xmlns="" xmlns:a16="http://schemas.microsoft.com/office/drawing/2014/main" id="{470C4FCD-395E-D94C-AECA-9EC451BFD0A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22" name="Date Placeholder 3">
            <a:extLst>
              <a:ext uri="{FF2B5EF4-FFF2-40B4-BE49-F238E27FC236}">
                <a16:creationId xmlns="" xmlns:a16="http://schemas.microsoft.com/office/drawing/2014/main" id="{46DBF9A0-D8B4-7745-ACB6-B5E35D853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334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A5BA2C8-6FAC-B54C-9845-66F221B9BB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EFA112B-E57E-7B4A-8833-D3D8FEC4EC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2" y="1594884"/>
            <a:ext cx="10591185" cy="451807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FA8C8EE7-3B3F-3F41-B5AD-67185982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262270"/>
            <a:ext cx="10991088" cy="110288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ooter Placeholder 7">
            <a:extLst>
              <a:ext uri="{FF2B5EF4-FFF2-40B4-BE49-F238E27FC236}">
                <a16:creationId xmlns="" xmlns:a16="http://schemas.microsoft.com/office/drawing/2014/main" id="{44BCAD86-58E8-C64B-B919-51804E097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5" name="Date Placeholder 3">
            <a:extLst>
              <a:ext uri="{FF2B5EF4-FFF2-40B4-BE49-F238E27FC236}">
                <a16:creationId xmlns="" xmlns:a16="http://schemas.microsoft.com/office/drawing/2014/main" id="{F4675424-66C5-6140-A915-8C73CF29D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19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594884"/>
            <a:ext cx="5574792" cy="451807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594884"/>
            <a:ext cx="5574792" cy="451807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7D4E4AF7-5B90-4A4A-9190-EF7AF1E8A75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0B1DBDDF-7B8D-E049-BE5A-2AC650B23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262270"/>
            <a:ext cx="10991088" cy="110288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7">
            <a:extLst>
              <a:ext uri="{FF2B5EF4-FFF2-40B4-BE49-F238E27FC236}">
                <a16:creationId xmlns="" xmlns:a16="http://schemas.microsoft.com/office/drawing/2014/main" id="{27FBAFA6-39D8-1045-BD48-582B33225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4" name="Date Placeholder 3">
            <a:extLst>
              <a:ext uri="{FF2B5EF4-FFF2-40B4-BE49-F238E27FC236}">
                <a16:creationId xmlns="" xmlns:a16="http://schemas.microsoft.com/office/drawing/2014/main" id="{27990A56-77DE-384E-846A-6EC505691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027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573619"/>
            <a:ext cx="3675889" cy="4539336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258056" y="1573619"/>
            <a:ext cx="3675889" cy="4539336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153400" y="1596321"/>
            <a:ext cx="3675889" cy="4539336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48FC52E0-46F2-2443-B309-D4A67BCEE76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22B7B320-CA87-A342-9115-47E9E4F9B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262270"/>
            <a:ext cx="10991088" cy="110288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Footer Placeholder 7">
            <a:extLst>
              <a:ext uri="{FF2B5EF4-FFF2-40B4-BE49-F238E27FC236}">
                <a16:creationId xmlns="" xmlns:a16="http://schemas.microsoft.com/office/drawing/2014/main" id="{58D14D24-78FD-A045-8D62-111F0EEE4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6" name="Date Placeholder 3">
            <a:extLst>
              <a:ext uri="{FF2B5EF4-FFF2-40B4-BE49-F238E27FC236}">
                <a16:creationId xmlns="" xmlns:a16="http://schemas.microsoft.com/office/drawing/2014/main" id="{FB93BEA1-60BB-9942-B17D-B28C03441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25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1482692"/>
            <a:ext cx="563486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1482692"/>
            <a:ext cx="56205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A22BEFAE-1CA8-3D42-9FE8-259F2F4B7EB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62712" y="2462432"/>
            <a:ext cx="5574792" cy="362648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B833EADF-0DCB-FF42-8ACF-2E14F284BCD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54496" y="2462432"/>
            <a:ext cx="5574792" cy="362648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1A223357-BF2B-1446-9B75-489DB9B4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262270"/>
            <a:ext cx="10991088" cy="110288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E390E8D-9016-4C42-8F5F-E450B003AB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7">
            <a:extLst>
              <a:ext uri="{FF2B5EF4-FFF2-40B4-BE49-F238E27FC236}">
                <a16:creationId xmlns="" xmlns:a16="http://schemas.microsoft.com/office/drawing/2014/main" id="{9CBCAFA1-511A-EE41-B15A-62ABD068967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5" name="Date Placeholder 3">
            <a:extLst>
              <a:ext uri="{FF2B5EF4-FFF2-40B4-BE49-F238E27FC236}">
                <a16:creationId xmlns="" xmlns:a16="http://schemas.microsoft.com/office/drawing/2014/main" id="{CABEB7C4-26A5-2A49-A685-310121897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11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253225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79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EB4071B-8956-1F45-8413-D77E451409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237A5CF-4029-5441-9751-E360C7BA0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FCA39AD3-F023-5741-9EB7-A0EBA4530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326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4205F8A-53F2-9A4F-89B7-679F5D96AB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89F830C8-3B22-4D44-AD5B-EAC20E22F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="" xmlns:a16="http://schemas.microsoft.com/office/drawing/2014/main" id="{C81969A2-10C2-C546-977D-603DF985E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36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3" y="987427"/>
            <a:ext cx="6949439" cy="4873625"/>
          </a:xfrm>
        </p:spPr>
        <p:txBody>
          <a:bodyPr/>
          <a:lstStyle>
            <a:lvl1pPr>
              <a:defRPr sz="2400"/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20FED4CC-B694-4F4C-8AC8-7D4040DFB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BB4412EC-2A2F-F34F-AFA3-D552E85C9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2194560"/>
            <a:ext cx="3932237" cy="367442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D64C3DC-0931-ED45-859D-7DC2E02D5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="" xmlns:a16="http://schemas.microsoft.com/office/drawing/2014/main" id="{E3CEEAF4-4B04-7F42-81A2-3D6474988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2" name="Date Placeholder 3">
            <a:extLst>
              <a:ext uri="{FF2B5EF4-FFF2-40B4-BE49-F238E27FC236}">
                <a16:creationId xmlns="" xmlns:a16="http://schemas.microsoft.com/office/drawing/2014/main" id="{C89A40C2-EB4C-F849-86CB-ACD53C9F5BD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60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A1E07DA8-F1F3-4A5A-BC63-BCDC6C459C20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0"/>
            <a:ext cx="10289448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B120ED6A-9B85-4407-9D45-1136FF687F8B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627520" y="3464"/>
            <a:ext cx="4564481" cy="685453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825625"/>
            <a:ext cx="106558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6">
            <a:extLst>
              <a:ext uri="{FF2B5EF4-FFF2-40B4-BE49-F238E27FC236}">
                <a16:creationId xmlns="" xmlns:a16="http://schemas.microsoft.com/office/drawing/2014/main" id="{A2480010-F678-B344-A032-37DB46F8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677042"/>
            <a:ext cx="10658856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EA1752F-D51E-0D41-BBC4-900B79948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748" y="63528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="" xmlns:a16="http://schemas.microsoft.com/office/drawing/2014/main" id="{A14BBBCD-90CB-2F47-9BDE-CEED80DD9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294169"/>
            <a:ext cx="9084295" cy="2304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A420DCE6-B4EA-8444-92C3-D609C5C13BC3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1473704" y="161471"/>
            <a:ext cx="459381" cy="6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4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7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84" r:id="rId13"/>
    <p:sldLayoutId id="2147483685" r:id="rId14"/>
    <p:sldLayoutId id="2147483686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579C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A1E07DA8-F1F3-4A5A-BC63-BCDC6C459C20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10289448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B120ED6A-9B85-4407-9D45-1136FF687F8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627520" y="3464"/>
            <a:ext cx="4564481" cy="685453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825625"/>
            <a:ext cx="106558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="" xmlns:a16="http://schemas.microsoft.com/office/drawing/2014/main" id="{A2480010-F678-B344-A032-37DB46F8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6"/>
            <a:ext cx="106588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AD8510D3-7480-FA40-B714-28425739D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8748" y="63528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="" xmlns:a16="http://schemas.microsoft.com/office/drawing/2014/main" id="{8C025A19-EC4F-5D46-BAED-915B844A7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9" name="Date Placeholder 3">
            <a:extLst>
              <a:ext uri="{FF2B5EF4-FFF2-40B4-BE49-F238E27FC236}">
                <a16:creationId xmlns="" xmlns:a16="http://schemas.microsoft.com/office/drawing/2014/main" id="{D01290F5-EF9B-6848-BD94-0DC63C614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A73F24A-72E1-514B-A669-66B08B94475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73704" y="161471"/>
            <a:ext cx="459381" cy="6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3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0579C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CCB184C5-BA83-4541-BEA4-A4DB4AFC4E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Understanding </a:t>
            </a:r>
            <a:r>
              <a:rPr lang="en-US" b="1" dirty="0"/>
              <a:t>the impacts of biophysical constraints on IAM </a:t>
            </a:r>
            <a:r>
              <a:rPr lang="en-US" b="1" dirty="0" smtClean="0"/>
              <a:t>results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="" xmlns:a16="http://schemas.microsoft.com/office/drawing/2014/main" id="{B3A771C5-F9C0-EA48-9322-8BAE62E232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b="1" dirty="0" smtClean="0"/>
              <a:t>linking a bottom-up demand-side model and </a:t>
            </a:r>
          </a:p>
          <a:p>
            <a:pPr>
              <a:spcBef>
                <a:spcPts val="0"/>
              </a:spcBef>
            </a:pPr>
            <a:r>
              <a:rPr lang="en-US" b="1" dirty="0" smtClean="0"/>
              <a:t>the </a:t>
            </a:r>
            <a:r>
              <a:rPr lang="en-US" b="1" dirty="0"/>
              <a:t>MESSAGE </a:t>
            </a:r>
            <a:r>
              <a:rPr lang="en-US" b="1" dirty="0" smtClean="0"/>
              <a:t>model: the case of copper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2493"/>
          <a:stretch/>
        </p:blipFill>
        <p:spPr>
          <a:xfrm>
            <a:off x="2984819" y="6012611"/>
            <a:ext cx="359625" cy="5564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12493"/>
          <a:stretch/>
        </p:blipFill>
        <p:spPr>
          <a:xfrm>
            <a:off x="2404342" y="5671804"/>
            <a:ext cx="535287" cy="8282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12493"/>
          <a:stretch/>
        </p:blipFill>
        <p:spPr>
          <a:xfrm>
            <a:off x="3843608" y="6302605"/>
            <a:ext cx="255202" cy="3948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 rot="512124">
            <a:off x="3298798" y="6322284"/>
            <a:ext cx="488207" cy="3408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 rot="512124">
            <a:off x="1870748" y="6137823"/>
            <a:ext cx="488207" cy="3408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51322">
            <a:off x="1363827" y="5916528"/>
            <a:ext cx="449320" cy="4318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60492">
            <a:off x="1013806" y="5718222"/>
            <a:ext cx="352425" cy="552450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="" xmlns:a16="http://schemas.microsoft.com/office/drawing/2014/main" id="{87A47107-F1EE-C449-94A9-924A67658D52}"/>
              </a:ext>
            </a:extLst>
          </p:cNvPr>
          <p:cNvSpPr txBox="1">
            <a:spLocks/>
          </p:cNvSpPr>
          <p:nvPr/>
        </p:nvSpPr>
        <p:spPr>
          <a:xfrm>
            <a:off x="7341079" y="5396524"/>
            <a:ext cx="4683345" cy="11035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20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Stefanie Klose</a:t>
            </a:r>
          </a:p>
          <a:p>
            <a:pPr algn="r"/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Industrial Ecology, University of Freiburg</a:t>
            </a:r>
          </a:p>
          <a:p>
            <a:pPr algn="r"/>
            <a:r>
              <a:rPr lang="en-GB" sz="120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Supervisors at IIASA: Volker </a:t>
            </a:r>
            <a:r>
              <a:rPr lang="en-GB" sz="1200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Krey</a:t>
            </a:r>
            <a:r>
              <a:rPr lang="en-GB" sz="120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GB" sz="1200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Jihoon</a:t>
            </a:r>
            <a:r>
              <a:rPr lang="en-GB" sz="120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021824" y="4805139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Final 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42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934E4AFD-026E-0B41-92A7-A51A72B23BD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0A14B5-834A-47FD-BC25-21A273065C50}" type="datetime1">
              <a:rPr lang="en-US" smtClean="0"/>
              <a:t>8/16/2019</a:t>
            </a:fld>
            <a:endParaRPr lang="en-GB" dirty="0"/>
          </a:p>
        </p:txBody>
      </p:sp>
      <p:sp>
        <p:nvSpPr>
          <p:cNvPr id="30" name="Title 1">
            <a:extLst>
              <a:ext uri="{FF2B5EF4-FFF2-40B4-BE49-F238E27FC236}">
                <a16:creationId xmlns="" xmlns:a16="http://schemas.microsoft.com/office/drawing/2014/main" id="{EE90A0E9-E7B5-7543-B56C-FBBEB7AB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48" y="-239363"/>
            <a:ext cx="10991088" cy="1198498"/>
          </a:xfrm>
        </p:spPr>
        <p:txBody>
          <a:bodyPr/>
          <a:lstStyle/>
          <a:p>
            <a:r>
              <a:rPr lang="en-US" dirty="0"/>
              <a:t>ODYM – MESSAGE Linkage </a:t>
            </a:r>
          </a:p>
        </p:txBody>
      </p:sp>
      <p:sp>
        <p:nvSpPr>
          <p:cNvPr id="34" name="Rechteck 13"/>
          <p:cNvSpPr/>
          <p:nvPr/>
        </p:nvSpPr>
        <p:spPr>
          <a:xfrm>
            <a:off x="2843265" y="3928849"/>
            <a:ext cx="4617251" cy="15164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hteck 12"/>
          <p:cNvSpPr/>
          <p:nvPr/>
        </p:nvSpPr>
        <p:spPr>
          <a:xfrm>
            <a:off x="7349379" y="2465389"/>
            <a:ext cx="1331844" cy="101710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hteck 3"/>
          <p:cNvSpPr/>
          <p:nvPr/>
        </p:nvSpPr>
        <p:spPr>
          <a:xfrm>
            <a:off x="1264086" y="1527034"/>
            <a:ext cx="7899821" cy="40063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feil nach unten 4"/>
          <p:cNvSpPr/>
          <p:nvPr/>
        </p:nvSpPr>
        <p:spPr>
          <a:xfrm>
            <a:off x="7092401" y="1465616"/>
            <a:ext cx="2056490" cy="979789"/>
          </a:xfrm>
          <a:prstGeom prst="downArrow">
            <a:avLst>
              <a:gd name="adj1" fmla="val 50791"/>
              <a:gd name="adj2" fmla="val 4541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EGT installed capacity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hteck 6"/>
          <p:cNvSpPr/>
          <p:nvPr/>
        </p:nvSpPr>
        <p:spPr>
          <a:xfrm>
            <a:off x="5025956" y="4459677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hteck 9"/>
          <p:cNvSpPr/>
          <p:nvPr/>
        </p:nvSpPr>
        <p:spPr>
          <a:xfrm>
            <a:off x="5876189" y="2797884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hteck 10"/>
          <p:cNvSpPr/>
          <p:nvPr/>
        </p:nvSpPr>
        <p:spPr>
          <a:xfrm>
            <a:off x="7837746" y="3933700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hteck 11"/>
          <p:cNvSpPr/>
          <p:nvPr/>
        </p:nvSpPr>
        <p:spPr>
          <a:xfrm>
            <a:off x="2409392" y="3577704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hteck 15"/>
          <p:cNvSpPr/>
          <p:nvPr/>
        </p:nvSpPr>
        <p:spPr>
          <a:xfrm>
            <a:off x="3011234" y="4364727"/>
            <a:ext cx="1391430" cy="5433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Remelting</a:t>
            </a:r>
            <a:r>
              <a:rPr lang="en-US" dirty="0" smtClean="0">
                <a:solidFill>
                  <a:schemeClr val="tx1"/>
                </a:solidFill>
              </a:rPr>
              <a:t> and refining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hteck 17"/>
          <p:cNvSpPr/>
          <p:nvPr/>
        </p:nvSpPr>
        <p:spPr>
          <a:xfrm>
            <a:off x="3392499" y="2664867"/>
            <a:ext cx="1682389" cy="6301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Manufacturing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Gerade Verbindung mit Pfeil 39"/>
          <p:cNvCxnSpPr>
            <a:stCxn id="36" idx="2"/>
            <a:endCxn id="46" idx="0"/>
          </p:cNvCxnSpPr>
          <p:nvPr/>
        </p:nvCxnSpPr>
        <p:spPr>
          <a:xfrm>
            <a:off x="8015301" y="3482498"/>
            <a:ext cx="2445" cy="4512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45"/>
          <p:cNvCxnSpPr>
            <a:stCxn id="61" idx="1"/>
            <a:endCxn id="44" idx="3"/>
          </p:cNvCxnSpPr>
          <p:nvPr/>
        </p:nvCxnSpPr>
        <p:spPr>
          <a:xfrm rot="10800000" flipV="1">
            <a:off x="5385956" y="4638085"/>
            <a:ext cx="647288" cy="1591"/>
          </a:xfrm>
          <a:prstGeom prst="bentConnector3">
            <a:avLst>
              <a:gd name="adj1" fmla="val 923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49"/>
          <p:cNvSpPr txBox="1"/>
          <p:nvPr/>
        </p:nvSpPr>
        <p:spPr>
          <a:xfrm>
            <a:off x="1189577" y="1517698"/>
            <a:ext cx="3282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 world regions, 2015 – 2100, </a:t>
            </a:r>
          </a:p>
          <a:p>
            <a:r>
              <a:rPr lang="en-US" dirty="0" smtClean="0"/>
              <a:t>copper in electricity generation </a:t>
            </a:r>
          </a:p>
          <a:p>
            <a:r>
              <a:rPr lang="en-US" dirty="0" smtClean="0"/>
              <a:t>technologies (EGT)</a:t>
            </a:r>
            <a:endParaRPr lang="en-US" dirty="0"/>
          </a:p>
        </p:txBody>
      </p:sp>
      <p:sp>
        <p:nvSpPr>
          <p:cNvPr id="55" name="Rechteck 57"/>
          <p:cNvSpPr/>
          <p:nvPr/>
        </p:nvSpPr>
        <p:spPr>
          <a:xfrm>
            <a:off x="7778585" y="3170401"/>
            <a:ext cx="491983" cy="1630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Gewinkelte Verbindung 122"/>
          <p:cNvCxnSpPr>
            <a:stCxn id="47" idx="0"/>
            <a:endCxn id="51" idx="1"/>
          </p:cNvCxnSpPr>
          <p:nvPr/>
        </p:nvCxnSpPr>
        <p:spPr>
          <a:xfrm rot="5400000" flipH="1" flipV="1">
            <a:off x="2692072" y="2877278"/>
            <a:ext cx="597747" cy="80310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142"/>
          <p:cNvCxnSpPr/>
          <p:nvPr/>
        </p:nvCxnSpPr>
        <p:spPr>
          <a:xfrm>
            <a:off x="7885265" y="2965318"/>
            <a:ext cx="0" cy="205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143"/>
          <p:cNvCxnSpPr/>
          <p:nvPr/>
        </p:nvCxnSpPr>
        <p:spPr>
          <a:xfrm rot="10800000">
            <a:off x="8205305" y="2965318"/>
            <a:ext cx="0" cy="205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150"/>
          <p:cNvSpPr txBox="1"/>
          <p:nvPr/>
        </p:nvSpPr>
        <p:spPr>
          <a:xfrm>
            <a:off x="8425752" y="2403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en-US" dirty="0"/>
          </a:p>
        </p:txBody>
      </p:sp>
      <p:sp>
        <p:nvSpPr>
          <p:cNvPr id="61" name="Rechteck 102"/>
          <p:cNvSpPr/>
          <p:nvPr/>
        </p:nvSpPr>
        <p:spPr>
          <a:xfrm>
            <a:off x="6033244" y="4366414"/>
            <a:ext cx="1331844" cy="543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Technical sorting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Textfeld 121"/>
          <p:cNvSpPr txBox="1"/>
          <p:nvPr/>
        </p:nvSpPr>
        <p:spPr>
          <a:xfrm>
            <a:off x="2838125" y="3857728"/>
            <a:ext cx="206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Waste management</a:t>
            </a:r>
            <a:endParaRPr lang="en-US" dirty="0"/>
          </a:p>
        </p:txBody>
      </p:sp>
      <p:sp>
        <p:nvSpPr>
          <p:cNvPr id="63" name="Textfeld 146"/>
          <p:cNvSpPr txBox="1"/>
          <p:nvPr/>
        </p:nvSpPr>
        <p:spPr>
          <a:xfrm>
            <a:off x="7072572" y="43040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</a:t>
            </a:r>
            <a:endParaRPr lang="en-US" baseline="-25000" dirty="0"/>
          </a:p>
        </p:txBody>
      </p:sp>
      <p:cxnSp>
        <p:nvCxnSpPr>
          <p:cNvPr id="64" name="Gewinkelte Verbindung 202"/>
          <p:cNvCxnSpPr>
            <a:stCxn id="44" idx="1"/>
            <a:endCxn id="50" idx="3"/>
          </p:cNvCxnSpPr>
          <p:nvPr/>
        </p:nvCxnSpPr>
        <p:spPr>
          <a:xfrm rot="10800000">
            <a:off x="4402664" y="4636399"/>
            <a:ext cx="623292" cy="32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204"/>
          <p:cNvCxnSpPr>
            <a:stCxn id="34" idx="1"/>
            <a:endCxn id="47" idx="2"/>
          </p:cNvCxnSpPr>
          <p:nvPr/>
        </p:nvCxnSpPr>
        <p:spPr>
          <a:xfrm rot="10800000">
            <a:off x="2589393" y="3937704"/>
            <a:ext cx="253873" cy="7493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Halbbogen 44"/>
          <p:cNvSpPr/>
          <p:nvPr/>
        </p:nvSpPr>
        <p:spPr>
          <a:xfrm rot="7998486">
            <a:off x="7903001" y="3097559"/>
            <a:ext cx="240868" cy="258812"/>
          </a:xfrm>
          <a:prstGeom prst="blockArc">
            <a:avLst>
              <a:gd name="adj1" fmla="val 10800000"/>
              <a:gd name="adj2" fmla="val 20998390"/>
              <a:gd name="adj3" fmla="val 1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8" name="Gerade Verbindung mit Pfeil 47"/>
          <p:cNvCxnSpPr/>
          <p:nvPr/>
        </p:nvCxnSpPr>
        <p:spPr>
          <a:xfrm flipV="1">
            <a:off x="8029150" y="3105891"/>
            <a:ext cx="63452" cy="10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Halbbogen 147"/>
          <p:cNvSpPr/>
          <p:nvPr/>
        </p:nvSpPr>
        <p:spPr>
          <a:xfrm rot="16200000">
            <a:off x="7915682" y="3101938"/>
            <a:ext cx="240868" cy="258812"/>
          </a:xfrm>
          <a:prstGeom prst="blockArc">
            <a:avLst>
              <a:gd name="adj1" fmla="val 10800000"/>
              <a:gd name="adj2" fmla="val 20998390"/>
              <a:gd name="adj3" fmla="val 1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Textfeld 150"/>
          <p:cNvSpPr txBox="1"/>
          <p:nvPr/>
        </p:nvSpPr>
        <p:spPr>
          <a:xfrm>
            <a:off x="4831110" y="2595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</a:t>
            </a:r>
            <a:endParaRPr lang="en-US" dirty="0"/>
          </a:p>
        </p:txBody>
      </p:sp>
      <p:sp>
        <p:nvSpPr>
          <p:cNvPr id="74" name="Textfeld 146"/>
          <p:cNvSpPr txBox="1"/>
          <p:nvPr/>
        </p:nvSpPr>
        <p:spPr>
          <a:xfrm>
            <a:off x="4173324" y="4328733"/>
            <a:ext cx="27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</a:t>
            </a:r>
            <a:endParaRPr lang="en-US" baseline="-25000" dirty="0"/>
          </a:p>
        </p:txBody>
      </p:sp>
      <p:cxnSp>
        <p:nvCxnSpPr>
          <p:cNvPr id="81" name="Gewinkelte Verbindung 122"/>
          <p:cNvCxnSpPr>
            <a:stCxn id="46" idx="2"/>
            <a:endCxn id="34" idx="3"/>
          </p:cNvCxnSpPr>
          <p:nvPr/>
        </p:nvCxnSpPr>
        <p:spPr>
          <a:xfrm rot="5400000">
            <a:off x="7542435" y="4211781"/>
            <a:ext cx="393392" cy="55723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1" idx="2"/>
          </p:cNvCxnSpPr>
          <p:nvPr/>
        </p:nvCxnSpPr>
        <p:spPr>
          <a:xfrm flipH="1">
            <a:off x="4224101" y="3295047"/>
            <a:ext cx="9593" cy="6338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5" idx="3"/>
            <a:endCxn id="36" idx="1"/>
          </p:cNvCxnSpPr>
          <p:nvPr/>
        </p:nvCxnSpPr>
        <p:spPr>
          <a:xfrm flipV="1">
            <a:off x="6236189" y="2973944"/>
            <a:ext cx="1113190" cy="39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1" idx="3"/>
            <a:endCxn id="45" idx="1"/>
          </p:cNvCxnSpPr>
          <p:nvPr/>
        </p:nvCxnSpPr>
        <p:spPr>
          <a:xfrm flipV="1">
            <a:off x="5074888" y="2977884"/>
            <a:ext cx="801301" cy="20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endCxn id="45" idx="2"/>
          </p:cNvCxnSpPr>
          <p:nvPr/>
        </p:nvCxnSpPr>
        <p:spPr>
          <a:xfrm rot="10800000">
            <a:off x="6056190" y="3157885"/>
            <a:ext cx="1558337" cy="550635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46" idx="1"/>
          </p:cNvCxnSpPr>
          <p:nvPr/>
        </p:nvCxnSpPr>
        <p:spPr>
          <a:xfrm rot="10800000">
            <a:off x="7619622" y="3708100"/>
            <a:ext cx="218125" cy="405601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7601203" y="1089477"/>
            <a:ext cx="1507842" cy="3835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MESSAGEix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44687" y="455553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ODYM-RECC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8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934E4AFD-026E-0B41-92A7-A51A72B23BD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0A14B5-834A-47FD-BC25-21A273065C50}" type="datetime1">
              <a:rPr lang="en-US" smtClean="0"/>
              <a:t>8/16/2019</a:t>
            </a:fld>
            <a:endParaRPr lang="en-GB" dirty="0"/>
          </a:p>
        </p:txBody>
      </p:sp>
      <p:sp>
        <p:nvSpPr>
          <p:cNvPr id="30" name="Title 1">
            <a:extLst>
              <a:ext uri="{FF2B5EF4-FFF2-40B4-BE49-F238E27FC236}">
                <a16:creationId xmlns="" xmlns:a16="http://schemas.microsoft.com/office/drawing/2014/main" id="{EE90A0E9-E7B5-7543-B56C-FBBEB7AB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48" y="-239363"/>
            <a:ext cx="10991088" cy="1198498"/>
          </a:xfrm>
        </p:spPr>
        <p:txBody>
          <a:bodyPr/>
          <a:lstStyle/>
          <a:p>
            <a:r>
              <a:rPr lang="en-US" dirty="0"/>
              <a:t>ODYM – MESSAGE Linkage </a:t>
            </a:r>
          </a:p>
        </p:txBody>
      </p:sp>
      <p:sp>
        <p:nvSpPr>
          <p:cNvPr id="34" name="Rechteck 13"/>
          <p:cNvSpPr/>
          <p:nvPr/>
        </p:nvSpPr>
        <p:spPr>
          <a:xfrm>
            <a:off x="2843265" y="3928849"/>
            <a:ext cx="4617251" cy="15164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hteck 12"/>
          <p:cNvSpPr/>
          <p:nvPr/>
        </p:nvSpPr>
        <p:spPr>
          <a:xfrm>
            <a:off x="7349379" y="2465389"/>
            <a:ext cx="1331844" cy="101710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hteck 3"/>
          <p:cNvSpPr/>
          <p:nvPr/>
        </p:nvSpPr>
        <p:spPr>
          <a:xfrm>
            <a:off x="1264086" y="1527034"/>
            <a:ext cx="7899821" cy="40063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feil nach unten 4"/>
          <p:cNvSpPr/>
          <p:nvPr/>
        </p:nvSpPr>
        <p:spPr>
          <a:xfrm>
            <a:off x="7092401" y="1465616"/>
            <a:ext cx="2056490" cy="979789"/>
          </a:xfrm>
          <a:prstGeom prst="downArrow">
            <a:avLst>
              <a:gd name="adj1" fmla="val 50791"/>
              <a:gd name="adj2" fmla="val 4541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EGT installed capacity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hteck 6"/>
          <p:cNvSpPr/>
          <p:nvPr/>
        </p:nvSpPr>
        <p:spPr>
          <a:xfrm>
            <a:off x="5025956" y="4459677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hteck 9"/>
          <p:cNvSpPr/>
          <p:nvPr/>
        </p:nvSpPr>
        <p:spPr>
          <a:xfrm>
            <a:off x="5876189" y="2797884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hteck 10"/>
          <p:cNvSpPr/>
          <p:nvPr/>
        </p:nvSpPr>
        <p:spPr>
          <a:xfrm>
            <a:off x="7837746" y="3933700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hteck 11"/>
          <p:cNvSpPr/>
          <p:nvPr/>
        </p:nvSpPr>
        <p:spPr>
          <a:xfrm>
            <a:off x="2409392" y="3577704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hteck 15"/>
          <p:cNvSpPr/>
          <p:nvPr/>
        </p:nvSpPr>
        <p:spPr>
          <a:xfrm>
            <a:off x="3011234" y="4364727"/>
            <a:ext cx="1391430" cy="5433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Remelting</a:t>
            </a:r>
            <a:r>
              <a:rPr lang="en-US" dirty="0" smtClean="0">
                <a:solidFill>
                  <a:schemeClr val="tx1"/>
                </a:solidFill>
              </a:rPr>
              <a:t> and refining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hteck 17"/>
          <p:cNvSpPr/>
          <p:nvPr/>
        </p:nvSpPr>
        <p:spPr>
          <a:xfrm>
            <a:off x="3392499" y="2664867"/>
            <a:ext cx="1682389" cy="6301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Manufacturing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Gerade Verbindung mit Pfeil 39"/>
          <p:cNvCxnSpPr>
            <a:stCxn id="36" idx="2"/>
            <a:endCxn id="46" idx="0"/>
          </p:cNvCxnSpPr>
          <p:nvPr/>
        </p:nvCxnSpPr>
        <p:spPr>
          <a:xfrm>
            <a:off x="8015301" y="3482498"/>
            <a:ext cx="2445" cy="4512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45"/>
          <p:cNvCxnSpPr>
            <a:stCxn id="61" idx="1"/>
            <a:endCxn id="44" idx="3"/>
          </p:cNvCxnSpPr>
          <p:nvPr/>
        </p:nvCxnSpPr>
        <p:spPr>
          <a:xfrm rot="10800000" flipV="1">
            <a:off x="5385956" y="4638085"/>
            <a:ext cx="647288" cy="1591"/>
          </a:xfrm>
          <a:prstGeom prst="bentConnector3">
            <a:avLst>
              <a:gd name="adj1" fmla="val 923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49"/>
          <p:cNvSpPr txBox="1"/>
          <p:nvPr/>
        </p:nvSpPr>
        <p:spPr>
          <a:xfrm>
            <a:off x="1189577" y="1517698"/>
            <a:ext cx="3282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 world regions, 2015 – 2100, </a:t>
            </a:r>
          </a:p>
          <a:p>
            <a:r>
              <a:rPr lang="en-US" dirty="0" smtClean="0"/>
              <a:t>copper in electricity generation </a:t>
            </a:r>
          </a:p>
          <a:p>
            <a:r>
              <a:rPr lang="en-US" dirty="0" smtClean="0"/>
              <a:t>technologies (EGT)</a:t>
            </a:r>
            <a:endParaRPr lang="en-US" dirty="0"/>
          </a:p>
        </p:txBody>
      </p:sp>
      <p:sp>
        <p:nvSpPr>
          <p:cNvPr id="55" name="Rechteck 57"/>
          <p:cNvSpPr/>
          <p:nvPr/>
        </p:nvSpPr>
        <p:spPr>
          <a:xfrm>
            <a:off x="7778585" y="3170401"/>
            <a:ext cx="491983" cy="1630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Gewinkelte Verbindung 122"/>
          <p:cNvCxnSpPr>
            <a:stCxn id="47" idx="0"/>
            <a:endCxn id="51" idx="1"/>
          </p:cNvCxnSpPr>
          <p:nvPr/>
        </p:nvCxnSpPr>
        <p:spPr>
          <a:xfrm rot="5400000" flipH="1" flipV="1">
            <a:off x="2692072" y="2877278"/>
            <a:ext cx="597747" cy="80310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142"/>
          <p:cNvCxnSpPr/>
          <p:nvPr/>
        </p:nvCxnSpPr>
        <p:spPr>
          <a:xfrm>
            <a:off x="7885265" y="2965318"/>
            <a:ext cx="0" cy="205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143"/>
          <p:cNvCxnSpPr/>
          <p:nvPr/>
        </p:nvCxnSpPr>
        <p:spPr>
          <a:xfrm rot="10800000">
            <a:off x="8205305" y="2965318"/>
            <a:ext cx="0" cy="205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150"/>
          <p:cNvSpPr txBox="1"/>
          <p:nvPr/>
        </p:nvSpPr>
        <p:spPr>
          <a:xfrm>
            <a:off x="8425752" y="2403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en-US" dirty="0"/>
          </a:p>
        </p:txBody>
      </p:sp>
      <p:sp>
        <p:nvSpPr>
          <p:cNvPr id="61" name="Rechteck 102"/>
          <p:cNvSpPr/>
          <p:nvPr/>
        </p:nvSpPr>
        <p:spPr>
          <a:xfrm>
            <a:off x="6033244" y="4366414"/>
            <a:ext cx="1331844" cy="543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Technical sorting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Textfeld 121"/>
          <p:cNvSpPr txBox="1"/>
          <p:nvPr/>
        </p:nvSpPr>
        <p:spPr>
          <a:xfrm>
            <a:off x="2838125" y="3857728"/>
            <a:ext cx="206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Waste management</a:t>
            </a:r>
            <a:endParaRPr lang="en-US" dirty="0"/>
          </a:p>
        </p:txBody>
      </p:sp>
      <p:sp>
        <p:nvSpPr>
          <p:cNvPr id="63" name="Textfeld 146"/>
          <p:cNvSpPr txBox="1"/>
          <p:nvPr/>
        </p:nvSpPr>
        <p:spPr>
          <a:xfrm>
            <a:off x="7072572" y="43040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</a:t>
            </a:r>
            <a:endParaRPr lang="en-US" baseline="-25000" dirty="0"/>
          </a:p>
        </p:txBody>
      </p:sp>
      <p:cxnSp>
        <p:nvCxnSpPr>
          <p:cNvPr id="64" name="Gewinkelte Verbindung 202"/>
          <p:cNvCxnSpPr>
            <a:stCxn id="44" idx="1"/>
            <a:endCxn id="50" idx="3"/>
          </p:cNvCxnSpPr>
          <p:nvPr/>
        </p:nvCxnSpPr>
        <p:spPr>
          <a:xfrm rot="10800000">
            <a:off x="4402664" y="4636399"/>
            <a:ext cx="623292" cy="32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204"/>
          <p:cNvCxnSpPr>
            <a:stCxn id="34" idx="1"/>
            <a:endCxn id="47" idx="2"/>
          </p:cNvCxnSpPr>
          <p:nvPr/>
        </p:nvCxnSpPr>
        <p:spPr>
          <a:xfrm rot="10800000">
            <a:off x="2589393" y="3937704"/>
            <a:ext cx="253873" cy="7493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Halbbogen 44"/>
          <p:cNvSpPr/>
          <p:nvPr/>
        </p:nvSpPr>
        <p:spPr>
          <a:xfrm rot="7998486">
            <a:off x="7903001" y="3097559"/>
            <a:ext cx="240868" cy="258812"/>
          </a:xfrm>
          <a:prstGeom prst="blockArc">
            <a:avLst>
              <a:gd name="adj1" fmla="val 10800000"/>
              <a:gd name="adj2" fmla="val 20998390"/>
              <a:gd name="adj3" fmla="val 1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8" name="Gerade Verbindung mit Pfeil 47"/>
          <p:cNvCxnSpPr/>
          <p:nvPr/>
        </p:nvCxnSpPr>
        <p:spPr>
          <a:xfrm flipV="1">
            <a:off x="8029150" y="3105891"/>
            <a:ext cx="63452" cy="10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Halbbogen 147"/>
          <p:cNvSpPr/>
          <p:nvPr/>
        </p:nvSpPr>
        <p:spPr>
          <a:xfrm rot="16200000">
            <a:off x="7915682" y="3101938"/>
            <a:ext cx="240868" cy="258812"/>
          </a:xfrm>
          <a:prstGeom prst="blockArc">
            <a:avLst>
              <a:gd name="adj1" fmla="val 10800000"/>
              <a:gd name="adj2" fmla="val 20998390"/>
              <a:gd name="adj3" fmla="val 1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Textfeld 150"/>
          <p:cNvSpPr txBox="1"/>
          <p:nvPr/>
        </p:nvSpPr>
        <p:spPr>
          <a:xfrm>
            <a:off x="4831110" y="2595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</a:t>
            </a:r>
            <a:endParaRPr lang="en-US" dirty="0"/>
          </a:p>
        </p:txBody>
      </p:sp>
      <p:sp>
        <p:nvSpPr>
          <p:cNvPr id="74" name="Textfeld 146"/>
          <p:cNvSpPr txBox="1"/>
          <p:nvPr/>
        </p:nvSpPr>
        <p:spPr>
          <a:xfrm>
            <a:off x="4173324" y="4328733"/>
            <a:ext cx="27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</a:t>
            </a:r>
            <a:endParaRPr lang="en-US" baseline="-25000" dirty="0"/>
          </a:p>
        </p:txBody>
      </p:sp>
      <p:cxnSp>
        <p:nvCxnSpPr>
          <p:cNvPr id="81" name="Gewinkelte Verbindung 122"/>
          <p:cNvCxnSpPr>
            <a:stCxn id="46" idx="2"/>
            <a:endCxn id="34" idx="3"/>
          </p:cNvCxnSpPr>
          <p:nvPr/>
        </p:nvCxnSpPr>
        <p:spPr>
          <a:xfrm rot="5400000">
            <a:off x="7542435" y="4211781"/>
            <a:ext cx="393392" cy="55723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1" idx="2"/>
          </p:cNvCxnSpPr>
          <p:nvPr/>
        </p:nvCxnSpPr>
        <p:spPr>
          <a:xfrm flipH="1">
            <a:off x="4224101" y="3295047"/>
            <a:ext cx="9593" cy="6338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5" idx="3"/>
            <a:endCxn id="36" idx="1"/>
          </p:cNvCxnSpPr>
          <p:nvPr/>
        </p:nvCxnSpPr>
        <p:spPr>
          <a:xfrm flipV="1">
            <a:off x="6236189" y="2973944"/>
            <a:ext cx="1113190" cy="39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1" idx="3"/>
            <a:endCxn id="45" idx="1"/>
          </p:cNvCxnSpPr>
          <p:nvPr/>
        </p:nvCxnSpPr>
        <p:spPr>
          <a:xfrm flipV="1">
            <a:off x="5074888" y="2977884"/>
            <a:ext cx="801301" cy="20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7"/>
          <p:cNvSpPr/>
          <p:nvPr/>
        </p:nvSpPr>
        <p:spPr>
          <a:xfrm>
            <a:off x="5168327" y="1864540"/>
            <a:ext cx="1775856" cy="6301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Primary copper production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7" name="Elbow Connector 96"/>
          <p:cNvCxnSpPr>
            <a:endCxn id="45" idx="2"/>
          </p:cNvCxnSpPr>
          <p:nvPr/>
        </p:nvCxnSpPr>
        <p:spPr>
          <a:xfrm rot="10800000">
            <a:off x="6056190" y="3157885"/>
            <a:ext cx="1558337" cy="550635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46" idx="1"/>
          </p:cNvCxnSpPr>
          <p:nvPr/>
        </p:nvCxnSpPr>
        <p:spPr>
          <a:xfrm rot="10800000">
            <a:off x="7619622" y="3708100"/>
            <a:ext cx="218125" cy="405601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39"/>
          <p:cNvCxnSpPr>
            <a:stCxn id="96" idx="2"/>
            <a:endCxn id="45" idx="0"/>
          </p:cNvCxnSpPr>
          <p:nvPr/>
        </p:nvCxnSpPr>
        <p:spPr>
          <a:xfrm flipH="1">
            <a:off x="6056189" y="2494720"/>
            <a:ext cx="66" cy="303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7601203" y="1089477"/>
            <a:ext cx="1507842" cy="3835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MESSAGEix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44687" y="455553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ODYM-RECC</a:t>
            </a:r>
            <a:endParaRPr lang="en-US" dirty="0"/>
          </a:p>
        </p:txBody>
      </p:sp>
      <p:sp>
        <p:nvSpPr>
          <p:cNvPr id="110" name="Textfeld 150"/>
          <p:cNvSpPr txBox="1"/>
          <p:nvPr/>
        </p:nvSpPr>
        <p:spPr>
          <a:xfrm>
            <a:off x="6667068" y="21531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68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934E4AFD-026E-0B41-92A7-A51A72B23BD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0A14B5-834A-47FD-BC25-21A273065C50}" type="datetime1">
              <a:rPr lang="en-US" smtClean="0"/>
              <a:t>8/16/2019</a:t>
            </a:fld>
            <a:endParaRPr lang="en-GB" dirty="0"/>
          </a:p>
        </p:txBody>
      </p:sp>
      <p:sp>
        <p:nvSpPr>
          <p:cNvPr id="30" name="Title 1">
            <a:extLst>
              <a:ext uri="{FF2B5EF4-FFF2-40B4-BE49-F238E27FC236}">
                <a16:creationId xmlns="" xmlns:a16="http://schemas.microsoft.com/office/drawing/2014/main" id="{EE90A0E9-E7B5-7543-B56C-FBBEB7AB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48" y="-239363"/>
            <a:ext cx="10991088" cy="1198498"/>
          </a:xfrm>
        </p:spPr>
        <p:txBody>
          <a:bodyPr/>
          <a:lstStyle/>
          <a:p>
            <a:r>
              <a:rPr lang="en-US" dirty="0"/>
              <a:t>ODYM – MESSAGE Linkage </a:t>
            </a:r>
          </a:p>
        </p:txBody>
      </p:sp>
      <p:sp>
        <p:nvSpPr>
          <p:cNvPr id="34" name="Rechteck 13"/>
          <p:cNvSpPr/>
          <p:nvPr/>
        </p:nvSpPr>
        <p:spPr>
          <a:xfrm>
            <a:off x="2843265" y="3928849"/>
            <a:ext cx="4617251" cy="15164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hteck 12"/>
          <p:cNvSpPr/>
          <p:nvPr/>
        </p:nvSpPr>
        <p:spPr>
          <a:xfrm>
            <a:off x="7349379" y="2465389"/>
            <a:ext cx="1331844" cy="101710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hteck 3"/>
          <p:cNvSpPr/>
          <p:nvPr/>
        </p:nvSpPr>
        <p:spPr>
          <a:xfrm>
            <a:off x="1264086" y="1527034"/>
            <a:ext cx="7899821" cy="40063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feil nach unten 4"/>
          <p:cNvSpPr/>
          <p:nvPr/>
        </p:nvSpPr>
        <p:spPr>
          <a:xfrm>
            <a:off x="7092401" y="1465616"/>
            <a:ext cx="2056490" cy="979789"/>
          </a:xfrm>
          <a:prstGeom prst="downArrow">
            <a:avLst>
              <a:gd name="adj1" fmla="val 50791"/>
              <a:gd name="adj2" fmla="val 4541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EGT installed capacity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hteck 6"/>
          <p:cNvSpPr/>
          <p:nvPr/>
        </p:nvSpPr>
        <p:spPr>
          <a:xfrm>
            <a:off x="5025956" y="4459677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hteck 9"/>
          <p:cNvSpPr/>
          <p:nvPr/>
        </p:nvSpPr>
        <p:spPr>
          <a:xfrm>
            <a:off x="5876189" y="2797884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hteck 10"/>
          <p:cNvSpPr/>
          <p:nvPr/>
        </p:nvSpPr>
        <p:spPr>
          <a:xfrm>
            <a:off x="7837746" y="3933700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hteck 11"/>
          <p:cNvSpPr/>
          <p:nvPr/>
        </p:nvSpPr>
        <p:spPr>
          <a:xfrm>
            <a:off x="2409392" y="3577704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hteck 15"/>
          <p:cNvSpPr/>
          <p:nvPr/>
        </p:nvSpPr>
        <p:spPr>
          <a:xfrm>
            <a:off x="3011234" y="4364727"/>
            <a:ext cx="1391430" cy="5433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Remelting</a:t>
            </a:r>
            <a:r>
              <a:rPr lang="en-US" dirty="0" smtClean="0">
                <a:solidFill>
                  <a:schemeClr val="tx1"/>
                </a:solidFill>
              </a:rPr>
              <a:t> and refining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hteck 17"/>
          <p:cNvSpPr/>
          <p:nvPr/>
        </p:nvSpPr>
        <p:spPr>
          <a:xfrm>
            <a:off x="3392499" y="2664867"/>
            <a:ext cx="1682389" cy="6301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Manufacturing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Gerade Verbindung mit Pfeil 39"/>
          <p:cNvCxnSpPr>
            <a:stCxn id="36" idx="2"/>
            <a:endCxn id="46" idx="0"/>
          </p:cNvCxnSpPr>
          <p:nvPr/>
        </p:nvCxnSpPr>
        <p:spPr>
          <a:xfrm>
            <a:off x="8015301" y="3482498"/>
            <a:ext cx="2445" cy="4512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45"/>
          <p:cNvCxnSpPr>
            <a:stCxn id="61" idx="1"/>
            <a:endCxn id="44" idx="3"/>
          </p:cNvCxnSpPr>
          <p:nvPr/>
        </p:nvCxnSpPr>
        <p:spPr>
          <a:xfrm rot="10800000" flipV="1">
            <a:off x="5385956" y="4638085"/>
            <a:ext cx="647288" cy="1591"/>
          </a:xfrm>
          <a:prstGeom prst="bentConnector3">
            <a:avLst>
              <a:gd name="adj1" fmla="val 923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49"/>
          <p:cNvSpPr txBox="1"/>
          <p:nvPr/>
        </p:nvSpPr>
        <p:spPr>
          <a:xfrm>
            <a:off x="1189577" y="1517698"/>
            <a:ext cx="3282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 world regions, 2015 – 2100, </a:t>
            </a:r>
          </a:p>
          <a:p>
            <a:r>
              <a:rPr lang="en-US" dirty="0" smtClean="0"/>
              <a:t>copper in electricity generation </a:t>
            </a:r>
          </a:p>
          <a:p>
            <a:r>
              <a:rPr lang="en-US" dirty="0" smtClean="0"/>
              <a:t>technologies (EGT)</a:t>
            </a:r>
            <a:endParaRPr lang="en-US" dirty="0"/>
          </a:p>
        </p:txBody>
      </p:sp>
      <p:sp>
        <p:nvSpPr>
          <p:cNvPr id="55" name="Rechteck 57"/>
          <p:cNvSpPr/>
          <p:nvPr/>
        </p:nvSpPr>
        <p:spPr>
          <a:xfrm>
            <a:off x="7778585" y="3170401"/>
            <a:ext cx="491983" cy="1630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Gewinkelte Verbindung 122"/>
          <p:cNvCxnSpPr>
            <a:stCxn id="47" idx="0"/>
            <a:endCxn id="51" idx="1"/>
          </p:cNvCxnSpPr>
          <p:nvPr/>
        </p:nvCxnSpPr>
        <p:spPr>
          <a:xfrm rot="5400000" flipH="1" flipV="1">
            <a:off x="2692072" y="2877278"/>
            <a:ext cx="597747" cy="80310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142"/>
          <p:cNvCxnSpPr/>
          <p:nvPr/>
        </p:nvCxnSpPr>
        <p:spPr>
          <a:xfrm>
            <a:off x="7885265" y="2965318"/>
            <a:ext cx="0" cy="205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143"/>
          <p:cNvCxnSpPr/>
          <p:nvPr/>
        </p:nvCxnSpPr>
        <p:spPr>
          <a:xfrm rot="10800000">
            <a:off x="8205305" y="2965318"/>
            <a:ext cx="0" cy="205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150"/>
          <p:cNvSpPr txBox="1"/>
          <p:nvPr/>
        </p:nvSpPr>
        <p:spPr>
          <a:xfrm>
            <a:off x="8425752" y="2403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en-US" dirty="0"/>
          </a:p>
        </p:txBody>
      </p:sp>
      <p:sp>
        <p:nvSpPr>
          <p:cNvPr id="61" name="Rechteck 102"/>
          <p:cNvSpPr/>
          <p:nvPr/>
        </p:nvSpPr>
        <p:spPr>
          <a:xfrm>
            <a:off x="6033244" y="4366414"/>
            <a:ext cx="1331844" cy="543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Technical sorting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Textfeld 121"/>
          <p:cNvSpPr txBox="1"/>
          <p:nvPr/>
        </p:nvSpPr>
        <p:spPr>
          <a:xfrm>
            <a:off x="2838125" y="3857728"/>
            <a:ext cx="206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Waste management</a:t>
            </a:r>
            <a:endParaRPr lang="en-US" dirty="0"/>
          </a:p>
        </p:txBody>
      </p:sp>
      <p:sp>
        <p:nvSpPr>
          <p:cNvPr id="63" name="Textfeld 146"/>
          <p:cNvSpPr txBox="1"/>
          <p:nvPr/>
        </p:nvSpPr>
        <p:spPr>
          <a:xfrm>
            <a:off x="7072572" y="43040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</a:t>
            </a:r>
            <a:endParaRPr lang="en-US" baseline="-25000" dirty="0"/>
          </a:p>
        </p:txBody>
      </p:sp>
      <p:cxnSp>
        <p:nvCxnSpPr>
          <p:cNvPr id="64" name="Gewinkelte Verbindung 202"/>
          <p:cNvCxnSpPr>
            <a:stCxn id="44" idx="1"/>
            <a:endCxn id="50" idx="3"/>
          </p:cNvCxnSpPr>
          <p:nvPr/>
        </p:nvCxnSpPr>
        <p:spPr>
          <a:xfrm rot="10800000">
            <a:off x="4402664" y="4636399"/>
            <a:ext cx="623292" cy="32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204"/>
          <p:cNvCxnSpPr>
            <a:stCxn id="34" idx="1"/>
            <a:endCxn id="47" idx="2"/>
          </p:cNvCxnSpPr>
          <p:nvPr/>
        </p:nvCxnSpPr>
        <p:spPr>
          <a:xfrm rot="10800000">
            <a:off x="2589393" y="3937704"/>
            <a:ext cx="253873" cy="7493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Halbbogen 44"/>
          <p:cNvSpPr/>
          <p:nvPr/>
        </p:nvSpPr>
        <p:spPr>
          <a:xfrm rot="7998486">
            <a:off x="7903001" y="3097559"/>
            <a:ext cx="240868" cy="258812"/>
          </a:xfrm>
          <a:prstGeom prst="blockArc">
            <a:avLst>
              <a:gd name="adj1" fmla="val 10800000"/>
              <a:gd name="adj2" fmla="val 20998390"/>
              <a:gd name="adj3" fmla="val 1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8" name="Gerade Verbindung mit Pfeil 47"/>
          <p:cNvCxnSpPr/>
          <p:nvPr/>
        </p:nvCxnSpPr>
        <p:spPr>
          <a:xfrm flipV="1">
            <a:off x="8029150" y="3105891"/>
            <a:ext cx="63452" cy="10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Halbbogen 147"/>
          <p:cNvSpPr/>
          <p:nvPr/>
        </p:nvSpPr>
        <p:spPr>
          <a:xfrm rot="16200000">
            <a:off x="7915682" y="3101938"/>
            <a:ext cx="240868" cy="258812"/>
          </a:xfrm>
          <a:prstGeom prst="blockArc">
            <a:avLst>
              <a:gd name="adj1" fmla="val 10800000"/>
              <a:gd name="adj2" fmla="val 20998390"/>
              <a:gd name="adj3" fmla="val 1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Textfeld 150"/>
          <p:cNvSpPr txBox="1"/>
          <p:nvPr/>
        </p:nvSpPr>
        <p:spPr>
          <a:xfrm>
            <a:off x="4831110" y="2595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</a:t>
            </a:r>
            <a:endParaRPr lang="en-US" dirty="0"/>
          </a:p>
        </p:txBody>
      </p:sp>
      <p:grpSp>
        <p:nvGrpSpPr>
          <p:cNvPr id="71" name="Gruppieren 65"/>
          <p:cNvGrpSpPr/>
          <p:nvPr/>
        </p:nvGrpSpPr>
        <p:grpSpPr>
          <a:xfrm>
            <a:off x="7778726" y="4787720"/>
            <a:ext cx="719262" cy="250795"/>
            <a:chOff x="2787429" y="5788568"/>
            <a:chExt cx="719262" cy="250795"/>
          </a:xfrm>
        </p:grpSpPr>
        <p:sp>
          <p:nvSpPr>
            <p:cNvPr id="72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feld 146"/>
          <p:cNvSpPr txBox="1"/>
          <p:nvPr/>
        </p:nvSpPr>
        <p:spPr>
          <a:xfrm>
            <a:off x="4173324" y="4328733"/>
            <a:ext cx="27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</a:t>
            </a:r>
            <a:endParaRPr lang="en-US" baseline="-25000" dirty="0"/>
          </a:p>
        </p:txBody>
      </p:sp>
      <p:grpSp>
        <p:nvGrpSpPr>
          <p:cNvPr id="75" name="Gruppieren 65"/>
          <p:cNvGrpSpPr/>
          <p:nvPr/>
        </p:nvGrpSpPr>
        <p:grpSpPr>
          <a:xfrm>
            <a:off x="2157525" y="2618073"/>
            <a:ext cx="719262" cy="250795"/>
            <a:chOff x="2787429" y="5788568"/>
            <a:chExt cx="719262" cy="250795"/>
          </a:xfrm>
        </p:grpSpPr>
        <p:sp>
          <p:nvSpPr>
            <p:cNvPr id="76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uppieren 65"/>
          <p:cNvGrpSpPr/>
          <p:nvPr/>
        </p:nvGrpSpPr>
        <p:grpSpPr>
          <a:xfrm>
            <a:off x="8296263" y="3776436"/>
            <a:ext cx="719262" cy="250795"/>
            <a:chOff x="2787429" y="5788568"/>
            <a:chExt cx="719262" cy="250795"/>
          </a:xfrm>
        </p:grpSpPr>
        <p:sp>
          <p:nvSpPr>
            <p:cNvPr id="79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1" name="Gewinkelte Verbindung 122"/>
          <p:cNvCxnSpPr>
            <a:stCxn id="46" idx="2"/>
            <a:endCxn id="34" idx="3"/>
          </p:cNvCxnSpPr>
          <p:nvPr/>
        </p:nvCxnSpPr>
        <p:spPr>
          <a:xfrm rot="5400000">
            <a:off x="7542435" y="4211781"/>
            <a:ext cx="393392" cy="55723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1" idx="2"/>
          </p:cNvCxnSpPr>
          <p:nvPr/>
        </p:nvCxnSpPr>
        <p:spPr>
          <a:xfrm flipH="1">
            <a:off x="4224101" y="3295047"/>
            <a:ext cx="9593" cy="6338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5" idx="3"/>
            <a:endCxn id="36" idx="1"/>
          </p:cNvCxnSpPr>
          <p:nvPr/>
        </p:nvCxnSpPr>
        <p:spPr>
          <a:xfrm flipV="1">
            <a:off x="6236189" y="2973944"/>
            <a:ext cx="1113190" cy="39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1" idx="3"/>
            <a:endCxn id="45" idx="1"/>
          </p:cNvCxnSpPr>
          <p:nvPr/>
        </p:nvCxnSpPr>
        <p:spPr>
          <a:xfrm flipV="1">
            <a:off x="5074888" y="2977884"/>
            <a:ext cx="801301" cy="20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8487127" y="3505197"/>
            <a:ext cx="10861" cy="26139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72" idx="1"/>
          </p:cNvCxnSpPr>
          <p:nvPr/>
        </p:nvCxnSpPr>
        <p:spPr>
          <a:xfrm>
            <a:off x="7460516" y="4908069"/>
            <a:ext cx="318210" cy="50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2879183" y="2728751"/>
            <a:ext cx="513316" cy="20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65"/>
          <p:cNvGrpSpPr/>
          <p:nvPr/>
        </p:nvGrpSpPr>
        <p:grpSpPr>
          <a:xfrm>
            <a:off x="3479445" y="5143315"/>
            <a:ext cx="515854" cy="176851"/>
            <a:chOff x="2787429" y="5788568"/>
            <a:chExt cx="719262" cy="250795"/>
          </a:xfrm>
        </p:grpSpPr>
        <p:sp>
          <p:nvSpPr>
            <p:cNvPr id="89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1" name="Gewinkelte Verbindung 105"/>
          <p:cNvCxnSpPr>
            <a:endCxn id="89" idx="0"/>
          </p:cNvCxnSpPr>
          <p:nvPr/>
        </p:nvCxnSpPr>
        <p:spPr>
          <a:xfrm rot="16200000" flipH="1">
            <a:off x="3619435" y="5025377"/>
            <a:ext cx="235245" cy="6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65"/>
          <p:cNvGrpSpPr/>
          <p:nvPr/>
        </p:nvGrpSpPr>
        <p:grpSpPr>
          <a:xfrm>
            <a:off x="6452900" y="5153475"/>
            <a:ext cx="515854" cy="176851"/>
            <a:chOff x="2787429" y="5788568"/>
            <a:chExt cx="719262" cy="250795"/>
          </a:xfrm>
        </p:grpSpPr>
        <p:sp>
          <p:nvSpPr>
            <p:cNvPr id="93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5" name="Gewinkelte Verbindung 105"/>
          <p:cNvCxnSpPr>
            <a:endCxn id="93" idx="0"/>
          </p:cNvCxnSpPr>
          <p:nvPr/>
        </p:nvCxnSpPr>
        <p:spPr>
          <a:xfrm rot="16200000" flipH="1">
            <a:off x="6592890" y="5035537"/>
            <a:ext cx="235245" cy="6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7"/>
          <p:cNvSpPr/>
          <p:nvPr/>
        </p:nvSpPr>
        <p:spPr>
          <a:xfrm>
            <a:off x="5168327" y="1864540"/>
            <a:ext cx="1775856" cy="6301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Primary copper production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7" name="Elbow Connector 96"/>
          <p:cNvCxnSpPr>
            <a:endCxn id="45" idx="2"/>
          </p:cNvCxnSpPr>
          <p:nvPr/>
        </p:nvCxnSpPr>
        <p:spPr>
          <a:xfrm rot="10800000">
            <a:off x="6056190" y="3157885"/>
            <a:ext cx="1558337" cy="550635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46" idx="1"/>
          </p:cNvCxnSpPr>
          <p:nvPr/>
        </p:nvCxnSpPr>
        <p:spPr>
          <a:xfrm rot="10800000">
            <a:off x="7619622" y="3708100"/>
            <a:ext cx="218125" cy="405601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39"/>
          <p:cNvCxnSpPr>
            <a:stCxn id="96" idx="2"/>
            <a:endCxn id="45" idx="0"/>
          </p:cNvCxnSpPr>
          <p:nvPr/>
        </p:nvCxnSpPr>
        <p:spPr>
          <a:xfrm flipH="1">
            <a:off x="6056189" y="2494720"/>
            <a:ext cx="66" cy="303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7601203" y="1089477"/>
            <a:ext cx="1507842" cy="3835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MESSAGEix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44687" y="455553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ODYM-RECC</a:t>
            </a:r>
            <a:endParaRPr lang="en-US" dirty="0"/>
          </a:p>
        </p:txBody>
      </p:sp>
      <p:sp>
        <p:nvSpPr>
          <p:cNvPr id="110" name="Textfeld 150"/>
          <p:cNvSpPr txBox="1"/>
          <p:nvPr/>
        </p:nvSpPr>
        <p:spPr>
          <a:xfrm>
            <a:off x="6667068" y="21531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34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934E4AFD-026E-0B41-92A7-A51A72B23BD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0A14B5-834A-47FD-BC25-21A273065C50}" type="datetime1">
              <a:rPr lang="en-US" smtClean="0"/>
              <a:t>8/16/2019</a:t>
            </a:fld>
            <a:endParaRPr lang="en-GB" dirty="0"/>
          </a:p>
        </p:txBody>
      </p:sp>
      <p:sp>
        <p:nvSpPr>
          <p:cNvPr id="30" name="Title 1">
            <a:extLst>
              <a:ext uri="{FF2B5EF4-FFF2-40B4-BE49-F238E27FC236}">
                <a16:creationId xmlns="" xmlns:a16="http://schemas.microsoft.com/office/drawing/2014/main" id="{EE90A0E9-E7B5-7543-B56C-FBBEB7AB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48" y="-239363"/>
            <a:ext cx="10991088" cy="1198498"/>
          </a:xfrm>
        </p:spPr>
        <p:txBody>
          <a:bodyPr/>
          <a:lstStyle/>
          <a:p>
            <a:r>
              <a:rPr lang="en-US" dirty="0"/>
              <a:t>ODYM – MESSAGE Linkage </a:t>
            </a:r>
          </a:p>
        </p:txBody>
      </p:sp>
      <p:sp>
        <p:nvSpPr>
          <p:cNvPr id="34" name="Rechteck 13"/>
          <p:cNvSpPr/>
          <p:nvPr/>
        </p:nvSpPr>
        <p:spPr>
          <a:xfrm>
            <a:off x="2843265" y="3928849"/>
            <a:ext cx="4617251" cy="15164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hteck 12"/>
          <p:cNvSpPr/>
          <p:nvPr/>
        </p:nvSpPr>
        <p:spPr>
          <a:xfrm>
            <a:off x="7349379" y="2465389"/>
            <a:ext cx="1331844" cy="101710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hteck 3"/>
          <p:cNvSpPr/>
          <p:nvPr/>
        </p:nvSpPr>
        <p:spPr>
          <a:xfrm>
            <a:off x="1264086" y="1527034"/>
            <a:ext cx="7899821" cy="40063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feil nach unten 4"/>
          <p:cNvSpPr/>
          <p:nvPr/>
        </p:nvSpPr>
        <p:spPr>
          <a:xfrm>
            <a:off x="7092401" y="1465616"/>
            <a:ext cx="2056490" cy="979789"/>
          </a:xfrm>
          <a:prstGeom prst="downArrow">
            <a:avLst>
              <a:gd name="adj1" fmla="val 50791"/>
              <a:gd name="adj2" fmla="val 4541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EGT installed capacity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hteck 6"/>
          <p:cNvSpPr/>
          <p:nvPr/>
        </p:nvSpPr>
        <p:spPr>
          <a:xfrm>
            <a:off x="5025956" y="4459677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hteck 9"/>
          <p:cNvSpPr/>
          <p:nvPr/>
        </p:nvSpPr>
        <p:spPr>
          <a:xfrm>
            <a:off x="5876189" y="2797884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hteck 10"/>
          <p:cNvSpPr/>
          <p:nvPr/>
        </p:nvSpPr>
        <p:spPr>
          <a:xfrm>
            <a:off x="7837746" y="3933700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hteck 11"/>
          <p:cNvSpPr/>
          <p:nvPr/>
        </p:nvSpPr>
        <p:spPr>
          <a:xfrm>
            <a:off x="2409392" y="3577704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hteck 15"/>
          <p:cNvSpPr/>
          <p:nvPr/>
        </p:nvSpPr>
        <p:spPr>
          <a:xfrm>
            <a:off x="3011234" y="4364727"/>
            <a:ext cx="1391430" cy="5433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Remelting</a:t>
            </a:r>
            <a:r>
              <a:rPr lang="en-US" dirty="0" smtClean="0">
                <a:solidFill>
                  <a:schemeClr val="tx1"/>
                </a:solidFill>
              </a:rPr>
              <a:t> and refining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hteck 17"/>
          <p:cNvSpPr/>
          <p:nvPr/>
        </p:nvSpPr>
        <p:spPr>
          <a:xfrm>
            <a:off x="3392499" y="2664867"/>
            <a:ext cx="1682389" cy="6301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Manufacturing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Gerade Verbindung mit Pfeil 39"/>
          <p:cNvCxnSpPr>
            <a:stCxn id="36" idx="2"/>
            <a:endCxn id="46" idx="0"/>
          </p:cNvCxnSpPr>
          <p:nvPr/>
        </p:nvCxnSpPr>
        <p:spPr>
          <a:xfrm>
            <a:off x="8015301" y="3482498"/>
            <a:ext cx="2445" cy="4512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45"/>
          <p:cNvCxnSpPr>
            <a:stCxn id="61" idx="1"/>
            <a:endCxn id="44" idx="3"/>
          </p:cNvCxnSpPr>
          <p:nvPr/>
        </p:nvCxnSpPr>
        <p:spPr>
          <a:xfrm rot="10800000" flipV="1">
            <a:off x="5385956" y="4638085"/>
            <a:ext cx="647288" cy="1591"/>
          </a:xfrm>
          <a:prstGeom prst="bentConnector3">
            <a:avLst>
              <a:gd name="adj1" fmla="val 923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49"/>
          <p:cNvSpPr txBox="1"/>
          <p:nvPr/>
        </p:nvSpPr>
        <p:spPr>
          <a:xfrm>
            <a:off x="1189577" y="1517698"/>
            <a:ext cx="3282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 world regions, 2015 – 2100, </a:t>
            </a:r>
          </a:p>
          <a:p>
            <a:r>
              <a:rPr lang="en-US" dirty="0" smtClean="0"/>
              <a:t>copper in electricity generation </a:t>
            </a:r>
          </a:p>
          <a:p>
            <a:r>
              <a:rPr lang="en-US" dirty="0" smtClean="0"/>
              <a:t>technologies (EGT)</a:t>
            </a:r>
            <a:endParaRPr lang="en-US" dirty="0"/>
          </a:p>
        </p:txBody>
      </p:sp>
      <p:sp>
        <p:nvSpPr>
          <p:cNvPr id="55" name="Rechteck 57"/>
          <p:cNvSpPr/>
          <p:nvPr/>
        </p:nvSpPr>
        <p:spPr>
          <a:xfrm>
            <a:off x="7778585" y="3170401"/>
            <a:ext cx="491983" cy="1630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Gewinkelte Verbindung 122"/>
          <p:cNvCxnSpPr>
            <a:stCxn id="47" idx="0"/>
            <a:endCxn id="51" idx="1"/>
          </p:cNvCxnSpPr>
          <p:nvPr/>
        </p:nvCxnSpPr>
        <p:spPr>
          <a:xfrm rot="5400000" flipH="1" flipV="1">
            <a:off x="2692072" y="2877278"/>
            <a:ext cx="597747" cy="80310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142"/>
          <p:cNvCxnSpPr/>
          <p:nvPr/>
        </p:nvCxnSpPr>
        <p:spPr>
          <a:xfrm>
            <a:off x="7885265" y="2965318"/>
            <a:ext cx="0" cy="205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143"/>
          <p:cNvCxnSpPr/>
          <p:nvPr/>
        </p:nvCxnSpPr>
        <p:spPr>
          <a:xfrm rot="10800000">
            <a:off x="8205305" y="2965318"/>
            <a:ext cx="0" cy="205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150"/>
          <p:cNvSpPr txBox="1"/>
          <p:nvPr/>
        </p:nvSpPr>
        <p:spPr>
          <a:xfrm>
            <a:off x="8425752" y="2403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en-US" dirty="0"/>
          </a:p>
        </p:txBody>
      </p:sp>
      <p:sp>
        <p:nvSpPr>
          <p:cNvPr id="61" name="Rechteck 102"/>
          <p:cNvSpPr/>
          <p:nvPr/>
        </p:nvSpPr>
        <p:spPr>
          <a:xfrm>
            <a:off x="6033244" y="4366414"/>
            <a:ext cx="1331844" cy="543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Technical sorting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Textfeld 121"/>
          <p:cNvSpPr txBox="1"/>
          <p:nvPr/>
        </p:nvSpPr>
        <p:spPr>
          <a:xfrm>
            <a:off x="2838125" y="3857728"/>
            <a:ext cx="206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Waste management</a:t>
            </a:r>
            <a:endParaRPr lang="en-US" dirty="0"/>
          </a:p>
        </p:txBody>
      </p:sp>
      <p:sp>
        <p:nvSpPr>
          <p:cNvPr id="63" name="Textfeld 146"/>
          <p:cNvSpPr txBox="1"/>
          <p:nvPr/>
        </p:nvSpPr>
        <p:spPr>
          <a:xfrm>
            <a:off x="7072572" y="43040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</a:t>
            </a:r>
            <a:endParaRPr lang="en-US" baseline="-25000" dirty="0"/>
          </a:p>
        </p:txBody>
      </p:sp>
      <p:cxnSp>
        <p:nvCxnSpPr>
          <p:cNvPr id="64" name="Gewinkelte Verbindung 202"/>
          <p:cNvCxnSpPr>
            <a:stCxn id="44" idx="1"/>
            <a:endCxn id="50" idx="3"/>
          </p:cNvCxnSpPr>
          <p:nvPr/>
        </p:nvCxnSpPr>
        <p:spPr>
          <a:xfrm rot="10800000">
            <a:off x="4402664" y="4636399"/>
            <a:ext cx="623292" cy="32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204"/>
          <p:cNvCxnSpPr>
            <a:stCxn id="34" idx="1"/>
            <a:endCxn id="47" idx="2"/>
          </p:cNvCxnSpPr>
          <p:nvPr/>
        </p:nvCxnSpPr>
        <p:spPr>
          <a:xfrm rot="10800000">
            <a:off x="2589393" y="3937704"/>
            <a:ext cx="253873" cy="7493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Halbbogen 44"/>
          <p:cNvSpPr/>
          <p:nvPr/>
        </p:nvSpPr>
        <p:spPr>
          <a:xfrm rot="7998486">
            <a:off x="7903001" y="3097559"/>
            <a:ext cx="240868" cy="258812"/>
          </a:xfrm>
          <a:prstGeom prst="blockArc">
            <a:avLst>
              <a:gd name="adj1" fmla="val 10800000"/>
              <a:gd name="adj2" fmla="val 20998390"/>
              <a:gd name="adj3" fmla="val 1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8" name="Gerade Verbindung mit Pfeil 47"/>
          <p:cNvCxnSpPr/>
          <p:nvPr/>
        </p:nvCxnSpPr>
        <p:spPr>
          <a:xfrm flipV="1">
            <a:off x="8029150" y="3105891"/>
            <a:ext cx="63452" cy="10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Halbbogen 147"/>
          <p:cNvSpPr/>
          <p:nvPr/>
        </p:nvSpPr>
        <p:spPr>
          <a:xfrm rot="16200000">
            <a:off x="7915682" y="3101938"/>
            <a:ext cx="240868" cy="258812"/>
          </a:xfrm>
          <a:prstGeom prst="blockArc">
            <a:avLst>
              <a:gd name="adj1" fmla="val 10800000"/>
              <a:gd name="adj2" fmla="val 20998390"/>
              <a:gd name="adj3" fmla="val 1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Textfeld 150"/>
          <p:cNvSpPr txBox="1"/>
          <p:nvPr/>
        </p:nvSpPr>
        <p:spPr>
          <a:xfrm>
            <a:off x="4831110" y="2595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</a:t>
            </a:r>
            <a:endParaRPr lang="en-US" dirty="0"/>
          </a:p>
        </p:txBody>
      </p:sp>
      <p:grpSp>
        <p:nvGrpSpPr>
          <p:cNvPr id="71" name="Gruppieren 65"/>
          <p:cNvGrpSpPr/>
          <p:nvPr/>
        </p:nvGrpSpPr>
        <p:grpSpPr>
          <a:xfrm>
            <a:off x="7778726" y="4787720"/>
            <a:ext cx="719262" cy="250795"/>
            <a:chOff x="2787429" y="5788568"/>
            <a:chExt cx="719262" cy="250795"/>
          </a:xfrm>
        </p:grpSpPr>
        <p:sp>
          <p:nvSpPr>
            <p:cNvPr id="72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feld 146"/>
          <p:cNvSpPr txBox="1"/>
          <p:nvPr/>
        </p:nvSpPr>
        <p:spPr>
          <a:xfrm>
            <a:off x="4173324" y="4328733"/>
            <a:ext cx="27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</a:t>
            </a:r>
            <a:endParaRPr lang="en-US" baseline="-25000" dirty="0"/>
          </a:p>
        </p:txBody>
      </p:sp>
      <p:grpSp>
        <p:nvGrpSpPr>
          <p:cNvPr id="75" name="Gruppieren 65"/>
          <p:cNvGrpSpPr/>
          <p:nvPr/>
        </p:nvGrpSpPr>
        <p:grpSpPr>
          <a:xfrm>
            <a:off x="2157525" y="2618073"/>
            <a:ext cx="719262" cy="250795"/>
            <a:chOff x="2787429" y="5788568"/>
            <a:chExt cx="719262" cy="250795"/>
          </a:xfrm>
        </p:grpSpPr>
        <p:sp>
          <p:nvSpPr>
            <p:cNvPr id="76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uppieren 65"/>
          <p:cNvGrpSpPr/>
          <p:nvPr/>
        </p:nvGrpSpPr>
        <p:grpSpPr>
          <a:xfrm>
            <a:off x="8296263" y="3776436"/>
            <a:ext cx="719262" cy="250795"/>
            <a:chOff x="2787429" y="5788568"/>
            <a:chExt cx="719262" cy="250795"/>
          </a:xfrm>
        </p:grpSpPr>
        <p:sp>
          <p:nvSpPr>
            <p:cNvPr id="79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1" name="Gewinkelte Verbindung 122"/>
          <p:cNvCxnSpPr>
            <a:stCxn id="46" idx="2"/>
            <a:endCxn id="34" idx="3"/>
          </p:cNvCxnSpPr>
          <p:nvPr/>
        </p:nvCxnSpPr>
        <p:spPr>
          <a:xfrm rot="5400000">
            <a:off x="7542435" y="4211781"/>
            <a:ext cx="393392" cy="55723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1" idx="2"/>
          </p:cNvCxnSpPr>
          <p:nvPr/>
        </p:nvCxnSpPr>
        <p:spPr>
          <a:xfrm flipH="1">
            <a:off x="4224101" y="3295047"/>
            <a:ext cx="9593" cy="6338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5" idx="3"/>
            <a:endCxn id="36" idx="1"/>
          </p:cNvCxnSpPr>
          <p:nvPr/>
        </p:nvCxnSpPr>
        <p:spPr>
          <a:xfrm flipV="1">
            <a:off x="6236189" y="2973944"/>
            <a:ext cx="1113190" cy="39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1" idx="3"/>
            <a:endCxn id="45" idx="1"/>
          </p:cNvCxnSpPr>
          <p:nvPr/>
        </p:nvCxnSpPr>
        <p:spPr>
          <a:xfrm flipV="1">
            <a:off x="5074888" y="2977884"/>
            <a:ext cx="801301" cy="20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8487127" y="3505197"/>
            <a:ext cx="10861" cy="26139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72" idx="1"/>
          </p:cNvCxnSpPr>
          <p:nvPr/>
        </p:nvCxnSpPr>
        <p:spPr>
          <a:xfrm>
            <a:off x="7460516" y="4908069"/>
            <a:ext cx="318210" cy="50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2879183" y="2728751"/>
            <a:ext cx="513316" cy="20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65"/>
          <p:cNvGrpSpPr/>
          <p:nvPr/>
        </p:nvGrpSpPr>
        <p:grpSpPr>
          <a:xfrm>
            <a:off x="3479445" y="5143315"/>
            <a:ext cx="515854" cy="176851"/>
            <a:chOff x="2787429" y="5788568"/>
            <a:chExt cx="719262" cy="250795"/>
          </a:xfrm>
        </p:grpSpPr>
        <p:sp>
          <p:nvSpPr>
            <p:cNvPr id="89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1" name="Gewinkelte Verbindung 105"/>
          <p:cNvCxnSpPr>
            <a:endCxn id="89" idx="0"/>
          </p:cNvCxnSpPr>
          <p:nvPr/>
        </p:nvCxnSpPr>
        <p:spPr>
          <a:xfrm rot="16200000" flipH="1">
            <a:off x="3619435" y="5025377"/>
            <a:ext cx="235245" cy="6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65"/>
          <p:cNvGrpSpPr/>
          <p:nvPr/>
        </p:nvGrpSpPr>
        <p:grpSpPr>
          <a:xfrm>
            <a:off x="6452900" y="5153475"/>
            <a:ext cx="515854" cy="176851"/>
            <a:chOff x="2787429" y="5788568"/>
            <a:chExt cx="719262" cy="250795"/>
          </a:xfrm>
        </p:grpSpPr>
        <p:sp>
          <p:nvSpPr>
            <p:cNvPr id="93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5" name="Gewinkelte Verbindung 105"/>
          <p:cNvCxnSpPr>
            <a:endCxn id="93" idx="0"/>
          </p:cNvCxnSpPr>
          <p:nvPr/>
        </p:nvCxnSpPr>
        <p:spPr>
          <a:xfrm rot="16200000" flipH="1">
            <a:off x="6592890" y="5035537"/>
            <a:ext cx="235245" cy="6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7"/>
          <p:cNvSpPr/>
          <p:nvPr/>
        </p:nvSpPr>
        <p:spPr>
          <a:xfrm>
            <a:off x="5168327" y="1864540"/>
            <a:ext cx="1775856" cy="6301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Primary copper production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7" name="Elbow Connector 96"/>
          <p:cNvCxnSpPr>
            <a:endCxn id="45" idx="2"/>
          </p:cNvCxnSpPr>
          <p:nvPr/>
        </p:nvCxnSpPr>
        <p:spPr>
          <a:xfrm rot="10800000">
            <a:off x="6056190" y="3157885"/>
            <a:ext cx="1558337" cy="550635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46" idx="1"/>
          </p:cNvCxnSpPr>
          <p:nvPr/>
        </p:nvCxnSpPr>
        <p:spPr>
          <a:xfrm rot="10800000">
            <a:off x="7619622" y="3708100"/>
            <a:ext cx="218125" cy="405601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39"/>
          <p:cNvCxnSpPr>
            <a:stCxn id="96" idx="2"/>
            <a:endCxn id="45" idx="0"/>
          </p:cNvCxnSpPr>
          <p:nvPr/>
        </p:nvCxnSpPr>
        <p:spPr>
          <a:xfrm flipH="1">
            <a:off x="6056189" y="2494720"/>
            <a:ext cx="66" cy="303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6608754" y="1566895"/>
            <a:ext cx="360000" cy="360000"/>
            <a:chOff x="4757844" y="1557755"/>
            <a:chExt cx="360000" cy="360000"/>
          </a:xfrm>
        </p:grpSpPr>
        <p:sp>
          <p:nvSpPr>
            <p:cNvPr id="101" name="Oval 100"/>
            <p:cNvSpPr/>
            <p:nvPr/>
          </p:nvSpPr>
          <p:spPr>
            <a:xfrm>
              <a:off x="4757844" y="1557755"/>
              <a:ext cx="360000" cy="36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12" y="1584061"/>
              <a:ext cx="307388" cy="307388"/>
            </a:xfrm>
            <a:prstGeom prst="rect">
              <a:avLst/>
            </a:prstGeom>
          </p:spPr>
        </p:pic>
      </p:grpSp>
      <p:sp>
        <p:nvSpPr>
          <p:cNvPr id="103" name="Rectangle 102"/>
          <p:cNvSpPr/>
          <p:nvPr/>
        </p:nvSpPr>
        <p:spPr>
          <a:xfrm>
            <a:off x="7601203" y="1089477"/>
            <a:ext cx="1507842" cy="3835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MESSAGEix</a:t>
            </a:r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4422406" y="2364413"/>
            <a:ext cx="360000" cy="360000"/>
            <a:chOff x="4757844" y="1557755"/>
            <a:chExt cx="360000" cy="360000"/>
          </a:xfrm>
        </p:grpSpPr>
        <p:sp>
          <p:nvSpPr>
            <p:cNvPr id="105" name="Oval 104"/>
            <p:cNvSpPr/>
            <p:nvPr/>
          </p:nvSpPr>
          <p:spPr>
            <a:xfrm>
              <a:off x="4757844" y="1557755"/>
              <a:ext cx="360000" cy="36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12" y="1584061"/>
              <a:ext cx="307388" cy="307388"/>
            </a:xfrm>
            <a:prstGeom prst="rect">
              <a:avLst/>
            </a:prstGeom>
          </p:spPr>
        </p:pic>
      </p:grpSp>
      <p:grpSp>
        <p:nvGrpSpPr>
          <p:cNvPr id="107" name="Group 106"/>
          <p:cNvGrpSpPr/>
          <p:nvPr/>
        </p:nvGrpSpPr>
        <p:grpSpPr>
          <a:xfrm>
            <a:off x="5505510" y="3682213"/>
            <a:ext cx="360000" cy="360000"/>
            <a:chOff x="4757844" y="1557755"/>
            <a:chExt cx="360000" cy="360000"/>
          </a:xfrm>
        </p:grpSpPr>
        <p:sp>
          <p:nvSpPr>
            <p:cNvPr id="108" name="Oval 107"/>
            <p:cNvSpPr/>
            <p:nvPr/>
          </p:nvSpPr>
          <p:spPr>
            <a:xfrm>
              <a:off x="4757844" y="1557755"/>
              <a:ext cx="360000" cy="36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12" y="1584061"/>
              <a:ext cx="307388" cy="307388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 rot="16200000">
            <a:off x="644687" y="455553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ODYM-RECC</a:t>
            </a:r>
            <a:endParaRPr lang="en-US" dirty="0"/>
          </a:p>
        </p:txBody>
      </p:sp>
      <p:sp>
        <p:nvSpPr>
          <p:cNvPr id="110" name="Textfeld 150"/>
          <p:cNvSpPr txBox="1"/>
          <p:nvPr/>
        </p:nvSpPr>
        <p:spPr>
          <a:xfrm>
            <a:off x="6667068" y="21531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934E4AFD-026E-0B41-92A7-A51A72B23BD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0A14B5-834A-47FD-BC25-21A273065C50}" type="datetime1">
              <a:rPr lang="en-US" smtClean="0"/>
              <a:t>8/16/2019</a:t>
            </a:fld>
            <a:endParaRPr lang="en-GB" dirty="0"/>
          </a:p>
        </p:txBody>
      </p:sp>
      <p:sp>
        <p:nvSpPr>
          <p:cNvPr id="30" name="Title 1">
            <a:extLst>
              <a:ext uri="{FF2B5EF4-FFF2-40B4-BE49-F238E27FC236}">
                <a16:creationId xmlns="" xmlns:a16="http://schemas.microsoft.com/office/drawing/2014/main" id="{EE90A0E9-E7B5-7543-B56C-FBBEB7AB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48" y="-239363"/>
            <a:ext cx="10991088" cy="1198498"/>
          </a:xfrm>
        </p:spPr>
        <p:txBody>
          <a:bodyPr/>
          <a:lstStyle/>
          <a:p>
            <a:r>
              <a:rPr lang="en-US" dirty="0"/>
              <a:t>ODYM – MESSAGE Linkage </a:t>
            </a:r>
          </a:p>
        </p:txBody>
      </p:sp>
      <p:sp>
        <p:nvSpPr>
          <p:cNvPr id="34" name="Rechteck 13"/>
          <p:cNvSpPr/>
          <p:nvPr/>
        </p:nvSpPr>
        <p:spPr>
          <a:xfrm>
            <a:off x="2843265" y="3928849"/>
            <a:ext cx="4617251" cy="15164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hteck 12"/>
          <p:cNvSpPr/>
          <p:nvPr/>
        </p:nvSpPr>
        <p:spPr>
          <a:xfrm>
            <a:off x="7349379" y="2465389"/>
            <a:ext cx="1331844" cy="101710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hteck 3"/>
          <p:cNvSpPr/>
          <p:nvPr/>
        </p:nvSpPr>
        <p:spPr>
          <a:xfrm>
            <a:off x="1264086" y="1527034"/>
            <a:ext cx="7899821" cy="40063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feil nach unten 4"/>
          <p:cNvSpPr/>
          <p:nvPr/>
        </p:nvSpPr>
        <p:spPr>
          <a:xfrm>
            <a:off x="7092401" y="1465616"/>
            <a:ext cx="2056490" cy="979789"/>
          </a:xfrm>
          <a:prstGeom prst="downArrow">
            <a:avLst>
              <a:gd name="adj1" fmla="val 50791"/>
              <a:gd name="adj2" fmla="val 4541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EGT installed capacity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hteck 6"/>
          <p:cNvSpPr/>
          <p:nvPr/>
        </p:nvSpPr>
        <p:spPr>
          <a:xfrm>
            <a:off x="5025956" y="4459677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hteck 9"/>
          <p:cNvSpPr/>
          <p:nvPr/>
        </p:nvSpPr>
        <p:spPr>
          <a:xfrm>
            <a:off x="5876189" y="2797884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hteck 10"/>
          <p:cNvSpPr/>
          <p:nvPr/>
        </p:nvSpPr>
        <p:spPr>
          <a:xfrm>
            <a:off x="7837746" y="3933700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hteck 11"/>
          <p:cNvSpPr/>
          <p:nvPr/>
        </p:nvSpPr>
        <p:spPr>
          <a:xfrm>
            <a:off x="2409392" y="3577704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hteck 15"/>
          <p:cNvSpPr/>
          <p:nvPr/>
        </p:nvSpPr>
        <p:spPr>
          <a:xfrm>
            <a:off x="3011234" y="4364727"/>
            <a:ext cx="1391430" cy="5433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Remelting</a:t>
            </a:r>
            <a:r>
              <a:rPr lang="en-US" dirty="0" smtClean="0">
                <a:solidFill>
                  <a:schemeClr val="tx1"/>
                </a:solidFill>
              </a:rPr>
              <a:t> and refining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hteck 17"/>
          <p:cNvSpPr/>
          <p:nvPr/>
        </p:nvSpPr>
        <p:spPr>
          <a:xfrm>
            <a:off x="3392499" y="2664867"/>
            <a:ext cx="1682389" cy="6301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Manufacturing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Gerade Verbindung mit Pfeil 39"/>
          <p:cNvCxnSpPr>
            <a:stCxn id="36" idx="2"/>
            <a:endCxn id="46" idx="0"/>
          </p:cNvCxnSpPr>
          <p:nvPr/>
        </p:nvCxnSpPr>
        <p:spPr>
          <a:xfrm>
            <a:off x="8015301" y="3482498"/>
            <a:ext cx="2445" cy="4512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45"/>
          <p:cNvCxnSpPr>
            <a:stCxn id="61" idx="1"/>
            <a:endCxn id="44" idx="3"/>
          </p:cNvCxnSpPr>
          <p:nvPr/>
        </p:nvCxnSpPr>
        <p:spPr>
          <a:xfrm rot="10800000" flipV="1">
            <a:off x="5385956" y="4638085"/>
            <a:ext cx="647288" cy="1591"/>
          </a:xfrm>
          <a:prstGeom prst="bentConnector3">
            <a:avLst>
              <a:gd name="adj1" fmla="val 923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49"/>
          <p:cNvSpPr txBox="1"/>
          <p:nvPr/>
        </p:nvSpPr>
        <p:spPr>
          <a:xfrm>
            <a:off x="1189577" y="1517698"/>
            <a:ext cx="3282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 world regions, 2015 – 2100, </a:t>
            </a:r>
          </a:p>
          <a:p>
            <a:r>
              <a:rPr lang="en-US" dirty="0" smtClean="0"/>
              <a:t>copper in electricity generation </a:t>
            </a:r>
          </a:p>
          <a:p>
            <a:r>
              <a:rPr lang="en-US" dirty="0" smtClean="0"/>
              <a:t>technologies (EGT)</a:t>
            </a:r>
            <a:endParaRPr lang="en-US" dirty="0"/>
          </a:p>
        </p:txBody>
      </p:sp>
      <p:sp>
        <p:nvSpPr>
          <p:cNvPr id="55" name="Rechteck 57"/>
          <p:cNvSpPr/>
          <p:nvPr/>
        </p:nvSpPr>
        <p:spPr>
          <a:xfrm>
            <a:off x="7778585" y="3170401"/>
            <a:ext cx="491983" cy="1630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Gewinkelte Verbindung 122"/>
          <p:cNvCxnSpPr>
            <a:stCxn id="47" idx="0"/>
            <a:endCxn id="51" idx="1"/>
          </p:cNvCxnSpPr>
          <p:nvPr/>
        </p:nvCxnSpPr>
        <p:spPr>
          <a:xfrm rot="5400000" flipH="1" flipV="1">
            <a:off x="2692072" y="2877278"/>
            <a:ext cx="597747" cy="80310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142"/>
          <p:cNvCxnSpPr/>
          <p:nvPr/>
        </p:nvCxnSpPr>
        <p:spPr>
          <a:xfrm>
            <a:off x="7885265" y="2965318"/>
            <a:ext cx="0" cy="205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143"/>
          <p:cNvCxnSpPr/>
          <p:nvPr/>
        </p:nvCxnSpPr>
        <p:spPr>
          <a:xfrm rot="10800000">
            <a:off x="8205305" y="2965318"/>
            <a:ext cx="0" cy="205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150"/>
          <p:cNvSpPr txBox="1"/>
          <p:nvPr/>
        </p:nvSpPr>
        <p:spPr>
          <a:xfrm>
            <a:off x="8425752" y="2403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en-US" dirty="0"/>
          </a:p>
        </p:txBody>
      </p:sp>
      <p:sp>
        <p:nvSpPr>
          <p:cNvPr id="61" name="Rechteck 102"/>
          <p:cNvSpPr/>
          <p:nvPr/>
        </p:nvSpPr>
        <p:spPr>
          <a:xfrm>
            <a:off x="6033244" y="4366414"/>
            <a:ext cx="1331844" cy="543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Technical sorting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Textfeld 121"/>
          <p:cNvSpPr txBox="1"/>
          <p:nvPr/>
        </p:nvSpPr>
        <p:spPr>
          <a:xfrm>
            <a:off x="2838125" y="3857728"/>
            <a:ext cx="206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Waste management</a:t>
            </a:r>
            <a:endParaRPr lang="en-US" dirty="0"/>
          </a:p>
        </p:txBody>
      </p:sp>
      <p:sp>
        <p:nvSpPr>
          <p:cNvPr id="63" name="Textfeld 146"/>
          <p:cNvSpPr txBox="1"/>
          <p:nvPr/>
        </p:nvSpPr>
        <p:spPr>
          <a:xfrm>
            <a:off x="7072572" y="43040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</a:t>
            </a:r>
            <a:endParaRPr lang="en-US" baseline="-25000" dirty="0"/>
          </a:p>
        </p:txBody>
      </p:sp>
      <p:cxnSp>
        <p:nvCxnSpPr>
          <p:cNvPr id="64" name="Gewinkelte Verbindung 202"/>
          <p:cNvCxnSpPr>
            <a:stCxn id="44" idx="1"/>
            <a:endCxn id="50" idx="3"/>
          </p:cNvCxnSpPr>
          <p:nvPr/>
        </p:nvCxnSpPr>
        <p:spPr>
          <a:xfrm rot="10800000">
            <a:off x="4402664" y="4636399"/>
            <a:ext cx="623292" cy="32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204"/>
          <p:cNvCxnSpPr>
            <a:stCxn id="34" idx="1"/>
            <a:endCxn id="47" idx="2"/>
          </p:cNvCxnSpPr>
          <p:nvPr/>
        </p:nvCxnSpPr>
        <p:spPr>
          <a:xfrm rot="10800000">
            <a:off x="2589393" y="3937704"/>
            <a:ext cx="253873" cy="7493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Halbbogen 44"/>
          <p:cNvSpPr/>
          <p:nvPr/>
        </p:nvSpPr>
        <p:spPr>
          <a:xfrm rot="7998486">
            <a:off x="7903001" y="3097559"/>
            <a:ext cx="240868" cy="258812"/>
          </a:xfrm>
          <a:prstGeom prst="blockArc">
            <a:avLst>
              <a:gd name="adj1" fmla="val 10800000"/>
              <a:gd name="adj2" fmla="val 20998390"/>
              <a:gd name="adj3" fmla="val 1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8" name="Gerade Verbindung mit Pfeil 47"/>
          <p:cNvCxnSpPr/>
          <p:nvPr/>
        </p:nvCxnSpPr>
        <p:spPr>
          <a:xfrm flipV="1">
            <a:off x="8029150" y="3105891"/>
            <a:ext cx="63452" cy="10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Halbbogen 147"/>
          <p:cNvSpPr/>
          <p:nvPr/>
        </p:nvSpPr>
        <p:spPr>
          <a:xfrm rot="16200000">
            <a:off x="7915682" y="3101938"/>
            <a:ext cx="240868" cy="258812"/>
          </a:xfrm>
          <a:prstGeom prst="blockArc">
            <a:avLst>
              <a:gd name="adj1" fmla="val 10800000"/>
              <a:gd name="adj2" fmla="val 20998390"/>
              <a:gd name="adj3" fmla="val 1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Textfeld 150"/>
          <p:cNvSpPr txBox="1"/>
          <p:nvPr/>
        </p:nvSpPr>
        <p:spPr>
          <a:xfrm>
            <a:off x="4831110" y="2595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</a:t>
            </a:r>
            <a:endParaRPr lang="en-US" dirty="0"/>
          </a:p>
        </p:txBody>
      </p:sp>
      <p:grpSp>
        <p:nvGrpSpPr>
          <p:cNvPr id="71" name="Gruppieren 65"/>
          <p:cNvGrpSpPr/>
          <p:nvPr/>
        </p:nvGrpSpPr>
        <p:grpSpPr>
          <a:xfrm>
            <a:off x="7778726" y="4787720"/>
            <a:ext cx="719262" cy="250795"/>
            <a:chOff x="2787429" y="5788568"/>
            <a:chExt cx="719262" cy="250795"/>
          </a:xfrm>
        </p:grpSpPr>
        <p:sp>
          <p:nvSpPr>
            <p:cNvPr id="72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feld 146"/>
          <p:cNvSpPr txBox="1"/>
          <p:nvPr/>
        </p:nvSpPr>
        <p:spPr>
          <a:xfrm>
            <a:off x="4173324" y="4328733"/>
            <a:ext cx="27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</a:t>
            </a:r>
            <a:endParaRPr lang="en-US" baseline="-25000" dirty="0"/>
          </a:p>
        </p:txBody>
      </p:sp>
      <p:grpSp>
        <p:nvGrpSpPr>
          <p:cNvPr id="75" name="Gruppieren 65"/>
          <p:cNvGrpSpPr/>
          <p:nvPr/>
        </p:nvGrpSpPr>
        <p:grpSpPr>
          <a:xfrm>
            <a:off x="2157525" y="2618073"/>
            <a:ext cx="719262" cy="250795"/>
            <a:chOff x="2787429" y="5788568"/>
            <a:chExt cx="719262" cy="250795"/>
          </a:xfrm>
        </p:grpSpPr>
        <p:sp>
          <p:nvSpPr>
            <p:cNvPr id="76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uppieren 65"/>
          <p:cNvGrpSpPr/>
          <p:nvPr/>
        </p:nvGrpSpPr>
        <p:grpSpPr>
          <a:xfrm>
            <a:off x="8296263" y="3776436"/>
            <a:ext cx="719262" cy="250795"/>
            <a:chOff x="2787429" y="5788568"/>
            <a:chExt cx="719262" cy="250795"/>
          </a:xfrm>
        </p:grpSpPr>
        <p:sp>
          <p:nvSpPr>
            <p:cNvPr id="79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1" name="Gewinkelte Verbindung 122"/>
          <p:cNvCxnSpPr>
            <a:stCxn id="46" idx="2"/>
            <a:endCxn id="34" idx="3"/>
          </p:cNvCxnSpPr>
          <p:nvPr/>
        </p:nvCxnSpPr>
        <p:spPr>
          <a:xfrm rot="5400000">
            <a:off x="7542435" y="4211781"/>
            <a:ext cx="393392" cy="55723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1" idx="2"/>
          </p:cNvCxnSpPr>
          <p:nvPr/>
        </p:nvCxnSpPr>
        <p:spPr>
          <a:xfrm flipH="1">
            <a:off x="4224101" y="3295047"/>
            <a:ext cx="9593" cy="6338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5" idx="3"/>
            <a:endCxn id="36" idx="1"/>
          </p:cNvCxnSpPr>
          <p:nvPr/>
        </p:nvCxnSpPr>
        <p:spPr>
          <a:xfrm flipV="1">
            <a:off x="6236189" y="2973944"/>
            <a:ext cx="1113190" cy="39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1" idx="3"/>
            <a:endCxn id="45" idx="1"/>
          </p:cNvCxnSpPr>
          <p:nvPr/>
        </p:nvCxnSpPr>
        <p:spPr>
          <a:xfrm flipV="1">
            <a:off x="5074888" y="2977884"/>
            <a:ext cx="801301" cy="20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8487127" y="3505197"/>
            <a:ext cx="10861" cy="26139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72" idx="1"/>
          </p:cNvCxnSpPr>
          <p:nvPr/>
        </p:nvCxnSpPr>
        <p:spPr>
          <a:xfrm>
            <a:off x="7460516" y="4908069"/>
            <a:ext cx="318210" cy="50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2879183" y="2728751"/>
            <a:ext cx="513316" cy="20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65"/>
          <p:cNvGrpSpPr/>
          <p:nvPr/>
        </p:nvGrpSpPr>
        <p:grpSpPr>
          <a:xfrm>
            <a:off x="3479445" y="5143315"/>
            <a:ext cx="515854" cy="176851"/>
            <a:chOff x="2787429" y="5788568"/>
            <a:chExt cx="719262" cy="250795"/>
          </a:xfrm>
        </p:grpSpPr>
        <p:sp>
          <p:nvSpPr>
            <p:cNvPr id="89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1" name="Gewinkelte Verbindung 105"/>
          <p:cNvCxnSpPr>
            <a:endCxn id="89" idx="0"/>
          </p:cNvCxnSpPr>
          <p:nvPr/>
        </p:nvCxnSpPr>
        <p:spPr>
          <a:xfrm rot="16200000" flipH="1">
            <a:off x="3619435" y="5025377"/>
            <a:ext cx="235245" cy="6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65"/>
          <p:cNvGrpSpPr/>
          <p:nvPr/>
        </p:nvGrpSpPr>
        <p:grpSpPr>
          <a:xfrm>
            <a:off x="6452900" y="5153475"/>
            <a:ext cx="515854" cy="176851"/>
            <a:chOff x="2787429" y="5788568"/>
            <a:chExt cx="719262" cy="250795"/>
          </a:xfrm>
        </p:grpSpPr>
        <p:sp>
          <p:nvSpPr>
            <p:cNvPr id="93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5" name="Gewinkelte Verbindung 105"/>
          <p:cNvCxnSpPr>
            <a:endCxn id="93" idx="0"/>
          </p:cNvCxnSpPr>
          <p:nvPr/>
        </p:nvCxnSpPr>
        <p:spPr>
          <a:xfrm rot="16200000" flipH="1">
            <a:off x="6592890" y="5035537"/>
            <a:ext cx="235245" cy="6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7"/>
          <p:cNvSpPr/>
          <p:nvPr/>
        </p:nvSpPr>
        <p:spPr>
          <a:xfrm>
            <a:off x="5168327" y="1864540"/>
            <a:ext cx="1775856" cy="6301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Primary copper production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7" name="Elbow Connector 96"/>
          <p:cNvCxnSpPr>
            <a:endCxn id="45" idx="2"/>
          </p:cNvCxnSpPr>
          <p:nvPr/>
        </p:nvCxnSpPr>
        <p:spPr>
          <a:xfrm rot="10800000">
            <a:off x="6056190" y="3157885"/>
            <a:ext cx="1558337" cy="550635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46" idx="1"/>
          </p:cNvCxnSpPr>
          <p:nvPr/>
        </p:nvCxnSpPr>
        <p:spPr>
          <a:xfrm rot="10800000">
            <a:off x="7619622" y="3708100"/>
            <a:ext cx="218125" cy="405601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39"/>
          <p:cNvCxnSpPr>
            <a:stCxn id="96" idx="2"/>
            <a:endCxn id="45" idx="0"/>
          </p:cNvCxnSpPr>
          <p:nvPr/>
        </p:nvCxnSpPr>
        <p:spPr>
          <a:xfrm flipH="1">
            <a:off x="6056189" y="2494720"/>
            <a:ext cx="66" cy="303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6608754" y="1566895"/>
            <a:ext cx="360000" cy="360000"/>
            <a:chOff x="4757844" y="1557755"/>
            <a:chExt cx="360000" cy="360000"/>
          </a:xfrm>
        </p:grpSpPr>
        <p:sp>
          <p:nvSpPr>
            <p:cNvPr id="101" name="Oval 100"/>
            <p:cNvSpPr/>
            <p:nvPr/>
          </p:nvSpPr>
          <p:spPr>
            <a:xfrm>
              <a:off x="4757844" y="1557755"/>
              <a:ext cx="360000" cy="36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12" y="1584061"/>
              <a:ext cx="307388" cy="307388"/>
            </a:xfrm>
            <a:prstGeom prst="rect">
              <a:avLst/>
            </a:prstGeom>
          </p:spPr>
        </p:pic>
      </p:grpSp>
      <p:sp>
        <p:nvSpPr>
          <p:cNvPr id="103" name="Rectangle 102"/>
          <p:cNvSpPr/>
          <p:nvPr/>
        </p:nvSpPr>
        <p:spPr>
          <a:xfrm>
            <a:off x="7601203" y="1089477"/>
            <a:ext cx="1507842" cy="3835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MESSAGEix</a:t>
            </a:r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4422406" y="2364413"/>
            <a:ext cx="360000" cy="360000"/>
            <a:chOff x="4757844" y="1557755"/>
            <a:chExt cx="360000" cy="360000"/>
          </a:xfrm>
        </p:grpSpPr>
        <p:sp>
          <p:nvSpPr>
            <p:cNvPr id="105" name="Oval 104"/>
            <p:cNvSpPr/>
            <p:nvPr/>
          </p:nvSpPr>
          <p:spPr>
            <a:xfrm>
              <a:off x="4757844" y="1557755"/>
              <a:ext cx="360000" cy="36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12" y="1584061"/>
              <a:ext cx="307388" cy="307388"/>
            </a:xfrm>
            <a:prstGeom prst="rect">
              <a:avLst/>
            </a:prstGeom>
          </p:spPr>
        </p:pic>
      </p:grpSp>
      <p:grpSp>
        <p:nvGrpSpPr>
          <p:cNvPr id="107" name="Group 106"/>
          <p:cNvGrpSpPr/>
          <p:nvPr/>
        </p:nvGrpSpPr>
        <p:grpSpPr>
          <a:xfrm>
            <a:off x="5505510" y="3682213"/>
            <a:ext cx="360000" cy="360000"/>
            <a:chOff x="4757844" y="1557755"/>
            <a:chExt cx="360000" cy="360000"/>
          </a:xfrm>
        </p:grpSpPr>
        <p:sp>
          <p:nvSpPr>
            <p:cNvPr id="108" name="Oval 107"/>
            <p:cNvSpPr/>
            <p:nvPr/>
          </p:nvSpPr>
          <p:spPr>
            <a:xfrm>
              <a:off x="4757844" y="1557755"/>
              <a:ext cx="360000" cy="36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12" y="1584061"/>
              <a:ext cx="307388" cy="307388"/>
            </a:xfrm>
            <a:prstGeom prst="rect">
              <a:avLst/>
            </a:prstGeom>
          </p:spPr>
        </p:pic>
      </p:grpSp>
      <p:cxnSp>
        <p:nvCxnSpPr>
          <p:cNvPr id="122" name="Straight Connector 121"/>
          <p:cNvCxnSpPr/>
          <p:nvPr/>
        </p:nvCxnSpPr>
        <p:spPr>
          <a:xfrm flipV="1">
            <a:off x="4608640" y="1281252"/>
            <a:ext cx="0" cy="1083161"/>
          </a:xfrm>
          <a:prstGeom prst="line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103" idx="1"/>
          </p:cNvCxnSpPr>
          <p:nvPr/>
        </p:nvCxnSpPr>
        <p:spPr>
          <a:xfrm>
            <a:off x="4608640" y="1281252"/>
            <a:ext cx="2992563" cy="0"/>
          </a:xfrm>
          <a:prstGeom prst="straightConnector1">
            <a:avLst/>
          </a:prstGeom>
          <a:ln w="28575">
            <a:solidFill>
              <a:srgbClr val="92D05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6803971" y="1277407"/>
            <a:ext cx="0" cy="289488"/>
          </a:xfrm>
          <a:prstGeom prst="line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8" idx="0"/>
          </p:cNvCxnSpPr>
          <p:nvPr/>
        </p:nvCxnSpPr>
        <p:spPr>
          <a:xfrm flipV="1">
            <a:off x="5685510" y="3105891"/>
            <a:ext cx="90" cy="576322"/>
          </a:xfrm>
          <a:prstGeom prst="line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5688104" y="2714253"/>
            <a:ext cx="0" cy="134554"/>
          </a:xfrm>
          <a:prstGeom prst="line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reeform 126"/>
          <p:cNvSpPr/>
          <p:nvPr/>
        </p:nvSpPr>
        <p:spPr>
          <a:xfrm>
            <a:off x="5685600" y="2537247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Arc 127"/>
          <p:cNvSpPr/>
          <p:nvPr/>
        </p:nvSpPr>
        <p:spPr>
          <a:xfrm rot="16725342">
            <a:off x="5361317" y="1795877"/>
            <a:ext cx="473944" cy="157205"/>
          </a:xfrm>
          <a:prstGeom prst="arc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Arc 128"/>
          <p:cNvSpPr/>
          <p:nvPr/>
        </p:nvSpPr>
        <p:spPr>
          <a:xfrm rot="10800000">
            <a:off x="5597917" y="2302845"/>
            <a:ext cx="183655" cy="421568"/>
          </a:xfrm>
          <a:prstGeom prst="arc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/>
          <p:cNvCxnSpPr/>
          <p:nvPr/>
        </p:nvCxnSpPr>
        <p:spPr>
          <a:xfrm flipV="1">
            <a:off x="5640148" y="1277407"/>
            <a:ext cx="0" cy="354973"/>
          </a:xfrm>
          <a:prstGeom prst="line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Arc 130"/>
          <p:cNvSpPr/>
          <p:nvPr/>
        </p:nvSpPr>
        <p:spPr>
          <a:xfrm rot="16725342">
            <a:off x="5570989" y="2891119"/>
            <a:ext cx="187770" cy="115699"/>
          </a:xfrm>
          <a:prstGeom prst="arc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Arc 131"/>
          <p:cNvSpPr/>
          <p:nvPr/>
        </p:nvSpPr>
        <p:spPr>
          <a:xfrm rot="11722551">
            <a:off x="5611177" y="3000708"/>
            <a:ext cx="187770" cy="115699"/>
          </a:xfrm>
          <a:prstGeom prst="arc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44687" y="455553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ODYM-RECC</a:t>
            </a:r>
            <a:endParaRPr lang="en-US" dirty="0"/>
          </a:p>
        </p:txBody>
      </p:sp>
      <p:sp>
        <p:nvSpPr>
          <p:cNvPr id="110" name="Textfeld 150"/>
          <p:cNvSpPr txBox="1"/>
          <p:nvPr/>
        </p:nvSpPr>
        <p:spPr>
          <a:xfrm>
            <a:off x="6667068" y="21531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6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934E4AFD-026E-0B41-92A7-A51A72B23BD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0A14B5-834A-47FD-BC25-21A273065C50}" type="datetime1">
              <a:rPr lang="en-US" smtClean="0"/>
              <a:t>8/16/2019</a:t>
            </a:fld>
            <a:endParaRPr lang="en-GB" dirty="0"/>
          </a:p>
        </p:txBody>
      </p:sp>
      <p:sp>
        <p:nvSpPr>
          <p:cNvPr id="30" name="Title 1">
            <a:extLst>
              <a:ext uri="{FF2B5EF4-FFF2-40B4-BE49-F238E27FC236}">
                <a16:creationId xmlns="" xmlns:a16="http://schemas.microsoft.com/office/drawing/2014/main" id="{EE90A0E9-E7B5-7543-B56C-FBBEB7AB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48" y="-239363"/>
            <a:ext cx="10991088" cy="1198498"/>
          </a:xfrm>
        </p:spPr>
        <p:txBody>
          <a:bodyPr/>
          <a:lstStyle/>
          <a:p>
            <a:r>
              <a:rPr lang="en-US" dirty="0"/>
              <a:t>ODYM – MESSAGE Linkage </a:t>
            </a:r>
          </a:p>
        </p:txBody>
      </p:sp>
      <p:sp>
        <p:nvSpPr>
          <p:cNvPr id="34" name="Rechteck 13"/>
          <p:cNvSpPr/>
          <p:nvPr/>
        </p:nvSpPr>
        <p:spPr>
          <a:xfrm>
            <a:off x="2843265" y="3928849"/>
            <a:ext cx="4617251" cy="15164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hteck 12"/>
          <p:cNvSpPr/>
          <p:nvPr/>
        </p:nvSpPr>
        <p:spPr>
          <a:xfrm>
            <a:off x="7349379" y="2465389"/>
            <a:ext cx="1331844" cy="101710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hteck 3"/>
          <p:cNvSpPr/>
          <p:nvPr/>
        </p:nvSpPr>
        <p:spPr>
          <a:xfrm>
            <a:off x="1264086" y="1527034"/>
            <a:ext cx="7899821" cy="40063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feil nach unten 4"/>
          <p:cNvSpPr/>
          <p:nvPr/>
        </p:nvSpPr>
        <p:spPr>
          <a:xfrm>
            <a:off x="7092401" y="1465616"/>
            <a:ext cx="2056490" cy="979789"/>
          </a:xfrm>
          <a:prstGeom prst="downArrow">
            <a:avLst>
              <a:gd name="adj1" fmla="val 50791"/>
              <a:gd name="adj2" fmla="val 4541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EGT installed capacity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hteck 6"/>
          <p:cNvSpPr/>
          <p:nvPr/>
        </p:nvSpPr>
        <p:spPr>
          <a:xfrm>
            <a:off x="5025956" y="4459677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hteck 9"/>
          <p:cNvSpPr/>
          <p:nvPr/>
        </p:nvSpPr>
        <p:spPr>
          <a:xfrm>
            <a:off x="5876189" y="2797884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hteck 10"/>
          <p:cNvSpPr/>
          <p:nvPr/>
        </p:nvSpPr>
        <p:spPr>
          <a:xfrm>
            <a:off x="7837746" y="3933700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hteck 11"/>
          <p:cNvSpPr/>
          <p:nvPr/>
        </p:nvSpPr>
        <p:spPr>
          <a:xfrm>
            <a:off x="2409392" y="3577704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hteck 15"/>
          <p:cNvSpPr/>
          <p:nvPr/>
        </p:nvSpPr>
        <p:spPr>
          <a:xfrm>
            <a:off x="3011234" y="4364727"/>
            <a:ext cx="1391430" cy="5433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Remelting</a:t>
            </a:r>
            <a:r>
              <a:rPr lang="en-US" dirty="0" smtClean="0">
                <a:solidFill>
                  <a:schemeClr val="tx1"/>
                </a:solidFill>
              </a:rPr>
              <a:t> and refining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hteck 17"/>
          <p:cNvSpPr/>
          <p:nvPr/>
        </p:nvSpPr>
        <p:spPr>
          <a:xfrm>
            <a:off x="3392499" y="2664867"/>
            <a:ext cx="1682389" cy="6301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Manufacturing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Gerade Verbindung mit Pfeil 39"/>
          <p:cNvCxnSpPr>
            <a:stCxn id="36" idx="2"/>
            <a:endCxn id="46" idx="0"/>
          </p:cNvCxnSpPr>
          <p:nvPr/>
        </p:nvCxnSpPr>
        <p:spPr>
          <a:xfrm>
            <a:off x="8015301" y="3482498"/>
            <a:ext cx="2445" cy="4512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45"/>
          <p:cNvCxnSpPr>
            <a:stCxn id="61" idx="1"/>
            <a:endCxn id="44" idx="3"/>
          </p:cNvCxnSpPr>
          <p:nvPr/>
        </p:nvCxnSpPr>
        <p:spPr>
          <a:xfrm rot="10800000" flipV="1">
            <a:off x="5385956" y="4638085"/>
            <a:ext cx="647288" cy="1591"/>
          </a:xfrm>
          <a:prstGeom prst="bentConnector3">
            <a:avLst>
              <a:gd name="adj1" fmla="val 923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49"/>
          <p:cNvSpPr txBox="1"/>
          <p:nvPr/>
        </p:nvSpPr>
        <p:spPr>
          <a:xfrm>
            <a:off x="1189577" y="1517698"/>
            <a:ext cx="3282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 world regions, 2015 – 2100, </a:t>
            </a:r>
          </a:p>
          <a:p>
            <a:r>
              <a:rPr lang="en-US" dirty="0" smtClean="0"/>
              <a:t>copper in electricity generation </a:t>
            </a:r>
          </a:p>
          <a:p>
            <a:r>
              <a:rPr lang="en-US" dirty="0" smtClean="0"/>
              <a:t>technologies (EGT)</a:t>
            </a:r>
            <a:endParaRPr lang="en-US" dirty="0"/>
          </a:p>
        </p:txBody>
      </p:sp>
      <p:sp>
        <p:nvSpPr>
          <p:cNvPr id="55" name="Rechteck 57"/>
          <p:cNvSpPr/>
          <p:nvPr/>
        </p:nvSpPr>
        <p:spPr>
          <a:xfrm>
            <a:off x="7778585" y="3170401"/>
            <a:ext cx="491983" cy="1630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Gewinkelte Verbindung 122"/>
          <p:cNvCxnSpPr>
            <a:stCxn id="47" idx="0"/>
            <a:endCxn id="51" idx="1"/>
          </p:cNvCxnSpPr>
          <p:nvPr/>
        </p:nvCxnSpPr>
        <p:spPr>
          <a:xfrm rot="5400000" flipH="1" flipV="1">
            <a:off x="2692072" y="2877278"/>
            <a:ext cx="597747" cy="80310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142"/>
          <p:cNvCxnSpPr/>
          <p:nvPr/>
        </p:nvCxnSpPr>
        <p:spPr>
          <a:xfrm>
            <a:off x="7885265" y="2965318"/>
            <a:ext cx="0" cy="205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143"/>
          <p:cNvCxnSpPr/>
          <p:nvPr/>
        </p:nvCxnSpPr>
        <p:spPr>
          <a:xfrm rot="10800000">
            <a:off x="8205305" y="2965318"/>
            <a:ext cx="0" cy="205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150"/>
          <p:cNvSpPr txBox="1"/>
          <p:nvPr/>
        </p:nvSpPr>
        <p:spPr>
          <a:xfrm>
            <a:off x="8425752" y="2403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en-US" dirty="0"/>
          </a:p>
        </p:txBody>
      </p:sp>
      <p:sp>
        <p:nvSpPr>
          <p:cNvPr id="61" name="Rechteck 102"/>
          <p:cNvSpPr/>
          <p:nvPr/>
        </p:nvSpPr>
        <p:spPr>
          <a:xfrm>
            <a:off x="6033244" y="4366414"/>
            <a:ext cx="1331844" cy="543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Technical sorting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Textfeld 121"/>
          <p:cNvSpPr txBox="1"/>
          <p:nvPr/>
        </p:nvSpPr>
        <p:spPr>
          <a:xfrm>
            <a:off x="2838125" y="3857728"/>
            <a:ext cx="206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Waste management</a:t>
            </a:r>
            <a:endParaRPr lang="en-US" dirty="0"/>
          </a:p>
        </p:txBody>
      </p:sp>
      <p:sp>
        <p:nvSpPr>
          <p:cNvPr id="63" name="Textfeld 146"/>
          <p:cNvSpPr txBox="1"/>
          <p:nvPr/>
        </p:nvSpPr>
        <p:spPr>
          <a:xfrm>
            <a:off x="7072572" y="43040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</a:t>
            </a:r>
            <a:endParaRPr lang="en-US" baseline="-25000" dirty="0"/>
          </a:p>
        </p:txBody>
      </p:sp>
      <p:cxnSp>
        <p:nvCxnSpPr>
          <p:cNvPr id="64" name="Gewinkelte Verbindung 202"/>
          <p:cNvCxnSpPr>
            <a:stCxn id="44" idx="1"/>
            <a:endCxn id="50" idx="3"/>
          </p:cNvCxnSpPr>
          <p:nvPr/>
        </p:nvCxnSpPr>
        <p:spPr>
          <a:xfrm rot="10800000">
            <a:off x="4402664" y="4636399"/>
            <a:ext cx="623292" cy="32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204"/>
          <p:cNvCxnSpPr>
            <a:stCxn id="34" idx="1"/>
            <a:endCxn id="47" idx="2"/>
          </p:cNvCxnSpPr>
          <p:nvPr/>
        </p:nvCxnSpPr>
        <p:spPr>
          <a:xfrm rot="10800000">
            <a:off x="2589393" y="3937704"/>
            <a:ext cx="253873" cy="7493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Halbbogen 44"/>
          <p:cNvSpPr/>
          <p:nvPr/>
        </p:nvSpPr>
        <p:spPr>
          <a:xfrm rot="7998486">
            <a:off x="7903001" y="3097559"/>
            <a:ext cx="240868" cy="258812"/>
          </a:xfrm>
          <a:prstGeom prst="blockArc">
            <a:avLst>
              <a:gd name="adj1" fmla="val 10800000"/>
              <a:gd name="adj2" fmla="val 20998390"/>
              <a:gd name="adj3" fmla="val 1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8" name="Gerade Verbindung mit Pfeil 47"/>
          <p:cNvCxnSpPr/>
          <p:nvPr/>
        </p:nvCxnSpPr>
        <p:spPr>
          <a:xfrm flipV="1">
            <a:off x="8029150" y="3105891"/>
            <a:ext cx="63452" cy="10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Halbbogen 147"/>
          <p:cNvSpPr/>
          <p:nvPr/>
        </p:nvSpPr>
        <p:spPr>
          <a:xfrm rot="16200000">
            <a:off x="7915682" y="3101938"/>
            <a:ext cx="240868" cy="258812"/>
          </a:xfrm>
          <a:prstGeom prst="blockArc">
            <a:avLst>
              <a:gd name="adj1" fmla="val 10800000"/>
              <a:gd name="adj2" fmla="val 20998390"/>
              <a:gd name="adj3" fmla="val 1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Textfeld 150"/>
          <p:cNvSpPr txBox="1"/>
          <p:nvPr/>
        </p:nvSpPr>
        <p:spPr>
          <a:xfrm>
            <a:off x="4831110" y="2595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</a:t>
            </a:r>
            <a:endParaRPr lang="en-US" dirty="0"/>
          </a:p>
        </p:txBody>
      </p:sp>
      <p:grpSp>
        <p:nvGrpSpPr>
          <p:cNvPr id="71" name="Gruppieren 65"/>
          <p:cNvGrpSpPr/>
          <p:nvPr/>
        </p:nvGrpSpPr>
        <p:grpSpPr>
          <a:xfrm>
            <a:off x="7778726" y="4787720"/>
            <a:ext cx="719262" cy="250795"/>
            <a:chOff x="2787429" y="5788568"/>
            <a:chExt cx="719262" cy="250795"/>
          </a:xfrm>
        </p:grpSpPr>
        <p:sp>
          <p:nvSpPr>
            <p:cNvPr id="72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feld 146"/>
          <p:cNvSpPr txBox="1"/>
          <p:nvPr/>
        </p:nvSpPr>
        <p:spPr>
          <a:xfrm>
            <a:off x="4173324" y="4328733"/>
            <a:ext cx="27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</a:t>
            </a:r>
            <a:endParaRPr lang="en-US" baseline="-25000" dirty="0"/>
          </a:p>
        </p:txBody>
      </p:sp>
      <p:grpSp>
        <p:nvGrpSpPr>
          <p:cNvPr id="75" name="Gruppieren 65"/>
          <p:cNvGrpSpPr/>
          <p:nvPr/>
        </p:nvGrpSpPr>
        <p:grpSpPr>
          <a:xfrm>
            <a:off x="2157525" y="2618073"/>
            <a:ext cx="719262" cy="250795"/>
            <a:chOff x="2787429" y="5788568"/>
            <a:chExt cx="719262" cy="250795"/>
          </a:xfrm>
        </p:grpSpPr>
        <p:sp>
          <p:nvSpPr>
            <p:cNvPr id="76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uppieren 65"/>
          <p:cNvGrpSpPr/>
          <p:nvPr/>
        </p:nvGrpSpPr>
        <p:grpSpPr>
          <a:xfrm>
            <a:off x="8296263" y="3776436"/>
            <a:ext cx="719262" cy="250795"/>
            <a:chOff x="2787429" y="5788568"/>
            <a:chExt cx="719262" cy="250795"/>
          </a:xfrm>
        </p:grpSpPr>
        <p:sp>
          <p:nvSpPr>
            <p:cNvPr id="79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1" name="Gewinkelte Verbindung 122"/>
          <p:cNvCxnSpPr>
            <a:stCxn id="46" idx="2"/>
            <a:endCxn id="34" idx="3"/>
          </p:cNvCxnSpPr>
          <p:nvPr/>
        </p:nvCxnSpPr>
        <p:spPr>
          <a:xfrm rot="5400000">
            <a:off x="7542435" y="4211781"/>
            <a:ext cx="393392" cy="55723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1" idx="2"/>
          </p:cNvCxnSpPr>
          <p:nvPr/>
        </p:nvCxnSpPr>
        <p:spPr>
          <a:xfrm flipH="1">
            <a:off x="4224101" y="3295047"/>
            <a:ext cx="9593" cy="6338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5" idx="3"/>
            <a:endCxn id="36" idx="1"/>
          </p:cNvCxnSpPr>
          <p:nvPr/>
        </p:nvCxnSpPr>
        <p:spPr>
          <a:xfrm flipV="1">
            <a:off x="6236189" y="2973944"/>
            <a:ext cx="1113190" cy="39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1" idx="3"/>
            <a:endCxn id="45" idx="1"/>
          </p:cNvCxnSpPr>
          <p:nvPr/>
        </p:nvCxnSpPr>
        <p:spPr>
          <a:xfrm flipV="1">
            <a:off x="5074888" y="2977884"/>
            <a:ext cx="801301" cy="20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8487127" y="3505197"/>
            <a:ext cx="10861" cy="26139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72" idx="1"/>
          </p:cNvCxnSpPr>
          <p:nvPr/>
        </p:nvCxnSpPr>
        <p:spPr>
          <a:xfrm>
            <a:off x="7460516" y="4908069"/>
            <a:ext cx="318210" cy="50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2879183" y="2728751"/>
            <a:ext cx="513316" cy="20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65"/>
          <p:cNvGrpSpPr/>
          <p:nvPr/>
        </p:nvGrpSpPr>
        <p:grpSpPr>
          <a:xfrm>
            <a:off x="3479445" y="5143315"/>
            <a:ext cx="515854" cy="176851"/>
            <a:chOff x="2787429" y="5788568"/>
            <a:chExt cx="719262" cy="250795"/>
          </a:xfrm>
        </p:grpSpPr>
        <p:sp>
          <p:nvSpPr>
            <p:cNvPr id="89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1" name="Gewinkelte Verbindung 105"/>
          <p:cNvCxnSpPr>
            <a:endCxn id="89" idx="0"/>
          </p:cNvCxnSpPr>
          <p:nvPr/>
        </p:nvCxnSpPr>
        <p:spPr>
          <a:xfrm rot="16200000" flipH="1">
            <a:off x="3619435" y="5025377"/>
            <a:ext cx="235245" cy="6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65"/>
          <p:cNvGrpSpPr/>
          <p:nvPr/>
        </p:nvGrpSpPr>
        <p:grpSpPr>
          <a:xfrm>
            <a:off x="6452900" y="5153475"/>
            <a:ext cx="515854" cy="176851"/>
            <a:chOff x="2787429" y="5788568"/>
            <a:chExt cx="719262" cy="250795"/>
          </a:xfrm>
        </p:grpSpPr>
        <p:sp>
          <p:nvSpPr>
            <p:cNvPr id="93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5" name="Gewinkelte Verbindung 105"/>
          <p:cNvCxnSpPr>
            <a:endCxn id="93" idx="0"/>
          </p:cNvCxnSpPr>
          <p:nvPr/>
        </p:nvCxnSpPr>
        <p:spPr>
          <a:xfrm rot="16200000" flipH="1">
            <a:off x="6592890" y="5035537"/>
            <a:ext cx="235245" cy="6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7"/>
          <p:cNvSpPr/>
          <p:nvPr/>
        </p:nvSpPr>
        <p:spPr>
          <a:xfrm>
            <a:off x="5168327" y="1864540"/>
            <a:ext cx="1775856" cy="6301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Primary copper production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7" name="Elbow Connector 96"/>
          <p:cNvCxnSpPr>
            <a:endCxn id="45" idx="2"/>
          </p:cNvCxnSpPr>
          <p:nvPr/>
        </p:nvCxnSpPr>
        <p:spPr>
          <a:xfrm rot="10800000">
            <a:off x="6056190" y="3157885"/>
            <a:ext cx="1558337" cy="550635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46" idx="1"/>
          </p:cNvCxnSpPr>
          <p:nvPr/>
        </p:nvCxnSpPr>
        <p:spPr>
          <a:xfrm rot="10800000">
            <a:off x="7619622" y="3708100"/>
            <a:ext cx="218125" cy="405601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39"/>
          <p:cNvCxnSpPr>
            <a:stCxn id="96" idx="2"/>
            <a:endCxn id="45" idx="0"/>
          </p:cNvCxnSpPr>
          <p:nvPr/>
        </p:nvCxnSpPr>
        <p:spPr>
          <a:xfrm flipH="1">
            <a:off x="6056189" y="2494720"/>
            <a:ext cx="66" cy="303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6608754" y="1566895"/>
            <a:ext cx="360000" cy="360000"/>
            <a:chOff x="4757844" y="1557755"/>
            <a:chExt cx="360000" cy="360000"/>
          </a:xfrm>
        </p:grpSpPr>
        <p:sp>
          <p:nvSpPr>
            <p:cNvPr id="101" name="Oval 100"/>
            <p:cNvSpPr/>
            <p:nvPr/>
          </p:nvSpPr>
          <p:spPr>
            <a:xfrm>
              <a:off x="4757844" y="1557755"/>
              <a:ext cx="360000" cy="36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12" y="1584061"/>
              <a:ext cx="307388" cy="307388"/>
            </a:xfrm>
            <a:prstGeom prst="rect">
              <a:avLst/>
            </a:prstGeom>
          </p:spPr>
        </p:pic>
      </p:grpSp>
      <p:sp>
        <p:nvSpPr>
          <p:cNvPr id="103" name="Rectangle 102"/>
          <p:cNvSpPr/>
          <p:nvPr/>
        </p:nvSpPr>
        <p:spPr>
          <a:xfrm>
            <a:off x="7601203" y="1089477"/>
            <a:ext cx="1507842" cy="3835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MESSAGEix</a:t>
            </a:r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4422406" y="2364413"/>
            <a:ext cx="360000" cy="360000"/>
            <a:chOff x="4757844" y="1557755"/>
            <a:chExt cx="360000" cy="360000"/>
          </a:xfrm>
        </p:grpSpPr>
        <p:sp>
          <p:nvSpPr>
            <p:cNvPr id="105" name="Oval 104"/>
            <p:cNvSpPr/>
            <p:nvPr/>
          </p:nvSpPr>
          <p:spPr>
            <a:xfrm>
              <a:off x="4757844" y="1557755"/>
              <a:ext cx="360000" cy="36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12" y="1584061"/>
              <a:ext cx="307388" cy="307388"/>
            </a:xfrm>
            <a:prstGeom prst="rect">
              <a:avLst/>
            </a:prstGeom>
          </p:spPr>
        </p:pic>
      </p:grpSp>
      <p:grpSp>
        <p:nvGrpSpPr>
          <p:cNvPr id="107" name="Group 106"/>
          <p:cNvGrpSpPr/>
          <p:nvPr/>
        </p:nvGrpSpPr>
        <p:grpSpPr>
          <a:xfrm>
            <a:off x="5505510" y="3682213"/>
            <a:ext cx="360000" cy="360000"/>
            <a:chOff x="4757844" y="1557755"/>
            <a:chExt cx="360000" cy="360000"/>
          </a:xfrm>
        </p:grpSpPr>
        <p:sp>
          <p:nvSpPr>
            <p:cNvPr id="108" name="Oval 107"/>
            <p:cNvSpPr/>
            <p:nvPr/>
          </p:nvSpPr>
          <p:spPr>
            <a:xfrm>
              <a:off x="4757844" y="1557755"/>
              <a:ext cx="360000" cy="36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12" y="1584061"/>
              <a:ext cx="307388" cy="307388"/>
            </a:xfrm>
            <a:prstGeom prst="rect">
              <a:avLst/>
            </a:prstGeom>
          </p:spPr>
        </p:pic>
      </p:grpSp>
      <p:cxnSp>
        <p:nvCxnSpPr>
          <p:cNvPr id="122" name="Straight Connector 121"/>
          <p:cNvCxnSpPr/>
          <p:nvPr/>
        </p:nvCxnSpPr>
        <p:spPr>
          <a:xfrm flipV="1">
            <a:off x="4608640" y="1281252"/>
            <a:ext cx="0" cy="1083161"/>
          </a:xfrm>
          <a:prstGeom prst="line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103" idx="1"/>
          </p:cNvCxnSpPr>
          <p:nvPr/>
        </p:nvCxnSpPr>
        <p:spPr>
          <a:xfrm>
            <a:off x="4608640" y="1281252"/>
            <a:ext cx="2992563" cy="0"/>
          </a:xfrm>
          <a:prstGeom prst="straightConnector1">
            <a:avLst/>
          </a:prstGeom>
          <a:ln w="28575">
            <a:solidFill>
              <a:srgbClr val="92D05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6803971" y="1277407"/>
            <a:ext cx="0" cy="289488"/>
          </a:xfrm>
          <a:prstGeom prst="line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8" idx="0"/>
          </p:cNvCxnSpPr>
          <p:nvPr/>
        </p:nvCxnSpPr>
        <p:spPr>
          <a:xfrm flipV="1">
            <a:off x="5685510" y="3105891"/>
            <a:ext cx="90" cy="576322"/>
          </a:xfrm>
          <a:prstGeom prst="line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5688104" y="2714253"/>
            <a:ext cx="0" cy="134554"/>
          </a:xfrm>
          <a:prstGeom prst="line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reeform 126"/>
          <p:cNvSpPr/>
          <p:nvPr/>
        </p:nvSpPr>
        <p:spPr>
          <a:xfrm>
            <a:off x="5685600" y="2537247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Arc 127"/>
          <p:cNvSpPr/>
          <p:nvPr/>
        </p:nvSpPr>
        <p:spPr>
          <a:xfrm rot="16725342">
            <a:off x="5361317" y="1795877"/>
            <a:ext cx="473944" cy="157205"/>
          </a:xfrm>
          <a:prstGeom prst="arc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Arc 128"/>
          <p:cNvSpPr/>
          <p:nvPr/>
        </p:nvSpPr>
        <p:spPr>
          <a:xfrm rot="10800000">
            <a:off x="5597917" y="2302845"/>
            <a:ext cx="183655" cy="421568"/>
          </a:xfrm>
          <a:prstGeom prst="arc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/>
          <p:cNvCxnSpPr/>
          <p:nvPr/>
        </p:nvCxnSpPr>
        <p:spPr>
          <a:xfrm flipV="1">
            <a:off x="5640148" y="1277407"/>
            <a:ext cx="0" cy="354973"/>
          </a:xfrm>
          <a:prstGeom prst="line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Arc 130"/>
          <p:cNvSpPr/>
          <p:nvPr/>
        </p:nvSpPr>
        <p:spPr>
          <a:xfrm rot="16725342">
            <a:off x="5570989" y="2891119"/>
            <a:ext cx="187770" cy="115699"/>
          </a:xfrm>
          <a:prstGeom prst="arc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Arc 131"/>
          <p:cNvSpPr/>
          <p:nvPr/>
        </p:nvSpPr>
        <p:spPr>
          <a:xfrm rot="11722551">
            <a:off x="5611177" y="3000708"/>
            <a:ext cx="187770" cy="115699"/>
          </a:xfrm>
          <a:prstGeom prst="arc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Arrow Connector 136"/>
          <p:cNvCxnSpPr/>
          <p:nvPr/>
        </p:nvCxnSpPr>
        <p:spPr>
          <a:xfrm flipH="1">
            <a:off x="3980542" y="1155900"/>
            <a:ext cx="3620661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Picture 137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035" y="504074"/>
            <a:ext cx="964925" cy="9649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6200000">
            <a:off x="644687" y="455553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ODYM-RECC</a:t>
            </a:r>
            <a:endParaRPr lang="en-US" dirty="0"/>
          </a:p>
        </p:txBody>
      </p:sp>
      <p:sp>
        <p:nvSpPr>
          <p:cNvPr id="110" name="Textfeld 150"/>
          <p:cNvSpPr txBox="1"/>
          <p:nvPr/>
        </p:nvSpPr>
        <p:spPr>
          <a:xfrm>
            <a:off x="6667068" y="21531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55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934E4AFD-026E-0B41-92A7-A51A72B23BD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0A14B5-834A-47FD-BC25-21A273065C50}" type="datetime1">
              <a:rPr lang="en-US" smtClean="0"/>
              <a:t>8/16/2019</a:t>
            </a:fld>
            <a:endParaRPr lang="en-GB" dirty="0"/>
          </a:p>
        </p:txBody>
      </p:sp>
      <p:sp>
        <p:nvSpPr>
          <p:cNvPr id="30" name="Title 1">
            <a:extLst>
              <a:ext uri="{FF2B5EF4-FFF2-40B4-BE49-F238E27FC236}">
                <a16:creationId xmlns="" xmlns:a16="http://schemas.microsoft.com/office/drawing/2014/main" id="{EE90A0E9-E7B5-7543-B56C-FBBEB7AB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48" y="-239363"/>
            <a:ext cx="10991088" cy="1198498"/>
          </a:xfrm>
        </p:spPr>
        <p:txBody>
          <a:bodyPr/>
          <a:lstStyle/>
          <a:p>
            <a:r>
              <a:rPr lang="en-US" dirty="0"/>
              <a:t>ODYM – MESSAGE Linkage </a:t>
            </a:r>
          </a:p>
        </p:txBody>
      </p:sp>
      <p:sp>
        <p:nvSpPr>
          <p:cNvPr id="34" name="Rechteck 13"/>
          <p:cNvSpPr/>
          <p:nvPr/>
        </p:nvSpPr>
        <p:spPr>
          <a:xfrm>
            <a:off x="2843265" y="3928849"/>
            <a:ext cx="4617251" cy="15164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hteck 12"/>
          <p:cNvSpPr/>
          <p:nvPr/>
        </p:nvSpPr>
        <p:spPr>
          <a:xfrm>
            <a:off x="7349379" y="2465389"/>
            <a:ext cx="1331844" cy="101710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hteck 3"/>
          <p:cNvSpPr/>
          <p:nvPr/>
        </p:nvSpPr>
        <p:spPr>
          <a:xfrm>
            <a:off x="1264086" y="1527034"/>
            <a:ext cx="7899821" cy="40063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feil nach unten 4"/>
          <p:cNvSpPr/>
          <p:nvPr/>
        </p:nvSpPr>
        <p:spPr>
          <a:xfrm>
            <a:off x="7092401" y="1465616"/>
            <a:ext cx="2056490" cy="979789"/>
          </a:xfrm>
          <a:prstGeom prst="downArrow">
            <a:avLst>
              <a:gd name="adj1" fmla="val 50791"/>
              <a:gd name="adj2" fmla="val 4541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EGT installed capacity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hteck 6"/>
          <p:cNvSpPr/>
          <p:nvPr/>
        </p:nvSpPr>
        <p:spPr>
          <a:xfrm>
            <a:off x="5025956" y="4459677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hteck 9"/>
          <p:cNvSpPr/>
          <p:nvPr/>
        </p:nvSpPr>
        <p:spPr>
          <a:xfrm>
            <a:off x="5876189" y="2797884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hteck 10"/>
          <p:cNvSpPr/>
          <p:nvPr/>
        </p:nvSpPr>
        <p:spPr>
          <a:xfrm>
            <a:off x="7837746" y="3933700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hteck 11"/>
          <p:cNvSpPr/>
          <p:nvPr/>
        </p:nvSpPr>
        <p:spPr>
          <a:xfrm>
            <a:off x="2409392" y="3577704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hteck 15"/>
          <p:cNvSpPr/>
          <p:nvPr/>
        </p:nvSpPr>
        <p:spPr>
          <a:xfrm>
            <a:off x="3011234" y="4364727"/>
            <a:ext cx="1391430" cy="5433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Remelting</a:t>
            </a:r>
            <a:r>
              <a:rPr lang="en-US" dirty="0" smtClean="0">
                <a:solidFill>
                  <a:schemeClr val="tx1"/>
                </a:solidFill>
              </a:rPr>
              <a:t> and refining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hteck 17"/>
          <p:cNvSpPr/>
          <p:nvPr/>
        </p:nvSpPr>
        <p:spPr>
          <a:xfrm>
            <a:off x="3392499" y="2664867"/>
            <a:ext cx="1682389" cy="6301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Manufacturing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Gerade Verbindung mit Pfeil 39"/>
          <p:cNvCxnSpPr>
            <a:stCxn id="36" idx="2"/>
            <a:endCxn id="46" idx="0"/>
          </p:cNvCxnSpPr>
          <p:nvPr/>
        </p:nvCxnSpPr>
        <p:spPr>
          <a:xfrm>
            <a:off x="8015301" y="3482498"/>
            <a:ext cx="2445" cy="4512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45"/>
          <p:cNvCxnSpPr>
            <a:stCxn id="61" idx="1"/>
            <a:endCxn id="44" idx="3"/>
          </p:cNvCxnSpPr>
          <p:nvPr/>
        </p:nvCxnSpPr>
        <p:spPr>
          <a:xfrm rot="10800000" flipV="1">
            <a:off x="5385956" y="4638085"/>
            <a:ext cx="647288" cy="1591"/>
          </a:xfrm>
          <a:prstGeom prst="bentConnector3">
            <a:avLst>
              <a:gd name="adj1" fmla="val 923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49"/>
          <p:cNvSpPr txBox="1"/>
          <p:nvPr/>
        </p:nvSpPr>
        <p:spPr>
          <a:xfrm>
            <a:off x="1189577" y="1517698"/>
            <a:ext cx="3282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 world regions, 2015 – 2100, </a:t>
            </a:r>
          </a:p>
          <a:p>
            <a:r>
              <a:rPr lang="en-US" dirty="0" smtClean="0"/>
              <a:t>copper in electricity generation </a:t>
            </a:r>
          </a:p>
          <a:p>
            <a:r>
              <a:rPr lang="en-US" dirty="0" smtClean="0"/>
              <a:t>technologies (EGT)</a:t>
            </a:r>
            <a:endParaRPr lang="en-US" dirty="0"/>
          </a:p>
        </p:txBody>
      </p:sp>
      <p:sp>
        <p:nvSpPr>
          <p:cNvPr id="55" name="Rechteck 57"/>
          <p:cNvSpPr/>
          <p:nvPr/>
        </p:nvSpPr>
        <p:spPr>
          <a:xfrm>
            <a:off x="7778585" y="3170401"/>
            <a:ext cx="491983" cy="1630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Gewinkelte Verbindung 122"/>
          <p:cNvCxnSpPr>
            <a:stCxn id="47" idx="0"/>
            <a:endCxn id="51" idx="1"/>
          </p:cNvCxnSpPr>
          <p:nvPr/>
        </p:nvCxnSpPr>
        <p:spPr>
          <a:xfrm rot="5400000" flipH="1" flipV="1">
            <a:off x="2692072" y="2877278"/>
            <a:ext cx="597747" cy="80310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142"/>
          <p:cNvCxnSpPr/>
          <p:nvPr/>
        </p:nvCxnSpPr>
        <p:spPr>
          <a:xfrm>
            <a:off x="7885265" y="2965318"/>
            <a:ext cx="0" cy="205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143"/>
          <p:cNvCxnSpPr/>
          <p:nvPr/>
        </p:nvCxnSpPr>
        <p:spPr>
          <a:xfrm rot="10800000">
            <a:off x="8205305" y="2965318"/>
            <a:ext cx="0" cy="205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150"/>
          <p:cNvSpPr txBox="1"/>
          <p:nvPr/>
        </p:nvSpPr>
        <p:spPr>
          <a:xfrm>
            <a:off x="8425752" y="2403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en-US" dirty="0"/>
          </a:p>
        </p:txBody>
      </p:sp>
      <p:sp>
        <p:nvSpPr>
          <p:cNvPr id="61" name="Rechteck 102"/>
          <p:cNvSpPr/>
          <p:nvPr/>
        </p:nvSpPr>
        <p:spPr>
          <a:xfrm>
            <a:off x="6033244" y="4366414"/>
            <a:ext cx="1331844" cy="543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Technical sorting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Textfeld 121"/>
          <p:cNvSpPr txBox="1"/>
          <p:nvPr/>
        </p:nvSpPr>
        <p:spPr>
          <a:xfrm>
            <a:off x="2838125" y="3857728"/>
            <a:ext cx="206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Waste management</a:t>
            </a:r>
            <a:endParaRPr lang="en-US" dirty="0"/>
          </a:p>
        </p:txBody>
      </p:sp>
      <p:sp>
        <p:nvSpPr>
          <p:cNvPr id="63" name="Textfeld 146"/>
          <p:cNvSpPr txBox="1"/>
          <p:nvPr/>
        </p:nvSpPr>
        <p:spPr>
          <a:xfrm>
            <a:off x="7072572" y="43040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</a:t>
            </a:r>
            <a:endParaRPr lang="en-US" baseline="-25000" dirty="0"/>
          </a:p>
        </p:txBody>
      </p:sp>
      <p:cxnSp>
        <p:nvCxnSpPr>
          <p:cNvPr id="64" name="Gewinkelte Verbindung 202"/>
          <p:cNvCxnSpPr>
            <a:stCxn id="44" idx="1"/>
            <a:endCxn id="50" idx="3"/>
          </p:cNvCxnSpPr>
          <p:nvPr/>
        </p:nvCxnSpPr>
        <p:spPr>
          <a:xfrm rot="10800000">
            <a:off x="4402664" y="4636399"/>
            <a:ext cx="623292" cy="32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204"/>
          <p:cNvCxnSpPr>
            <a:stCxn id="34" idx="1"/>
            <a:endCxn id="47" idx="2"/>
          </p:cNvCxnSpPr>
          <p:nvPr/>
        </p:nvCxnSpPr>
        <p:spPr>
          <a:xfrm rot="10800000">
            <a:off x="2589393" y="3937704"/>
            <a:ext cx="253873" cy="7493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Halbbogen 44"/>
          <p:cNvSpPr/>
          <p:nvPr/>
        </p:nvSpPr>
        <p:spPr>
          <a:xfrm rot="7998486">
            <a:off x="7903001" y="3097559"/>
            <a:ext cx="240868" cy="258812"/>
          </a:xfrm>
          <a:prstGeom prst="blockArc">
            <a:avLst>
              <a:gd name="adj1" fmla="val 10800000"/>
              <a:gd name="adj2" fmla="val 20998390"/>
              <a:gd name="adj3" fmla="val 1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8" name="Gerade Verbindung mit Pfeil 47"/>
          <p:cNvCxnSpPr/>
          <p:nvPr/>
        </p:nvCxnSpPr>
        <p:spPr>
          <a:xfrm flipV="1">
            <a:off x="8029150" y="3105891"/>
            <a:ext cx="63452" cy="10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Halbbogen 147"/>
          <p:cNvSpPr/>
          <p:nvPr/>
        </p:nvSpPr>
        <p:spPr>
          <a:xfrm rot="16200000">
            <a:off x="7915682" y="3101938"/>
            <a:ext cx="240868" cy="258812"/>
          </a:xfrm>
          <a:prstGeom prst="blockArc">
            <a:avLst>
              <a:gd name="adj1" fmla="val 10800000"/>
              <a:gd name="adj2" fmla="val 20998390"/>
              <a:gd name="adj3" fmla="val 1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Textfeld 150"/>
          <p:cNvSpPr txBox="1"/>
          <p:nvPr/>
        </p:nvSpPr>
        <p:spPr>
          <a:xfrm>
            <a:off x="4831110" y="2595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</a:t>
            </a:r>
            <a:endParaRPr lang="en-US" dirty="0"/>
          </a:p>
        </p:txBody>
      </p:sp>
      <p:grpSp>
        <p:nvGrpSpPr>
          <p:cNvPr id="71" name="Gruppieren 65"/>
          <p:cNvGrpSpPr/>
          <p:nvPr/>
        </p:nvGrpSpPr>
        <p:grpSpPr>
          <a:xfrm>
            <a:off x="7778726" y="4787720"/>
            <a:ext cx="719262" cy="250795"/>
            <a:chOff x="2787429" y="5788568"/>
            <a:chExt cx="719262" cy="250795"/>
          </a:xfrm>
        </p:grpSpPr>
        <p:sp>
          <p:nvSpPr>
            <p:cNvPr id="72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feld 146"/>
          <p:cNvSpPr txBox="1"/>
          <p:nvPr/>
        </p:nvSpPr>
        <p:spPr>
          <a:xfrm>
            <a:off x="4173324" y="4328733"/>
            <a:ext cx="27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</a:t>
            </a:r>
            <a:endParaRPr lang="en-US" baseline="-25000" dirty="0"/>
          </a:p>
        </p:txBody>
      </p:sp>
      <p:grpSp>
        <p:nvGrpSpPr>
          <p:cNvPr id="75" name="Gruppieren 65"/>
          <p:cNvGrpSpPr/>
          <p:nvPr/>
        </p:nvGrpSpPr>
        <p:grpSpPr>
          <a:xfrm>
            <a:off x="2157525" y="2618073"/>
            <a:ext cx="719262" cy="250795"/>
            <a:chOff x="2787429" y="5788568"/>
            <a:chExt cx="719262" cy="250795"/>
          </a:xfrm>
        </p:grpSpPr>
        <p:sp>
          <p:nvSpPr>
            <p:cNvPr id="76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uppieren 65"/>
          <p:cNvGrpSpPr/>
          <p:nvPr/>
        </p:nvGrpSpPr>
        <p:grpSpPr>
          <a:xfrm>
            <a:off x="8296263" y="3776436"/>
            <a:ext cx="719262" cy="250795"/>
            <a:chOff x="2787429" y="5788568"/>
            <a:chExt cx="719262" cy="250795"/>
          </a:xfrm>
        </p:grpSpPr>
        <p:sp>
          <p:nvSpPr>
            <p:cNvPr id="79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1" name="Gewinkelte Verbindung 122"/>
          <p:cNvCxnSpPr>
            <a:stCxn id="46" idx="2"/>
            <a:endCxn id="34" idx="3"/>
          </p:cNvCxnSpPr>
          <p:nvPr/>
        </p:nvCxnSpPr>
        <p:spPr>
          <a:xfrm rot="5400000">
            <a:off x="7542435" y="4211781"/>
            <a:ext cx="393392" cy="55723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1" idx="2"/>
          </p:cNvCxnSpPr>
          <p:nvPr/>
        </p:nvCxnSpPr>
        <p:spPr>
          <a:xfrm flipH="1">
            <a:off x="4224101" y="3295047"/>
            <a:ext cx="9593" cy="6338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5" idx="3"/>
            <a:endCxn id="36" idx="1"/>
          </p:cNvCxnSpPr>
          <p:nvPr/>
        </p:nvCxnSpPr>
        <p:spPr>
          <a:xfrm flipV="1">
            <a:off x="6236189" y="2973944"/>
            <a:ext cx="1113190" cy="39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1" idx="3"/>
            <a:endCxn id="45" idx="1"/>
          </p:cNvCxnSpPr>
          <p:nvPr/>
        </p:nvCxnSpPr>
        <p:spPr>
          <a:xfrm flipV="1">
            <a:off x="5074888" y="2977884"/>
            <a:ext cx="801301" cy="20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8487127" y="3505197"/>
            <a:ext cx="10861" cy="26139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72" idx="1"/>
          </p:cNvCxnSpPr>
          <p:nvPr/>
        </p:nvCxnSpPr>
        <p:spPr>
          <a:xfrm>
            <a:off x="7460516" y="4908069"/>
            <a:ext cx="318210" cy="50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2879183" y="2728751"/>
            <a:ext cx="513316" cy="20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65"/>
          <p:cNvGrpSpPr/>
          <p:nvPr/>
        </p:nvGrpSpPr>
        <p:grpSpPr>
          <a:xfrm>
            <a:off x="3479445" y="5143315"/>
            <a:ext cx="515854" cy="176851"/>
            <a:chOff x="2787429" y="5788568"/>
            <a:chExt cx="719262" cy="250795"/>
          </a:xfrm>
        </p:grpSpPr>
        <p:sp>
          <p:nvSpPr>
            <p:cNvPr id="89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1" name="Gewinkelte Verbindung 105"/>
          <p:cNvCxnSpPr>
            <a:endCxn id="89" idx="0"/>
          </p:cNvCxnSpPr>
          <p:nvPr/>
        </p:nvCxnSpPr>
        <p:spPr>
          <a:xfrm rot="16200000" flipH="1">
            <a:off x="3619435" y="5025377"/>
            <a:ext cx="235245" cy="6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65"/>
          <p:cNvGrpSpPr/>
          <p:nvPr/>
        </p:nvGrpSpPr>
        <p:grpSpPr>
          <a:xfrm>
            <a:off x="6452900" y="5153475"/>
            <a:ext cx="515854" cy="176851"/>
            <a:chOff x="2787429" y="5788568"/>
            <a:chExt cx="719262" cy="250795"/>
          </a:xfrm>
        </p:grpSpPr>
        <p:sp>
          <p:nvSpPr>
            <p:cNvPr id="93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5" name="Gewinkelte Verbindung 105"/>
          <p:cNvCxnSpPr>
            <a:endCxn id="93" idx="0"/>
          </p:cNvCxnSpPr>
          <p:nvPr/>
        </p:nvCxnSpPr>
        <p:spPr>
          <a:xfrm rot="16200000" flipH="1">
            <a:off x="6592890" y="5035537"/>
            <a:ext cx="235245" cy="6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7"/>
          <p:cNvSpPr/>
          <p:nvPr/>
        </p:nvSpPr>
        <p:spPr>
          <a:xfrm>
            <a:off x="5168327" y="1864540"/>
            <a:ext cx="1775856" cy="6301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Primary copper production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7" name="Elbow Connector 96"/>
          <p:cNvCxnSpPr>
            <a:endCxn id="45" idx="2"/>
          </p:cNvCxnSpPr>
          <p:nvPr/>
        </p:nvCxnSpPr>
        <p:spPr>
          <a:xfrm rot="10800000">
            <a:off x="6056190" y="3157885"/>
            <a:ext cx="1558337" cy="550635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46" idx="1"/>
          </p:cNvCxnSpPr>
          <p:nvPr/>
        </p:nvCxnSpPr>
        <p:spPr>
          <a:xfrm rot="10800000">
            <a:off x="7619622" y="3708100"/>
            <a:ext cx="218125" cy="405601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39"/>
          <p:cNvCxnSpPr>
            <a:stCxn id="96" idx="2"/>
            <a:endCxn id="45" idx="0"/>
          </p:cNvCxnSpPr>
          <p:nvPr/>
        </p:nvCxnSpPr>
        <p:spPr>
          <a:xfrm flipH="1">
            <a:off x="6056189" y="2494720"/>
            <a:ext cx="66" cy="303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6608754" y="1566895"/>
            <a:ext cx="360000" cy="360000"/>
            <a:chOff x="4757844" y="1557755"/>
            <a:chExt cx="360000" cy="360000"/>
          </a:xfrm>
        </p:grpSpPr>
        <p:sp>
          <p:nvSpPr>
            <p:cNvPr id="101" name="Oval 100"/>
            <p:cNvSpPr/>
            <p:nvPr/>
          </p:nvSpPr>
          <p:spPr>
            <a:xfrm>
              <a:off x="4757844" y="1557755"/>
              <a:ext cx="360000" cy="36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12" y="1584061"/>
              <a:ext cx="307388" cy="307388"/>
            </a:xfrm>
            <a:prstGeom prst="rect">
              <a:avLst/>
            </a:prstGeom>
          </p:spPr>
        </p:pic>
      </p:grpSp>
      <p:sp>
        <p:nvSpPr>
          <p:cNvPr id="103" name="Rectangle 102"/>
          <p:cNvSpPr/>
          <p:nvPr/>
        </p:nvSpPr>
        <p:spPr>
          <a:xfrm>
            <a:off x="7601203" y="1089477"/>
            <a:ext cx="1507842" cy="3835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MESSAGEix</a:t>
            </a:r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4422406" y="2364413"/>
            <a:ext cx="360000" cy="360000"/>
            <a:chOff x="4757844" y="1557755"/>
            <a:chExt cx="360000" cy="360000"/>
          </a:xfrm>
        </p:grpSpPr>
        <p:sp>
          <p:nvSpPr>
            <p:cNvPr id="105" name="Oval 104"/>
            <p:cNvSpPr/>
            <p:nvPr/>
          </p:nvSpPr>
          <p:spPr>
            <a:xfrm>
              <a:off x="4757844" y="1557755"/>
              <a:ext cx="360000" cy="36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12" y="1584061"/>
              <a:ext cx="307388" cy="307388"/>
            </a:xfrm>
            <a:prstGeom prst="rect">
              <a:avLst/>
            </a:prstGeom>
          </p:spPr>
        </p:pic>
      </p:grpSp>
      <p:grpSp>
        <p:nvGrpSpPr>
          <p:cNvPr id="107" name="Group 106"/>
          <p:cNvGrpSpPr/>
          <p:nvPr/>
        </p:nvGrpSpPr>
        <p:grpSpPr>
          <a:xfrm>
            <a:off x="5505510" y="3682213"/>
            <a:ext cx="360000" cy="360000"/>
            <a:chOff x="4757844" y="1557755"/>
            <a:chExt cx="360000" cy="360000"/>
          </a:xfrm>
        </p:grpSpPr>
        <p:sp>
          <p:nvSpPr>
            <p:cNvPr id="108" name="Oval 107"/>
            <p:cNvSpPr/>
            <p:nvPr/>
          </p:nvSpPr>
          <p:spPr>
            <a:xfrm>
              <a:off x="4757844" y="1557755"/>
              <a:ext cx="360000" cy="36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12" y="1584061"/>
              <a:ext cx="307388" cy="307388"/>
            </a:xfrm>
            <a:prstGeom prst="rect">
              <a:avLst/>
            </a:prstGeom>
          </p:spPr>
        </p:pic>
      </p:grpSp>
      <p:cxnSp>
        <p:nvCxnSpPr>
          <p:cNvPr id="122" name="Straight Connector 121"/>
          <p:cNvCxnSpPr/>
          <p:nvPr/>
        </p:nvCxnSpPr>
        <p:spPr>
          <a:xfrm flipV="1">
            <a:off x="4608640" y="1281252"/>
            <a:ext cx="0" cy="1083161"/>
          </a:xfrm>
          <a:prstGeom prst="line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103" idx="1"/>
          </p:cNvCxnSpPr>
          <p:nvPr/>
        </p:nvCxnSpPr>
        <p:spPr>
          <a:xfrm>
            <a:off x="4608640" y="1281252"/>
            <a:ext cx="2992563" cy="0"/>
          </a:xfrm>
          <a:prstGeom prst="straightConnector1">
            <a:avLst/>
          </a:prstGeom>
          <a:ln w="28575">
            <a:solidFill>
              <a:srgbClr val="92D05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6803971" y="1277407"/>
            <a:ext cx="0" cy="289488"/>
          </a:xfrm>
          <a:prstGeom prst="line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8" idx="0"/>
          </p:cNvCxnSpPr>
          <p:nvPr/>
        </p:nvCxnSpPr>
        <p:spPr>
          <a:xfrm flipV="1">
            <a:off x="5685510" y="3105891"/>
            <a:ext cx="90" cy="576322"/>
          </a:xfrm>
          <a:prstGeom prst="line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5688104" y="2714253"/>
            <a:ext cx="0" cy="134554"/>
          </a:xfrm>
          <a:prstGeom prst="line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reeform 126"/>
          <p:cNvSpPr/>
          <p:nvPr/>
        </p:nvSpPr>
        <p:spPr>
          <a:xfrm>
            <a:off x="5685600" y="2537247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Arc 127"/>
          <p:cNvSpPr/>
          <p:nvPr/>
        </p:nvSpPr>
        <p:spPr>
          <a:xfrm rot="16725342">
            <a:off x="5361317" y="1795877"/>
            <a:ext cx="473944" cy="157205"/>
          </a:xfrm>
          <a:prstGeom prst="arc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Arc 128"/>
          <p:cNvSpPr/>
          <p:nvPr/>
        </p:nvSpPr>
        <p:spPr>
          <a:xfrm rot="10800000">
            <a:off x="5597917" y="2302845"/>
            <a:ext cx="183655" cy="421568"/>
          </a:xfrm>
          <a:prstGeom prst="arc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/>
          <p:cNvCxnSpPr/>
          <p:nvPr/>
        </p:nvCxnSpPr>
        <p:spPr>
          <a:xfrm flipV="1">
            <a:off x="5640148" y="1277407"/>
            <a:ext cx="0" cy="354973"/>
          </a:xfrm>
          <a:prstGeom prst="line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Arc 130"/>
          <p:cNvSpPr/>
          <p:nvPr/>
        </p:nvSpPr>
        <p:spPr>
          <a:xfrm rot="16725342">
            <a:off x="5570989" y="2891119"/>
            <a:ext cx="187770" cy="115699"/>
          </a:xfrm>
          <a:prstGeom prst="arc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Arc 131"/>
          <p:cNvSpPr/>
          <p:nvPr/>
        </p:nvSpPr>
        <p:spPr>
          <a:xfrm rot="11722551">
            <a:off x="5611177" y="3000708"/>
            <a:ext cx="187770" cy="115699"/>
          </a:xfrm>
          <a:prstGeom prst="arc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Arrow Connector 136"/>
          <p:cNvCxnSpPr/>
          <p:nvPr/>
        </p:nvCxnSpPr>
        <p:spPr>
          <a:xfrm flipH="1">
            <a:off x="3980542" y="1155900"/>
            <a:ext cx="3620661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Picture 137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035" y="504074"/>
            <a:ext cx="964925" cy="9649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6200000">
            <a:off x="644687" y="455553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ODYM-RECC</a:t>
            </a:r>
            <a:endParaRPr lang="en-US" dirty="0"/>
          </a:p>
        </p:txBody>
      </p:sp>
      <p:sp>
        <p:nvSpPr>
          <p:cNvPr id="110" name="Textfeld 150"/>
          <p:cNvSpPr txBox="1"/>
          <p:nvPr/>
        </p:nvSpPr>
        <p:spPr>
          <a:xfrm>
            <a:off x="6667068" y="21531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8676840" y="1927994"/>
            <a:ext cx="563104" cy="6387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1.</a:t>
            </a:r>
            <a:endParaRPr lang="en-US" b="1" dirty="0"/>
          </a:p>
        </p:txBody>
      </p:sp>
      <p:sp>
        <p:nvSpPr>
          <p:cNvPr id="111" name="Oval 110"/>
          <p:cNvSpPr/>
          <p:nvPr/>
        </p:nvSpPr>
        <p:spPr>
          <a:xfrm>
            <a:off x="6207576" y="818020"/>
            <a:ext cx="563104" cy="6387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703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934E4AFD-026E-0B41-92A7-A51A72B23BD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0A14B5-834A-47FD-BC25-21A273065C50}" type="datetime1">
              <a:rPr lang="en-US" smtClean="0"/>
              <a:t>8/16/2019</a:t>
            </a:fld>
            <a:endParaRPr lang="en-GB" dirty="0"/>
          </a:p>
        </p:txBody>
      </p:sp>
      <p:sp>
        <p:nvSpPr>
          <p:cNvPr id="30" name="Title 1">
            <a:extLst>
              <a:ext uri="{FF2B5EF4-FFF2-40B4-BE49-F238E27FC236}">
                <a16:creationId xmlns="" xmlns:a16="http://schemas.microsoft.com/office/drawing/2014/main" id="{EE90A0E9-E7B5-7543-B56C-FBBEB7AB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028" y="-239363"/>
            <a:ext cx="10991088" cy="1198498"/>
          </a:xfrm>
        </p:spPr>
        <p:txBody>
          <a:bodyPr/>
          <a:lstStyle/>
          <a:p>
            <a:r>
              <a:rPr lang="en-US" dirty="0"/>
              <a:t>ODYM – MESSAGE Linkage </a:t>
            </a:r>
          </a:p>
        </p:txBody>
      </p:sp>
      <p:sp>
        <p:nvSpPr>
          <p:cNvPr id="33" name="Textfeld 29"/>
          <p:cNvSpPr txBox="1"/>
          <p:nvPr/>
        </p:nvSpPr>
        <p:spPr>
          <a:xfrm>
            <a:off x="1974675" y="5171008"/>
            <a:ext cx="733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b="1" dirty="0" smtClean="0">
                <a:cs typeface="Times New Roman" panose="02020603050405020304" pitchFamily="18" charset="0"/>
              </a:rPr>
              <a:t>Legend:</a:t>
            </a:r>
            <a:endParaRPr lang="en-US" b="1" dirty="0">
              <a:cs typeface="Times New Roman" panose="02020603050405020304" pitchFamily="18" charset="0"/>
            </a:endParaRPr>
          </a:p>
        </p:txBody>
      </p:sp>
      <p:sp>
        <p:nvSpPr>
          <p:cNvPr id="34" name="Rechteck 13"/>
          <p:cNvSpPr/>
          <p:nvPr/>
        </p:nvSpPr>
        <p:spPr>
          <a:xfrm>
            <a:off x="2843265" y="3535657"/>
            <a:ext cx="4617251" cy="15164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hteck 12"/>
          <p:cNvSpPr/>
          <p:nvPr/>
        </p:nvSpPr>
        <p:spPr>
          <a:xfrm>
            <a:off x="7349379" y="2072197"/>
            <a:ext cx="1331844" cy="101710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hteck 3"/>
          <p:cNvSpPr/>
          <p:nvPr/>
        </p:nvSpPr>
        <p:spPr>
          <a:xfrm>
            <a:off x="1983386" y="1133842"/>
            <a:ext cx="7180522" cy="40063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feil nach unten 4"/>
          <p:cNvSpPr/>
          <p:nvPr/>
        </p:nvSpPr>
        <p:spPr>
          <a:xfrm>
            <a:off x="7092401" y="1072424"/>
            <a:ext cx="2056490" cy="979789"/>
          </a:xfrm>
          <a:prstGeom prst="downArrow">
            <a:avLst>
              <a:gd name="adj1" fmla="val 50791"/>
              <a:gd name="adj2" fmla="val 4541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EGT installed capacity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hteck 6"/>
          <p:cNvSpPr/>
          <p:nvPr/>
        </p:nvSpPr>
        <p:spPr>
          <a:xfrm>
            <a:off x="5025956" y="4066485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hteck 9"/>
          <p:cNvSpPr/>
          <p:nvPr/>
        </p:nvSpPr>
        <p:spPr>
          <a:xfrm>
            <a:off x="5876189" y="2404692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hteck 10"/>
          <p:cNvSpPr/>
          <p:nvPr/>
        </p:nvSpPr>
        <p:spPr>
          <a:xfrm>
            <a:off x="7837746" y="354050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hteck 11"/>
          <p:cNvSpPr/>
          <p:nvPr/>
        </p:nvSpPr>
        <p:spPr>
          <a:xfrm>
            <a:off x="2409392" y="3184512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hteck 15"/>
          <p:cNvSpPr/>
          <p:nvPr/>
        </p:nvSpPr>
        <p:spPr>
          <a:xfrm>
            <a:off x="3011234" y="3971535"/>
            <a:ext cx="1391430" cy="5433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Remelting</a:t>
            </a:r>
            <a:r>
              <a:rPr lang="en-US" dirty="0" smtClean="0">
                <a:solidFill>
                  <a:schemeClr val="tx1"/>
                </a:solidFill>
              </a:rPr>
              <a:t> and refining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hteck 17"/>
          <p:cNvSpPr/>
          <p:nvPr/>
        </p:nvSpPr>
        <p:spPr>
          <a:xfrm>
            <a:off x="3392499" y="2271675"/>
            <a:ext cx="1682389" cy="6301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Manufacturing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Gerade Verbindung mit Pfeil 39"/>
          <p:cNvCxnSpPr>
            <a:stCxn id="36" idx="2"/>
            <a:endCxn id="46" idx="0"/>
          </p:cNvCxnSpPr>
          <p:nvPr/>
        </p:nvCxnSpPr>
        <p:spPr>
          <a:xfrm>
            <a:off x="8015301" y="3089306"/>
            <a:ext cx="2445" cy="4512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45"/>
          <p:cNvCxnSpPr>
            <a:stCxn id="61" idx="1"/>
            <a:endCxn id="44" idx="3"/>
          </p:cNvCxnSpPr>
          <p:nvPr/>
        </p:nvCxnSpPr>
        <p:spPr>
          <a:xfrm rot="10800000" flipV="1">
            <a:off x="5385956" y="4244893"/>
            <a:ext cx="647288" cy="1591"/>
          </a:xfrm>
          <a:prstGeom prst="bentConnector3">
            <a:avLst>
              <a:gd name="adj1" fmla="val 923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49"/>
          <p:cNvSpPr txBox="1"/>
          <p:nvPr/>
        </p:nvSpPr>
        <p:spPr>
          <a:xfrm>
            <a:off x="1999959" y="1133842"/>
            <a:ext cx="3282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 world regions, 2015 – 2100, </a:t>
            </a:r>
          </a:p>
          <a:p>
            <a:r>
              <a:rPr lang="en-US" dirty="0" smtClean="0"/>
              <a:t>copper in electricity generation </a:t>
            </a:r>
          </a:p>
          <a:p>
            <a:r>
              <a:rPr lang="en-US" dirty="0" smtClean="0"/>
              <a:t>technologies (EGT)</a:t>
            </a:r>
            <a:endParaRPr lang="en-US" dirty="0"/>
          </a:p>
        </p:txBody>
      </p:sp>
      <p:sp>
        <p:nvSpPr>
          <p:cNvPr id="55" name="Rechteck 57"/>
          <p:cNvSpPr/>
          <p:nvPr/>
        </p:nvSpPr>
        <p:spPr>
          <a:xfrm>
            <a:off x="7778585" y="2777209"/>
            <a:ext cx="491983" cy="1630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Gewinkelte Verbindung 122"/>
          <p:cNvCxnSpPr>
            <a:stCxn id="47" idx="0"/>
            <a:endCxn id="51" idx="1"/>
          </p:cNvCxnSpPr>
          <p:nvPr/>
        </p:nvCxnSpPr>
        <p:spPr>
          <a:xfrm rot="5400000" flipH="1" flipV="1">
            <a:off x="2692072" y="2484086"/>
            <a:ext cx="597747" cy="80310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142"/>
          <p:cNvCxnSpPr/>
          <p:nvPr/>
        </p:nvCxnSpPr>
        <p:spPr>
          <a:xfrm>
            <a:off x="7885265" y="2572126"/>
            <a:ext cx="0" cy="205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143"/>
          <p:cNvCxnSpPr/>
          <p:nvPr/>
        </p:nvCxnSpPr>
        <p:spPr>
          <a:xfrm rot="10800000">
            <a:off x="8205305" y="2572126"/>
            <a:ext cx="0" cy="205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150"/>
          <p:cNvSpPr txBox="1"/>
          <p:nvPr/>
        </p:nvSpPr>
        <p:spPr>
          <a:xfrm>
            <a:off x="8425752" y="2010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en-US" dirty="0"/>
          </a:p>
        </p:txBody>
      </p:sp>
      <p:sp>
        <p:nvSpPr>
          <p:cNvPr id="61" name="Rechteck 102"/>
          <p:cNvSpPr/>
          <p:nvPr/>
        </p:nvSpPr>
        <p:spPr>
          <a:xfrm>
            <a:off x="6033244" y="3973222"/>
            <a:ext cx="1331844" cy="543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Technical sorting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Textfeld 121"/>
          <p:cNvSpPr txBox="1"/>
          <p:nvPr/>
        </p:nvSpPr>
        <p:spPr>
          <a:xfrm>
            <a:off x="2838125" y="3464536"/>
            <a:ext cx="206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Waste management</a:t>
            </a:r>
            <a:endParaRPr lang="en-US" dirty="0"/>
          </a:p>
        </p:txBody>
      </p:sp>
      <p:sp>
        <p:nvSpPr>
          <p:cNvPr id="63" name="Textfeld 146"/>
          <p:cNvSpPr txBox="1"/>
          <p:nvPr/>
        </p:nvSpPr>
        <p:spPr>
          <a:xfrm>
            <a:off x="7072572" y="39108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</a:t>
            </a:r>
            <a:endParaRPr lang="en-US" baseline="-25000" dirty="0"/>
          </a:p>
        </p:txBody>
      </p:sp>
      <p:cxnSp>
        <p:nvCxnSpPr>
          <p:cNvPr id="64" name="Gewinkelte Verbindung 202"/>
          <p:cNvCxnSpPr>
            <a:stCxn id="44" idx="1"/>
            <a:endCxn id="50" idx="3"/>
          </p:cNvCxnSpPr>
          <p:nvPr/>
        </p:nvCxnSpPr>
        <p:spPr>
          <a:xfrm rot="10800000">
            <a:off x="4402664" y="4243207"/>
            <a:ext cx="623292" cy="32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204"/>
          <p:cNvCxnSpPr>
            <a:stCxn id="34" idx="1"/>
            <a:endCxn id="47" idx="2"/>
          </p:cNvCxnSpPr>
          <p:nvPr/>
        </p:nvCxnSpPr>
        <p:spPr>
          <a:xfrm rot="10800000">
            <a:off x="2589393" y="3544512"/>
            <a:ext cx="253873" cy="7493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Halbbogen 44"/>
          <p:cNvSpPr/>
          <p:nvPr/>
        </p:nvSpPr>
        <p:spPr>
          <a:xfrm rot="7998486">
            <a:off x="7903001" y="2704367"/>
            <a:ext cx="240868" cy="258812"/>
          </a:xfrm>
          <a:prstGeom prst="blockArc">
            <a:avLst>
              <a:gd name="adj1" fmla="val 10800000"/>
              <a:gd name="adj2" fmla="val 20998390"/>
              <a:gd name="adj3" fmla="val 1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8" name="Gerade Verbindung mit Pfeil 47"/>
          <p:cNvCxnSpPr/>
          <p:nvPr/>
        </p:nvCxnSpPr>
        <p:spPr>
          <a:xfrm flipV="1">
            <a:off x="8029150" y="2712699"/>
            <a:ext cx="63452" cy="10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Halbbogen 147"/>
          <p:cNvSpPr/>
          <p:nvPr/>
        </p:nvSpPr>
        <p:spPr>
          <a:xfrm rot="16200000">
            <a:off x="7915682" y="2708746"/>
            <a:ext cx="240868" cy="258812"/>
          </a:xfrm>
          <a:prstGeom prst="blockArc">
            <a:avLst>
              <a:gd name="adj1" fmla="val 10800000"/>
              <a:gd name="adj2" fmla="val 20998390"/>
              <a:gd name="adj3" fmla="val 1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Textfeld 150"/>
          <p:cNvSpPr txBox="1"/>
          <p:nvPr/>
        </p:nvSpPr>
        <p:spPr>
          <a:xfrm>
            <a:off x="4831110" y="22027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</a:t>
            </a:r>
            <a:endParaRPr lang="en-US" dirty="0"/>
          </a:p>
        </p:txBody>
      </p:sp>
      <p:grpSp>
        <p:nvGrpSpPr>
          <p:cNvPr id="71" name="Gruppieren 65"/>
          <p:cNvGrpSpPr/>
          <p:nvPr/>
        </p:nvGrpSpPr>
        <p:grpSpPr>
          <a:xfrm>
            <a:off x="7778726" y="4394528"/>
            <a:ext cx="719262" cy="250795"/>
            <a:chOff x="2787429" y="5788568"/>
            <a:chExt cx="719262" cy="250795"/>
          </a:xfrm>
        </p:grpSpPr>
        <p:sp>
          <p:nvSpPr>
            <p:cNvPr id="72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feld 146"/>
          <p:cNvSpPr txBox="1"/>
          <p:nvPr/>
        </p:nvSpPr>
        <p:spPr>
          <a:xfrm>
            <a:off x="4173324" y="3935541"/>
            <a:ext cx="27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</a:t>
            </a:r>
            <a:endParaRPr lang="en-US" baseline="-25000" dirty="0"/>
          </a:p>
        </p:txBody>
      </p:sp>
      <p:grpSp>
        <p:nvGrpSpPr>
          <p:cNvPr id="75" name="Gruppieren 65"/>
          <p:cNvGrpSpPr/>
          <p:nvPr/>
        </p:nvGrpSpPr>
        <p:grpSpPr>
          <a:xfrm>
            <a:off x="2157525" y="2224881"/>
            <a:ext cx="719262" cy="250795"/>
            <a:chOff x="2787429" y="5788568"/>
            <a:chExt cx="719262" cy="250795"/>
          </a:xfrm>
        </p:grpSpPr>
        <p:sp>
          <p:nvSpPr>
            <p:cNvPr id="76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uppieren 65"/>
          <p:cNvGrpSpPr/>
          <p:nvPr/>
        </p:nvGrpSpPr>
        <p:grpSpPr>
          <a:xfrm>
            <a:off x="8296263" y="3383244"/>
            <a:ext cx="719262" cy="250795"/>
            <a:chOff x="2787429" y="5788568"/>
            <a:chExt cx="719262" cy="250795"/>
          </a:xfrm>
        </p:grpSpPr>
        <p:sp>
          <p:nvSpPr>
            <p:cNvPr id="79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1" name="Gewinkelte Verbindung 122"/>
          <p:cNvCxnSpPr>
            <a:stCxn id="46" idx="2"/>
            <a:endCxn id="34" idx="3"/>
          </p:cNvCxnSpPr>
          <p:nvPr/>
        </p:nvCxnSpPr>
        <p:spPr>
          <a:xfrm rot="5400000">
            <a:off x="7542435" y="3818589"/>
            <a:ext cx="393392" cy="55723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1" idx="2"/>
          </p:cNvCxnSpPr>
          <p:nvPr/>
        </p:nvCxnSpPr>
        <p:spPr>
          <a:xfrm flipH="1">
            <a:off x="4224101" y="2901855"/>
            <a:ext cx="9593" cy="6338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5" idx="3"/>
            <a:endCxn id="36" idx="1"/>
          </p:cNvCxnSpPr>
          <p:nvPr/>
        </p:nvCxnSpPr>
        <p:spPr>
          <a:xfrm flipV="1">
            <a:off x="6236189" y="2580752"/>
            <a:ext cx="1113190" cy="39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1" idx="3"/>
            <a:endCxn id="45" idx="1"/>
          </p:cNvCxnSpPr>
          <p:nvPr/>
        </p:nvCxnSpPr>
        <p:spPr>
          <a:xfrm flipV="1">
            <a:off x="5074888" y="2584692"/>
            <a:ext cx="801301" cy="20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8487127" y="3112005"/>
            <a:ext cx="10861" cy="26139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72" idx="1"/>
          </p:cNvCxnSpPr>
          <p:nvPr/>
        </p:nvCxnSpPr>
        <p:spPr>
          <a:xfrm>
            <a:off x="7460516" y="4514877"/>
            <a:ext cx="318210" cy="50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2879183" y="2335559"/>
            <a:ext cx="513316" cy="20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65"/>
          <p:cNvGrpSpPr/>
          <p:nvPr/>
        </p:nvGrpSpPr>
        <p:grpSpPr>
          <a:xfrm>
            <a:off x="3479445" y="4750123"/>
            <a:ext cx="515854" cy="176851"/>
            <a:chOff x="2787429" y="5788568"/>
            <a:chExt cx="719262" cy="250795"/>
          </a:xfrm>
        </p:grpSpPr>
        <p:sp>
          <p:nvSpPr>
            <p:cNvPr id="89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1" name="Gewinkelte Verbindung 105"/>
          <p:cNvCxnSpPr>
            <a:endCxn id="89" idx="0"/>
          </p:cNvCxnSpPr>
          <p:nvPr/>
        </p:nvCxnSpPr>
        <p:spPr>
          <a:xfrm rot="16200000" flipH="1">
            <a:off x="3619435" y="4632185"/>
            <a:ext cx="235245" cy="6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65"/>
          <p:cNvGrpSpPr/>
          <p:nvPr/>
        </p:nvGrpSpPr>
        <p:grpSpPr>
          <a:xfrm>
            <a:off x="6452900" y="4760283"/>
            <a:ext cx="515854" cy="176851"/>
            <a:chOff x="2787429" y="5788568"/>
            <a:chExt cx="719262" cy="250795"/>
          </a:xfrm>
        </p:grpSpPr>
        <p:sp>
          <p:nvSpPr>
            <p:cNvPr id="93" name="Rechteck 66"/>
            <p:cNvSpPr/>
            <p:nvPr/>
          </p:nvSpPr>
          <p:spPr>
            <a:xfrm>
              <a:off x="2787429" y="5788568"/>
              <a:ext cx="719262" cy="2507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Rechteck 67"/>
            <p:cNvSpPr/>
            <p:nvPr/>
          </p:nvSpPr>
          <p:spPr>
            <a:xfrm>
              <a:off x="3017189" y="5902549"/>
              <a:ext cx="25974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5" name="Gewinkelte Verbindung 105"/>
          <p:cNvCxnSpPr>
            <a:endCxn id="93" idx="0"/>
          </p:cNvCxnSpPr>
          <p:nvPr/>
        </p:nvCxnSpPr>
        <p:spPr>
          <a:xfrm rot="16200000" flipH="1">
            <a:off x="6592890" y="4642345"/>
            <a:ext cx="235245" cy="6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7"/>
          <p:cNvSpPr/>
          <p:nvPr/>
        </p:nvSpPr>
        <p:spPr>
          <a:xfrm>
            <a:off x="5168327" y="1471348"/>
            <a:ext cx="1775856" cy="6301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Primary copper production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7" name="Elbow Connector 96"/>
          <p:cNvCxnSpPr>
            <a:endCxn id="45" idx="2"/>
          </p:cNvCxnSpPr>
          <p:nvPr/>
        </p:nvCxnSpPr>
        <p:spPr>
          <a:xfrm rot="10800000">
            <a:off x="6056190" y="2764693"/>
            <a:ext cx="1558337" cy="550635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46" idx="1"/>
          </p:cNvCxnSpPr>
          <p:nvPr/>
        </p:nvCxnSpPr>
        <p:spPr>
          <a:xfrm rot="10800000">
            <a:off x="7619622" y="3314908"/>
            <a:ext cx="218125" cy="405601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39"/>
          <p:cNvCxnSpPr>
            <a:stCxn id="96" idx="2"/>
            <a:endCxn id="45" idx="0"/>
          </p:cNvCxnSpPr>
          <p:nvPr/>
        </p:nvCxnSpPr>
        <p:spPr>
          <a:xfrm flipH="1">
            <a:off x="6056189" y="2101528"/>
            <a:ext cx="66" cy="303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6608754" y="1173703"/>
            <a:ext cx="360000" cy="360000"/>
            <a:chOff x="4757844" y="1557755"/>
            <a:chExt cx="360000" cy="360000"/>
          </a:xfrm>
        </p:grpSpPr>
        <p:sp>
          <p:nvSpPr>
            <p:cNvPr id="101" name="Oval 100"/>
            <p:cNvSpPr/>
            <p:nvPr/>
          </p:nvSpPr>
          <p:spPr>
            <a:xfrm>
              <a:off x="4757844" y="1557755"/>
              <a:ext cx="360000" cy="36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12" y="1584061"/>
              <a:ext cx="307388" cy="307388"/>
            </a:xfrm>
            <a:prstGeom prst="rect">
              <a:avLst/>
            </a:prstGeom>
          </p:spPr>
        </p:pic>
      </p:grpSp>
      <p:sp>
        <p:nvSpPr>
          <p:cNvPr id="103" name="Rectangle 102"/>
          <p:cNvSpPr/>
          <p:nvPr/>
        </p:nvSpPr>
        <p:spPr>
          <a:xfrm>
            <a:off x="7601203" y="696285"/>
            <a:ext cx="1507842" cy="3835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MESSAGEix</a:t>
            </a:r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4422406" y="1971221"/>
            <a:ext cx="360000" cy="360000"/>
            <a:chOff x="4757844" y="1557755"/>
            <a:chExt cx="360000" cy="360000"/>
          </a:xfrm>
        </p:grpSpPr>
        <p:sp>
          <p:nvSpPr>
            <p:cNvPr id="105" name="Oval 104"/>
            <p:cNvSpPr/>
            <p:nvPr/>
          </p:nvSpPr>
          <p:spPr>
            <a:xfrm>
              <a:off x="4757844" y="1557755"/>
              <a:ext cx="360000" cy="36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12" y="1584061"/>
              <a:ext cx="307388" cy="307388"/>
            </a:xfrm>
            <a:prstGeom prst="rect">
              <a:avLst/>
            </a:prstGeom>
          </p:spPr>
        </p:pic>
      </p:grpSp>
      <p:grpSp>
        <p:nvGrpSpPr>
          <p:cNvPr id="107" name="Group 106"/>
          <p:cNvGrpSpPr/>
          <p:nvPr/>
        </p:nvGrpSpPr>
        <p:grpSpPr>
          <a:xfrm>
            <a:off x="5505510" y="3289021"/>
            <a:ext cx="360000" cy="360000"/>
            <a:chOff x="4757844" y="1557755"/>
            <a:chExt cx="360000" cy="360000"/>
          </a:xfrm>
        </p:grpSpPr>
        <p:sp>
          <p:nvSpPr>
            <p:cNvPr id="108" name="Oval 107"/>
            <p:cNvSpPr/>
            <p:nvPr/>
          </p:nvSpPr>
          <p:spPr>
            <a:xfrm>
              <a:off x="4757844" y="1557755"/>
              <a:ext cx="360000" cy="36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12" y="1584061"/>
              <a:ext cx="307388" cy="307388"/>
            </a:xfrm>
            <a:prstGeom prst="rect">
              <a:avLst/>
            </a:prstGeom>
          </p:spPr>
        </p:pic>
      </p:grpSp>
      <p:sp>
        <p:nvSpPr>
          <p:cNvPr id="110" name="Rechteck 17"/>
          <p:cNvSpPr/>
          <p:nvPr/>
        </p:nvSpPr>
        <p:spPr>
          <a:xfrm>
            <a:off x="2977688" y="5257973"/>
            <a:ext cx="414550" cy="2231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smtClean="0">
                <a:solidFill>
                  <a:schemeClr val="tx1"/>
                </a:solidFill>
              </a:rPr>
              <a:t>           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1" name="Rechteck 19"/>
          <p:cNvSpPr/>
          <p:nvPr/>
        </p:nvSpPr>
        <p:spPr>
          <a:xfrm>
            <a:off x="2977688" y="5574635"/>
            <a:ext cx="414550" cy="1748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Rechteck 20"/>
          <p:cNvSpPr/>
          <p:nvPr/>
        </p:nvSpPr>
        <p:spPr>
          <a:xfrm>
            <a:off x="3101020" y="5637975"/>
            <a:ext cx="167886" cy="6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feld 21"/>
          <p:cNvSpPr txBox="1"/>
          <p:nvPr/>
        </p:nvSpPr>
        <p:spPr>
          <a:xfrm>
            <a:off x="3372142" y="5186974"/>
            <a:ext cx="7330947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dirty="0" smtClean="0">
                <a:cs typeface="Times New Roman" panose="02020603050405020304" pitchFamily="18" charset="0"/>
              </a:rPr>
              <a:t>Processes with process parameters                   Markets</a:t>
            </a:r>
          </a:p>
          <a:p>
            <a:pPr>
              <a:spcAft>
                <a:spcPts val="100"/>
              </a:spcAft>
            </a:pPr>
            <a:r>
              <a:rPr lang="en-US" dirty="0" smtClean="0">
                <a:cs typeface="Times New Roman" panose="02020603050405020304" pitchFamily="18" charset="0"/>
              </a:rPr>
              <a:t>Losses to the environment with stocks</a:t>
            </a:r>
          </a:p>
          <a:p>
            <a:pPr>
              <a:spcAft>
                <a:spcPts val="100"/>
              </a:spcAft>
            </a:pPr>
            <a:r>
              <a:rPr lang="en-US" dirty="0" smtClean="0">
                <a:cs typeface="Times New Roman" panose="02020603050405020304" pitchFamily="18" charset="0"/>
              </a:rPr>
              <a:t>In-use stock with vintage tracking</a:t>
            </a:r>
          </a:p>
          <a:p>
            <a:pPr>
              <a:spcAft>
                <a:spcPts val="100"/>
              </a:spcAft>
            </a:pPr>
            <a:r>
              <a:rPr lang="en-US" dirty="0" smtClean="0">
                <a:cs typeface="Times New Roman" panose="02020603050405020304" pitchFamily="18" charset="0"/>
              </a:rPr>
              <a:t>Material flows already included in model description</a:t>
            </a:r>
          </a:p>
          <a:p>
            <a:pPr>
              <a:spcAft>
                <a:spcPts val="100"/>
              </a:spcAft>
            </a:pPr>
            <a:r>
              <a:rPr lang="en-US" dirty="0" smtClean="0">
                <a:cs typeface="Times New Roman" panose="02020603050405020304" pitchFamily="18" charset="0"/>
              </a:rPr>
              <a:t>Energy flows                                                    Emissions feedback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14" name="Rechteck 23"/>
          <p:cNvSpPr/>
          <p:nvPr/>
        </p:nvSpPr>
        <p:spPr>
          <a:xfrm>
            <a:off x="3011234" y="5916782"/>
            <a:ext cx="347457" cy="1165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Gerade Verbindung mit Pfeil 24"/>
          <p:cNvCxnSpPr/>
          <p:nvPr/>
        </p:nvCxnSpPr>
        <p:spPr>
          <a:xfrm>
            <a:off x="3086575" y="5770212"/>
            <a:ext cx="0" cy="146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25"/>
          <p:cNvCxnSpPr/>
          <p:nvPr/>
        </p:nvCxnSpPr>
        <p:spPr>
          <a:xfrm rot="10800000">
            <a:off x="3312600" y="5770212"/>
            <a:ext cx="0" cy="146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Halbbogen 26"/>
          <p:cNvSpPr/>
          <p:nvPr/>
        </p:nvSpPr>
        <p:spPr>
          <a:xfrm rot="8964323">
            <a:off x="3106123" y="5883524"/>
            <a:ext cx="172145" cy="143652"/>
          </a:xfrm>
          <a:prstGeom prst="blockArc">
            <a:avLst>
              <a:gd name="adj1" fmla="val 10800000"/>
              <a:gd name="adj2" fmla="val 20998390"/>
              <a:gd name="adj3" fmla="val 1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8" name="Gerade Verbindung mit Pfeil 27"/>
          <p:cNvCxnSpPr/>
          <p:nvPr/>
        </p:nvCxnSpPr>
        <p:spPr>
          <a:xfrm flipV="1">
            <a:off x="3188192" y="5870678"/>
            <a:ext cx="44812" cy="7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Halbbogen 28"/>
          <p:cNvSpPr/>
          <p:nvPr/>
        </p:nvSpPr>
        <p:spPr>
          <a:xfrm rot="15675691">
            <a:off x="3111177" y="5863960"/>
            <a:ext cx="162037" cy="182783"/>
          </a:xfrm>
          <a:prstGeom prst="blockArc">
            <a:avLst>
              <a:gd name="adj1" fmla="val 10966799"/>
              <a:gd name="adj2" fmla="val 20998390"/>
              <a:gd name="adj3" fmla="val 1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0" name="Gerade Verbindung mit Pfeil 35"/>
          <p:cNvCxnSpPr/>
          <p:nvPr/>
        </p:nvCxnSpPr>
        <p:spPr>
          <a:xfrm>
            <a:off x="2977688" y="6212011"/>
            <a:ext cx="384697" cy="9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hteck 18"/>
          <p:cNvSpPr/>
          <p:nvPr/>
        </p:nvSpPr>
        <p:spPr>
          <a:xfrm>
            <a:off x="8011145" y="5269104"/>
            <a:ext cx="228141" cy="228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 flipV="1">
            <a:off x="4608640" y="1798615"/>
            <a:ext cx="0" cy="172606"/>
          </a:xfrm>
          <a:prstGeom prst="line">
            <a:avLst/>
          </a:prstGeom>
          <a:ln w="12700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103" idx="1"/>
          </p:cNvCxnSpPr>
          <p:nvPr/>
        </p:nvCxnSpPr>
        <p:spPr>
          <a:xfrm>
            <a:off x="4553776" y="884215"/>
            <a:ext cx="3047427" cy="384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6803971" y="884215"/>
            <a:ext cx="0" cy="28948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8" idx="0"/>
          </p:cNvCxnSpPr>
          <p:nvPr/>
        </p:nvCxnSpPr>
        <p:spPr>
          <a:xfrm flipV="1">
            <a:off x="5685510" y="2712699"/>
            <a:ext cx="90" cy="57632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5688104" y="2321061"/>
            <a:ext cx="0" cy="134554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reeform 126"/>
          <p:cNvSpPr/>
          <p:nvPr/>
        </p:nvSpPr>
        <p:spPr>
          <a:xfrm>
            <a:off x="5685600" y="2144055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Arc 127"/>
          <p:cNvSpPr/>
          <p:nvPr/>
        </p:nvSpPr>
        <p:spPr>
          <a:xfrm rot="16725342">
            <a:off x="5361317" y="1402685"/>
            <a:ext cx="473944" cy="157205"/>
          </a:xfrm>
          <a:prstGeom prst="arc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Arc 128"/>
          <p:cNvSpPr/>
          <p:nvPr/>
        </p:nvSpPr>
        <p:spPr>
          <a:xfrm rot="10800000">
            <a:off x="5597917" y="1909653"/>
            <a:ext cx="183655" cy="421568"/>
          </a:xfrm>
          <a:prstGeom prst="arc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/>
          <p:cNvCxnSpPr/>
          <p:nvPr/>
        </p:nvCxnSpPr>
        <p:spPr>
          <a:xfrm flipV="1">
            <a:off x="5640148" y="884215"/>
            <a:ext cx="0" cy="35497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Arc 130"/>
          <p:cNvSpPr/>
          <p:nvPr/>
        </p:nvSpPr>
        <p:spPr>
          <a:xfrm rot="16725342">
            <a:off x="5570989" y="2497927"/>
            <a:ext cx="187770" cy="115699"/>
          </a:xfrm>
          <a:prstGeom prst="arc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Arc 131"/>
          <p:cNvSpPr/>
          <p:nvPr/>
        </p:nvSpPr>
        <p:spPr>
          <a:xfrm rot="11722551">
            <a:off x="5611177" y="2607516"/>
            <a:ext cx="187770" cy="115699"/>
          </a:xfrm>
          <a:prstGeom prst="arc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Connector 132"/>
          <p:cNvCxnSpPr/>
          <p:nvPr/>
        </p:nvCxnSpPr>
        <p:spPr>
          <a:xfrm flipV="1">
            <a:off x="4608640" y="913180"/>
            <a:ext cx="0" cy="148521"/>
          </a:xfrm>
          <a:prstGeom prst="line">
            <a:avLst/>
          </a:prstGeom>
          <a:ln w="12700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Arc 133"/>
          <p:cNvSpPr/>
          <p:nvPr/>
        </p:nvSpPr>
        <p:spPr>
          <a:xfrm rot="16725342">
            <a:off x="4475694" y="1121071"/>
            <a:ext cx="215216" cy="110841"/>
          </a:xfrm>
          <a:prstGeom prst="arc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Arc 134"/>
          <p:cNvSpPr/>
          <p:nvPr/>
        </p:nvSpPr>
        <p:spPr>
          <a:xfrm rot="11722551">
            <a:off x="4566286" y="1660970"/>
            <a:ext cx="118261" cy="146492"/>
          </a:xfrm>
          <a:prstGeom prst="arc">
            <a:avLst/>
          </a:prstGeom>
          <a:ln w="12700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2964784" y="6523513"/>
            <a:ext cx="392028" cy="995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3980542" y="808428"/>
            <a:ext cx="3660768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Picture 137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385" y="524232"/>
            <a:ext cx="551575" cy="551575"/>
          </a:xfrm>
          <a:prstGeom prst="rect">
            <a:avLst/>
          </a:prstGeom>
        </p:spPr>
      </p:pic>
      <p:cxnSp>
        <p:nvCxnSpPr>
          <p:cNvPr id="139" name="Straight Arrow Connector 138"/>
          <p:cNvCxnSpPr/>
          <p:nvPr/>
        </p:nvCxnSpPr>
        <p:spPr>
          <a:xfrm>
            <a:off x="7220996" y="6533465"/>
            <a:ext cx="821433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42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Chart 33"/>
          <p:cNvGraphicFramePr>
            <a:graphicFrameLocks/>
          </p:cNvGraphicFramePr>
          <p:nvPr/>
        </p:nvGraphicFramePr>
        <p:xfrm>
          <a:off x="559989" y="2172545"/>
          <a:ext cx="5560550" cy="3746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Slide Number Placeholder 3">
            <a:extLst>
              <a:ext uri="{FF2B5EF4-FFF2-40B4-BE49-F238E27FC236}">
                <a16:creationId xmlns="" xmlns:a16="http://schemas.microsoft.com/office/drawing/2014/main" id="{DD25100F-A867-1645-B9D3-8E6CFF5DD3C9}"/>
              </a:ext>
            </a:extLst>
          </p:cNvPr>
          <p:cNvSpPr txBox="1">
            <a:spLocks/>
          </p:cNvSpPr>
          <p:nvPr/>
        </p:nvSpPr>
        <p:spPr>
          <a:xfrm>
            <a:off x="258748" y="635280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8B0777-827F-8D42-90B1-61394C340E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287009" y="2688630"/>
            <a:ext cx="1150605" cy="3294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Buildings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35915" y="1213600"/>
            <a:ext cx="3642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Copper in-use stock</a:t>
            </a:r>
            <a:endParaRPr lang="en-US" sz="2800" dirty="0"/>
          </a:p>
        </p:txBody>
      </p:sp>
      <p:graphicFrame>
        <p:nvGraphicFramePr>
          <p:cNvPr id="27" name="Chart 26"/>
          <p:cNvGraphicFramePr>
            <a:graphicFrameLocks/>
          </p:cNvGraphicFramePr>
          <p:nvPr/>
        </p:nvGraphicFramePr>
        <p:xfrm>
          <a:off x="1052629" y="2555240"/>
          <a:ext cx="3702062" cy="2709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8" name="Rectangle 27"/>
          <p:cNvSpPr/>
          <p:nvPr/>
        </p:nvSpPr>
        <p:spPr>
          <a:xfrm>
            <a:off x="574518" y="4842070"/>
            <a:ext cx="1579939" cy="4226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Infrastructure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3772" y="3600955"/>
            <a:ext cx="1152143" cy="4226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Industry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96135" y="2642010"/>
            <a:ext cx="1220691" cy="4226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Transport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82373" y="2139288"/>
            <a:ext cx="1344167" cy="4226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Consumer products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35915" y="5950338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err="1" smtClean="0"/>
              <a:t>Glöser</a:t>
            </a:r>
            <a:r>
              <a:rPr lang="en-US" dirty="0" smtClean="0"/>
              <a:t> et al. (2013)</a:t>
            </a:r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="" xmlns:a16="http://schemas.microsoft.com/office/drawing/2014/main" id="{EE90A0E9-E7B5-7543-B56C-FBBEB7AB35CB}"/>
              </a:ext>
            </a:extLst>
          </p:cNvPr>
          <p:cNvSpPr txBox="1">
            <a:spLocks/>
          </p:cNvSpPr>
          <p:nvPr/>
        </p:nvSpPr>
        <p:spPr>
          <a:xfrm>
            <a:off x="258748" y="-58421"/>
            <a:ext cx="10991088" cy="119849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57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3600" dirty="0" smtClean="0"/>
              <a:t>What is copper used for today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5595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/>
          <p:cNvGraphicFramePr>
            <a:graphicFrameLocks/>
          </p:cNvGraphicFramePr>
          <p:nvPr/>
        </p:nvGraphicFramePr>
        <p:xfrm>
          <a:off x="7570839" y="1920170"/>
          <a:ext cx="3524624" cy="3965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4" name="Chart 33"/>
          <p:cNvGraphicFramePr>
            <a:graphicFrameLocks/>
          </p:cNvGraphicFramePr>
          <p:nvPr/>
        </p:nvGraphicFramePr>
        <p:xfrm>
          <a:off x="559989" y="2172545"/>
          <a:ext cx="5560550" cy="3746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9436077" y="6525344"/>
            <a:ext cx="2743200" cy="365125"/>
          </a:xfrm>
        </p:spPr>
        <p:txBody>
          <a:bodyPr/>
          <a:lstStyle/>
          <a:p>
            <a:pPr>
              <a:defRPr/>
            </a:pPr>
            <a:fld id="{D0215088-7B50-4EAE-9B14-63339583D2AE}" type="slidenum">
              <a:rPr lang="nb-NO" altLang="en-US" sz="900" smtClean="0">
                <a:solidFill>
                  <a:schemeClr val="bg1"/>
                </a:solidFill>
                <a:latin typeface="+mn-lt"/>
              </a:rPr>
              <a:pPr>
                <a:defRPr/>
              </a:pPr>
              <a:t>19</a:t>
            </a:fld>
            <a:endParaRPr lang="nb-NO" altLang="en-US" sz="9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EE90A0E9-E7B5-7543-B56C-FBBEB7AB35CB}"/>
              </a:ext>
            </a:extLst>
          </p:cNvPr>
          <p:cNvSpPr txBox="1">
            <a:spLocks/>
          </p:cNvSpPr>
          <p:nvPr/>
        </p:nvSpPr>
        <p:spPr>
          <a:xfrm>
            <a:off x="258748" y="-58421"/>
            <a:ext cx="10991088" cy="119849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57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3600" dirty="0" smtClean="0"/>
              <a:t>What is copper used for today</a:t>
            </a:r>
            <a:endParaRPr lang="en-US" sz="3600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="" xmlns:a16="http://schemas.microsoft.com/office/drawing/2014/main" id="{DD25100F-A867-1645-B9D3-8E6CFF5DD3C9}"/>
              </a:ext>
            </a:extLst>
          </p:cNvPr>
          <p:cNvSpPr txBox="1">
            <a:spLocks/>
          </p:cNvSpPr>
          <p:nvPr/>
        </p:nvSpPr>
        <p:spPr>
          <a:xfrm>
            <a:off x="258748" y="635280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8B0777-827F-8D42-90B1-61394C340E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74034" y="4428581"/>
            <a:ext cx="1220691" cy="4226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Transport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616070" y="2361168"/>
            <a:ext cx="1394492" cy="4226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Buildings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87265" y="5145465"/>
            <a:ext cx="1152143" cy="4226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Industry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98933" y="2555240"/>
            <a:ext cx="1344167" cy="4226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Consumer products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16070" y="5170665"/>
            <a:ext cx="1579939" cy="4226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Infrastructure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63808" y="1239999"/>
            <a:ext cx="4414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Annual copper demand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4287009" y="2688630"/>
            <a:ext cx="1150605" cy="3294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Buildings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35915" y="1213600"/>
            <a:ext cx="3642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Copper in-use stock</a:t>
            </a:r>
            <a:endParaRPr lang="en-US" sz="2800" dirty="0"/>
          </a:p>
        </p:txBody>
      </p:sp>
      <p:graphicFrame>
        <p:nvGraphicFramePr>
          <p:cNvPr id="27" name="Chart 26"/>
          <p:cNvGraphicFramePr>
            <a:graphicFrameLocks/>
          </p:cNvGraphicFramePr>
          <p:nvPr/>
        </p:nvGraphicFramePr>
        <p:xfrm>
          <a:off x="1052629" y="2555240"/>
          <a:ext cx="3702062" cy="2709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8" name="Rectangle 27"/>
          <p:cNvSpPr/>
          <p:nvPr/>
        </p:nvSpPr>
        <p:spPr>
          <a:xfrm>
            <a:off x="574518" y="4842070"/>
            <a:ext cx="1579939" cy="4226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Infrastructure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3772" y="3600955"/>
            <a:ext cx="1152143" cy="4226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Industry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96135" y="2642010"/>
            <a:ext cx="1220691" cy="4226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Transport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82373" y="2139288"/>
            <a:ext cx="1344167" cy="4226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Consumer products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94763" y="6023515"/>
            <a:ext cx="415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/>
              <a:t>Klose (2019), </a:t>
            </a:r>
            <a:r>
              <a:rPr lang="en-US" dirty="0" err="1" smtClean="0"/>
              <a:t>MaTrace</a:t>
            </a:r>
            <a:r>
              <a:rPr lang="en-US" dirty="0" smtClean="0"/>
              <a:t> </a:t>
            </a:r>
            <a:r>
              <a:rPr lang="en-US" dirty="0" smtClean="0"/>
              <a:t>copper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735915" y="5950338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err="1" smtClean="0"/>
              <a:t>Glöser</a:t>
            </a:r>
            <a:r>
              <a:rPr lang="en-US" dirty="0" smtClean="0"/>
              <a:t> et al. (2013)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71016" y="1755753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2018: 24000kt of copper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09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0021824" y="4805139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Final 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CCB184C5-BA83-4541-BEA4-A4DB4AFC4E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Understanding </a:t>
            </a:r>
            <a:r>
              <a:rPr lang="en-US" b="1" dirty="0"/>
              <a:t>the impacts of biophysical constraints on IAM </a:t>
            </a:r>
            <a:r>
              <a:rPr lang="en-US" b="1" dirty="0" smtClean="0"/>
              <a:t>results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="" xmlns:a16="http://schemas.microsoft.com/office/drawing/2014/main" id="{B3A771C5-F9C0-EA48-9322-8BAE62E232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b="1" dirty="0" smtClean="0"/>
              <a:t>linking a bottom-up demand-side model and </a:t>
            </a:r>
          </a:p>
          <a:p>
            <a:pPr>
              <a:spcBef>
                <a:spcPts val="0"/>
              </a:spcBef>
            </a:pPr>
            <a:r>
              <a:rPr lang="en-US" b="1" dirty="0" smtClean="0"/>
              <a:t>the </a:t>
            </a:r>
            <a:r>
              <a:rPr lang="en-US" b="1" dirty="0"/>
              <a:t>MESSAGE </a:t>
            </a:r>
            <a:r>
              <a:rPr lang="en-US" b="1" dirty="0" smtClean="0"/>
              <a:t>model: the case of copper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2493"/>
          <a:stretch/>
        </p:blipFill>
        <p:spPr>
          <a:xfrm>
            <a:off x="2984819" y="6012611"/>
            <a:ext cx="359625" cy="5564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12493"/>
          <a:stretch/>
        </p:blipFill>
        <p:spPr>
          <a:xfrm>
            <a:off x="2404342" y="5671804"/>
            <a:ext cx="535287" cy="8282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12493"/>
          <a:stretch/>
        </p:blipFill>
        <p:spPr>
          <a:xfrm>
            <a:off x="3843608" y="6302605"/>
            <a:ext cx="255202" cy="3948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 rot="512124">
            <a:off x="3298798" y="6322284"/>
            <a:ext cx="488207" cy="3408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 rot="512124">
            <a:off x="1870748" y="6137823"/>
            <a:ext cx="488207" cy="3408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51322">
            <a:off x="1363827" y="5916528"/>
            <a:ext cx="449320" cy="4318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60492">
            <a:off x="1013806" y="5718222"/>
            <a:ext cx="352425" cy="552450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="" xmlns:a16="http://schemas.microsoft.com/office/drawing/2014/main" id="{87A47107-F1EE-C449-94A9-924A67658D52}"/>
              </a:ext>
            </a:extLst>
          </p:cNvPr>
          <p:cNvSpPr txBox="1">
            <a:spLocks/>
          </p:cNvSpPr>
          <p:nvPr/>
        </p:nvSpPr>
        <p:spPr>
          <a:xfrm>
            <a:off x="7341079" y="5396524"/>
            <a:ext cx="4683345" cy="11035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20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Stefanie Klose</a:t>
            </a:r>
          </a:p>
          <a:p>
            <a:pPr algn="r"/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Industrial Ecology, University of Freiburg</a:t>
            </a:r>
          </a:p>
          <a:p>
            <a:pPr algn="r"/>
            <a:r>
              <a:rPr lang="en-GB" sz="120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Supervisors at IIASA: Volker </a:t>
            </a:r>
            <a:r>
              <a:rPr lang="en-GB" sz="1200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Krey</a:t>
            </a:r>
            <a:r>
              <a:rPr lang="en-GB" sz="120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GB" sz="1200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Jihoon</a:t>
            </a:r>
            <a:r>
              <a:rPr lang="en-GB" sz="120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Min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0058399" y="4778385"/>
            <a:ext cx="619964" cy="4228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10177272" y="4778385"/>
            <a:ext cx="374904" cy="42284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20744321">
            <a:off x="8978079" y="44365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Bradley Hand ITC" panose="03070402050302030203" pitchFamily="66" charset="0"/>
              </a:rPr>
              <a:t>On the road</a:t>
            </a:r>
            <a:endParaRPr lang="en-US" sz="2400" b="1" dirty="0">
              <a:solidFill>
                <a:srgbClr val="C0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57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="" xmlns:a16="http://schemas.microsoft.com/office/drawing/2014/main" id="{EE90A0E9-E7B5-7543-B56C-FBBEB7AB35CB}"/>
              </a:ext>
            </a:extLst>
          </p:cNvPr>
          <p:cNvSpPr txBox="1">
            <a:spLocks/>
          </p:cNvSpPr>
          <p:nvPr/>
        </p:nvSpPr>
        <p:spPr>
          <a:xfrm>
            <a:off x="265176" y="0"/>
            <a:ext cx="10991088" cy="119849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57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3600" dirty="0" smtClean="0"/>
              <a:t>Copper in EGTs in SSP1</a:t>
            </a:r>
            <a:endParaRPr lang="en-US" sz="3600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="" xmlns:a16="http://schemas.microsoft.com/office/drawing/2014/main" id="{DD25100F-A867-1645-B9D3-8E6CFF5DD3C9}"/>
              </a:ext>
            </a:extLst>
          </p:cNvPr>
          <p:cNvSpPr txBox="1">
            <a:spLocks/>
          </p:cNvSpPr>
          <p:nvPr/>
        </p:nvSpPr>
        <p:spPr>
          <a:xfrm>
            <a:off x="258748" y="635280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8B0777-827F-8D42-90B1-61394C340E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24" y="5354912"/>
            <a:ext cx="10058400" cy="5802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74" y="1747722"/>
            <a:ext cx="10058400" cy="318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="" xmlns:a16="http://schemas.microsoft.com/office/drawing/2014/main" id="{EE90A0E9-E7B5-7543-B56C-FBBEB7AB35CB}"/>
              </a:ext>
            </a:extLst>
          </p:cNvPr>
          <p:cNvSpPr txBox="1">
            <a:spLocks/>
          </p:cNvSpPr>
          <p:nvPr/>
        </p:nvSpPr>
        <p:spPr>
          <a:xfrm>
            <a:off x="265176" y="0"/>
            <a:ext cx="10991088" cy="119849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57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3600" dirty="0" smtClean="0"/>
              <a:t>Copper in EGTs in SSP2</a:t>
            </a:r>
            <a:endParaRPr lang="en-US" sz="3600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="" xmlns:a16="http://schemas.microsoft.com/office/drawing/2014/main" id="{DD25100F-A867-1645-B9D3-8E6CFF5DD3C9}"/>
              </a:ext>
            </a:extLst>
          </p:cNvPr>
          <p:cNvSpPr txBox="1">
            <a:spLocks/>
          </p:cNvSpPr>
          <p:nvPr/>
        </p:nvSpPr>
        <p:spPr>
          <a:xfrm>
            <a:off x="258748" y="635280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8B0777-827F-8D42-90B1-61394C340E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24" y="5354912"/>
            <a:ext cx="10058400" cy="5802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74" y="1773531"/>
            <a:ext cx="10058400" cy="314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1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="" xmlns:a16="http://schemas.microsoft.com/office/drawing/2014/main" id="{EE90A0E9-E7B5-7543-B56C-FBBEB7AB35CB}"/>
              </a:ext>
            </a:extLst>
          </p:cNvPr>
          <p:cNvSpPr txBox="1">
            <a:spLocks/>
          </p:cNvSpPr>
          <p:nvPr/>
        </p:nvSpPr>
        <p:spPr>
          <a:xfrm>
            <a:off x="265176" y="0"/>
            <a:ext cx="10991088" cy="119849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57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3600" dirty="0" smtClean="0"/>
              <a:t>Copper in Appliances in SSP2</a:t>
            </a:r>
            <a:endParaRPr lang="en-US" sz="3600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="" xmlns:a16="http://schemas.microsoft.com/office/drawing/2014/main" id="{DD25100F-A867-1645-B9D3-8E6CFF5DD3C9}"/>
              </a:ext>
            </a:extLst>
          </p:cNvPr>
          <p:cNvSpPr txBox="1">
            <a:spLocks/>
          </p:cNvSpPr>
          <p:nvPr/>
        </p:nvSpPr>
        <p:spPr>
          <a:xfrm>
            <a:off x="258748" y="635280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8B0777-827F-8D42-90B1-61394C340E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6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="" xmlns:a16="http://schemas.microsoft.com/office/drawing/2014/main" id="{EE90A0E9-E7B5-7543-B56C-FBBEB7AB35CB}"/>
              </a:ext>
            </a:extLst>
          </p:cNvPr>
          <p:cNvSpPr txBox="1">
            <a:spLocks/>
          </p:cNvSpPr>
          <p:nvPr/>
        </p:nvSpPr>
        <p:spPr>
          <a:xfrm>
            <a:off x="265176" y="0"/>
            <a:ext cx="10991088" cy="119849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57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3600" dirty="0" smtClean="0"/>
              <a:t>Copper flow in EGTs in 2100 (SSP2 RCP2.6)</a:t>
            </a:r>
            <a:endParaRPr lang="en-US" sz="3600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="" xmlns:a16="http://schemas.microsoft.com/office/drawing/2014/main" id="{DD25100F-A867-1645-B9D3-8E6CFF5DD3C9}"/>
              </a:ext>
            </a:extLst>
          </p:cNvPr>
          <p:cNvSpPr txBox="1">
            <a:spLocks/>
          </p:cNvSpPr>
          <p:nvPr/>
        </p:nvSpPr>
        <p:spPr>
          <a:xfrm>
            <a:off x="258748" y="635280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8B0777-827F-8D42-90B1-61394C340E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57" y="1239520"/>
            <a:ext cx="5857423" cy="512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1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="" xmlns:a16="http://schemas.microsoft.com/office/drawing/2014/main" id="{EE90A0E9-E7B5-7543-B56C-FBBEB7AB35CB}"/>
              </a:ext>
            </a:extLst>
          </p:cNvPr>
          <p:cNvSpPr txBox="1">
            <a:spLocks/>
          </p:cNvSpPr>
          <p:nvPr/>
        </p:nvSpPr>
        <p:spPr>
          <a:xfrm>
            <a:off x="265176" y="0"/>
            <a:ext cx="10991088" cy="119849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57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3600" dirty="0" smtClean="0"/>
              <a:t>Copper flow in EGTs in 2100 (SSP2 RCP2.6)</a:t>
            </a:r>
            <a:endParaRPr lang="en-US" sz="3600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="" xmlns:a16="http://schemas.microsoft.com/office/drawing/2014/main" id="{DD25100F-A867-1645-B9D3-8E6CFF5DD3C9}"/>
              </a:ext>
            </a:extLst>
          </p:cNvPr>
          <p:cNvSpPr txBox="1">
            <a:spLocks/>
          </p:cNvSpPr>
          <p:nvPr/>
        </p:nvSpPr>
        <p:spPr>
          <a:xfrm>
            <a:off x="258748" y="635280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8B0777-827F-8D42-90B1-61394C340E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57" y="1239520"/>
            <a:ext cx="5857423" cy="5126849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-5399542" y="722910"/>
            <a:ext cx="9000000" cy="900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37224" y="933678"/>
            <a:ext cx="1836000" cy="1836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64941" y="4862910"/>
            <a:ext cx="720000" cy="72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630348" y="1783080"/>
            <a:ext cx="2016661" cy="14782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37866" y="307669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6,5 EJ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71758" y="161475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0,27 EJ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17758" y="503824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0,04 EJ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654184" y="2317044"/>
            <a:ext cx="2197765" cy="29600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56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="" xmlns:a16="http://schemas.microsoft.com/office/drawing/2014/main" id="{EE90A0E9-E7B5-7543-B56C-FBBEB7AB35CB}"/>
              </a:ext>
            </a:extLst>
          </p:cNvPr>
          <p:cNvSpPr txBox="1">
            <a:spLocks/>
          </p:cNvSpPr>
          <p:nvPr/>
        </p:nvSpPr>
        <p:spPr>
          <a:xfrm>
            <a:off x="265176" y="0"/>
            <a:ext cx="10991088" cy="119849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57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3600" dirty="0" smtClean="0"/>
              <a:t>Copper flow in EGTs in 2100 (SSP2 RCP2.6)</a:t>
            </a:r>
            <a:endParaRPr lang="en-US" sz="3600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="" xmlns:a16="http://schemas.microsoft.com/office/drawing/2014/main" id="{DD25100F-A867-1645-B9D3-8E6CFF5DD3C9}"/>
              </a:ext>
            </a:extLst>
          </p:cNvPr>
          <p:cNvSpPr txBox="1">
            <a:spLocks/>
          </p:cNvSpPr>
          <p:nvPr/>
        </p:nvSpPr>
        <p:spPr>
          <a:xfrm>
            <a:off x="258748" y="635280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8B0777-827F-8D42-90B1-61394C340E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57" y="1239520"/>
            <a:ext cx="5857423" cy="512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6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="" xmlns:a16="http://schemas.microsoft.com/office/drawing/2014/main" id="{EE90A0E9-E7B5-7543-B56C-FBBEB7AB35CB}"/>
              </a:ext>
            </a:extLst>
          </p:cNvPr>
          <p:cNvSpPr txBox="1">
            <a:spLocks/>
          </p:cNvSpPr>
          <p:nvPr/>
        </p:nvSpPr>
        <p:spPr>
          <a:xfrm>
            <a:off x="265176" y="0"/>
            <a:ext cx="10991088" cy="119849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57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3600" dirty="0" smtClean="0"/>
              <a:t>Linkage back into MESSAGE</a:t>
            </a:r>
            <a:endParaRPr lang="en-US" sz="3600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="" xmlns:a16="http://schemas.microsoft.com/office/drawing/2014/main" id="{DD25100F-A867-1645-B9D3-8E6CFF5DD3C9}"/>
              </a:ext>
            </a:extLst>
          </p:cNvPr>
          <p:cNvSpPr txBox="1">
            <a:spLocks/>
          </p:cNvSpPr>
          <p:nvPr/>
        </p:nvSpPr>
        <p:spPr>
          <a:xfrm>
            <a:off x="258748" y="635280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8B0777-827F-8D42-90B1-61394C340E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5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934E4AFD-026E-0B41-92A7-A51A72B23BD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0A14B5-834A-47FD-BC25-21A273065C50}" type="datetime1">
              <a:rPr lang="en-US" smtClean="0"/>
              <a:t>8/16/2019</a:t>
            </a:fld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342" y="2158520"/>
            <a:ext cx="6215291" cy="33583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06" y="2067080"/>
            <a:ext cx="4767345" cy="401374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EE90A0E9-E7B5-7543-B56C-FBBEB7AB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6" y="322867"/>
            <a:ext cx="10991088" cy="1198498"/>
          </a:xfrm>
        </p:spPr>
        <p:txBody>
          <a:bodyPr/>
          <a:lstStyle/>
          <a:p>
            <a:r>
              <a:rPr lang="en-US" sz="2400" dirty="0" smtClean="0"/>
              <a:t>Implications on copper mining – will there be enough copper?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122489" y="5711495"/>
            <a:ext cx="2539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</a:t>
            </a:r>
            <a:r>
              <a:rPr lang="en-US" dirty="0" err="1" smtClean="0"/>
              <a:t>Northey</a:t>
            </a:r>
            <a:r>
              <a:rPr lang="en-US" dirty="0" smtClean="0"/>
              <a:t>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5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D25100F-A867-1645-B9D3-8E6CFF5DD3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934E4AFD-026E-0B41-92A7-A51A72B23BD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0A14B5-834A-47FD-BC25-21A273065C50}" type="datetime1">
              <a:rPr lang="en-US" smtClean="0"/>
              <a:t>8/16/2019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EE90A0E9-E7B5-7543-B56C-FBBEB7AB35CB}"/>
              </a:ext>
            </a:extLst>
          </p:cNvPr>
          <p:cNvSpPr txBox="1">
            <a:spLocks/>
          </p:cNvSpPr>
          <p:nvPr/>
        </p:nvSpPr>
        <p:spPr>
          <a:xfrm>
            <a:off x="515112" y="517527"/>
            <a:ext cx="10991088" cy="119849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57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45132" y="1759359"/>
            <a:ext cx="104610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smtClean="0"/>
              <a:t>How do best climate change </a:t>
            </a:r>
            <a:r>
              <a:rPr lang="en-US" sz="2800" dirty="0"/>
              <a:t>mitigation </a:t>
            </a:r>
            <a:r>
              <a:rPr lang="en-US" sz="2800" dirty="0" smtClean="0"/>
              <a:t>pathways look </a:t>
            </a:r>
            <a:r>
              <a:rPr lang="en-US" sz="2800" dirty="0"/>
              <a:t>like when copper in-use stocks and flows, vintage tracking and waste treatment of energy conversion technologies and transport technologies are considered?  </a:t>
            </a:r>
            <a:endParaRPr lang="en-US" sz="2800" dirty="0" smtClean="0"/>
          </a:p>
          <a:p>
            <a:pPr marL="514350" indent="-514350">
              <a:buFontTx/>
              <a:buAutoNum type="arabicPeriod"/>
            </a:pPr>
            <a:r>
              <a:rPr lang="en-US" sz="2800" dirty="0"/>
              <a:t>Which conclusion can be drawn from this assessment </a:t>
            </a:r>
            <a:r>
              <a:rPr lang="en-US" sz="2800" dirty="0" smtClean="0"/>
              <a:t>towards </a:t>
            </a:r>
            <a:r>
              <a:rPr lang="en-US" sz="2800" dirty="0"/>
              <a:t>the uncertainty of IAM results which do not consider any material cycles? </a:t>
            </a:r>
            <a:endParaRPr lang="en-US" sz="2800" dirty="0" smtClean="0"/>
          </a:p>
          <a:p>
            <a:pPr marL="514350" indent="-514350">
              <a:buFontTx/>
              <a:buAutoNum type="arabicPeriod"/>
            </a:pPr>
            <a:r>
              <a:rPr lang="en-US" sz="2800" dirty="0"/>
              <a:t>Which advice can be given to policy makers aiming for climate change mitigation and sustainable development strategies? </a:t>
            </a:r>
          </a:p>
        </p:txBody>
      </p:sp>
    </p:spTree>
    <p:extLst>
      <p:ext uri="{BB962C8B-B14F-4D97-AF65-F5344CB8AC3E}">
        <p14:creationId xmlns:p14="http://schemas.microsoft.com/office/powerpoint/2010/main" val="402477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EE90A0E9-E7B5-7543-B56C-FBBEB7AB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006" y="2540000"/>
            <a:ext cx="10991088" cy="1562005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Further interest?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- Presentation on Thursday 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- </a:t>
            </a:r>
            <a:r>
              <a:rPr lang="en-US" sz="2400" dirty="0" smtClean="0"/>
              <a:t>Check out my GitHub repository of the ODYM-Message Linkage module (</a:t>
            </a:r>
            <a:r>
              <a:rPr lang="en-US" sz="2400" dirty="0" err="1" smtClean="0"/>
              <a:t>OMli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GB" sz="2400" dirty="0" smtClean="0"/>
              <a:t>https</a:t>
            </a:r>
            <a:r>
              <a:rPr lang="en-GB" sz="2400" dirty="0"/>
              <a:t>://github.com/SteffiKlose/OMli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- E-mail: stefanie.klose@indecol.uni–freiburg.de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-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085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934E4AFD-026E-0B41-92A7-A51A72B23BD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0A14B5-834A-47FD-BC25-21A273065C50}" type="datetime1">
              <a:rPr lang="en-US" smtClean="0"/>
              <a:t>8/16/2019</a:t>
            </a:fld>
            <a:endParaRPr lang="en-GB" dirty="0"/>
          </a:p>
        </p:txBody>
      </p:sp>
      <p:sp>
        <p:nvSpPr>
          <p:cNvPr id="30" name="Title 1">
            <a:extLst>
              <a:ext uri="{FF2B5EF4-FFF2-40B4-BE49-F238E27FC236}">
                <a16:creationId xmlns="" xmlns:a16="http://schemas.microsoft.com/office/drawing/2014/main" id="{EE90A0E9-E7B5-7543-B56C-FBBEB7AB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48" y="-239363"/>
            <a:ext cx="10991088" cy="1198498"/>
          </a:xfrm>
        </p:spPr>
        <p:txBody>
          <a:bodyPr/>
          <a:lstStyle/>
          <a:p>
            <a:r>
              <a:rPr lang="en-US" dirty="0"/>
              <a:t>ODYM – MESSAGE Linkage </a:t>
            </a:r>
          </a:p>
        </p:txBody>
      </p:sp>
      <p:sp>
        <p:nvSpPr>
          <p:cNvPr id="42" name="Rechteck 3"/>
          <p:cNvSpPr/>
          <p:nvPr/>
        </p:nvSpPr>
        <p:spPr>
          <a:xfrm>
            <a:off x="1264086" y="1527034"/>
            <a:ext cx="7899821" cy="40063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7601203" y="1089477"/>
            <a:ext cx="1507842" cy="3835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MESSAGEix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44687" y="455553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ODYM-RECC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4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EE90A0E9-E7B5-7543-B56C-FBBEB7AB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6" y="1219200"/>
            <a:ext cx="10991088" cy="1562005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Thank you for this great time! 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85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6574536" y="950803"/>
            <a:ext cx="3630168" cy="125817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072539" y="1267107"/>
            <a:ext cx="2575133" cy="98826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8872" y="2205982"/>
            <a:ext cx="7537944" cy="411820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653576" y="2208976"/>
            <a:ext cx="2560272" cy="5048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D25100F-A867-1645-B9D3-8E6CFF5DD3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934E4AFD-026E-0B41-92A7-A51A72B23BD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0A14B5-834A-47FD-BC25-21A273065C50}" type="datetime1">
              <a:rPr lang="en-US" smtClean="0"/>
              <a:t>8/16/2019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976277" y="6469552"/>
            <a:ext cx="2034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Adapted from </a:t>
            </a:r>
            <a:r>
              <a:rPr lang="en-US" sz="1200" dirty="0" err="1" smtClean="0"/>
              <a:t>Pauliuk</a:t>
            </a:r>
            <a:r>
              <a:rPr lang="en-US" sz="1200" dirty="0" smtClean="0"/>
              <a:t> 2018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48" y="2424558"/>
            <a:ext cx="7225997" cy="328698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651589" y="1400646"/>
            <a:ext cx="1220691" cy="4226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Transport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45885" y="1412057"/>
            <a:ext cx="1394492" cy="4226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Buildings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17926" y="1401319"/>
            <a:ext cx="1152143" cy="4226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Industry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45875" y="1406315"/>
            <a:ext cx="1344167" cy="4226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Consumer products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78082" y="1402463"/>
            <a:ext cx="1856232" cy="4226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Electricity generation technologies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8698" y="1400646"/>
            <a:ext cx="1579939" cy="4226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Infrastructure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93785" y="2406067"/>
            <a:ext cx="2553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MESSAGEix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stCxn id="15" idx="2"/>
          </p:cNvCxnSpPr>
          <p:nvPr/>
        </p:nvCxnSpPr>
        <p:spPr>
          <a:xfrm flipH="1">
            <a:off x="4933723" y="1834752"/>
            <a:ext cx="709408" cy="80632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2"/>
          </p:cNvCxnSpPr>
          <p:nvPr/>
        </p:nvCxnSpPr>
        <p:spPr>
          <a:xfrm>
            <a:off x="2593998" y="1824014"/>
            <a:ext cx="1879117" cy="876609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2"/>
          </p:cNvCxnSpPr>
          <p:nvPr/>
        </p:nvCxnSpPr>
        <p:spPr>
          <a:xfrm>
            <a:off x="4017959" y="1829010"/>
            <a:ext cx="625079" cy="822706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2"/>
          </p:cNvCxnSpPr>
          <p:nvPr/>
        </p:nvCxnSpPr>
        <p:spPr>
          <a:xfrm>
            <a:off x="1138668" y="1823341"/>
            <a:ext cx="3295237" cy="998458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</p:cNvCxnSpPr>
          <p:nvPr/>
        </p:nvCxnSpPr>
        <p:spPr>
          <a:xfrm flipH="1">
            <a:off x="5213257" y="1823341"/>
            <a:ext cx="2048678" cy="86499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2"/>
          </p:cNvCxnSpPr>
          <p:nvPr/>
        </p:nvCxnSpPr>
        <p:spPr>
          <a:xfrm flipH="1">
            <a:off x="4998179" y="1825158"/>
            <a:ext cx="4008019" cy="1887306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="" xmlns:a16="http://schemas.microsoft.com/office/drawing/2014/main" id="{EE90A0E9-E7B5-7543-B56C-FBBEB7AB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17206"/>
            <a:ext cx="10991088" cy="1198498"/>
          </a:xfrm>
        </p:spPr>
        <p:txBody>
          <a:bodyPr/>
          <a:lstStyle/>
          <a:p>
            <a:r>
              <a:rPr lang="en-US" sz="2400" dirty="0" smtClean="0"/>
              <a:t>ODYM </a:t>
            </a:r>
            <a:r>
              <a:rPr lang="en-US" sz="2400" dirty="0"/>
              <a:t>– MESSAGE Linkage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6928" y="4970638"/>
            <a:ext cx="6803135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Energy</a:t>
            </a:r>
            <a:endParaRPr lang="en-US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371600" y="4490720"/>
            <a:ext cx="0" cy="47991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345875" y="4490720"/>
            <a:ext cx="0" cy="47991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186355" y="4490720"/>
            <a:ext cx="0" cy="47991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297514" y="4490720"/>
            <a:ext cx="0" cy="47991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3"/>
          </p:cNvCxnSpPr>
          <p:nvPr/>
        </p:nvCxnSpPr>
        <p:spPr>
          <a:xfrm flipV="1">
            <a:off x="7370063" y="2707842"/>
            <a:ext cx="564274" cy="244746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548402" y="5971502"/>
            <a:ext cx="4732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ODYM-RECC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872280" y="932688"/>
            <a:ext cx="2670752" cy="13524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998179" y="2285147"/>
            <a:ext cx="3011965" cy="14273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42924" y="3068377"/>
            <a:ext cx="3377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Part: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Assess material demand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</a:t>
            </a:r>
            <a:r>
              <a:rPr lang="en-US" dirty="0" err="1" smtClean="0">
                <a:solidFill>
                  <a:srgbClr val="FF0000"/>
                </a:solidFill>
              </a:rPr>
              <a:t>MESSAGEix</a:t>
            </a:r>
            <a:r>
              <a:rPr lang="en-US" dirty="0" smtClean="0">
                <a:solidFill>
                  <a:srgbClr val="FF0000"/>
                </a:solidFill>
              </a:rPr>
              <a:t> technologies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54873" y="1936413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33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120" y="-18473"/>
            <a:ext cx="1124744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663" y="2026821"/>
            <a:ext cx="5460201" cy="31988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28041" y="5295586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Schipper</a:t>
            </a:r>
            <a:r>
              <a:rPr lang="en-US" dirty="0" smtClean="0"/>
              <a:t> et al. (2018)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564" y="2043482"/>
            <a:ext cx="3414358" cy="318214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6922" y="2416204"/>
            <a:ext cx="2124075" cy="26193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85348" y="5295586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Deetman</a:t>
            </a:r>
            <a:r>
              <a:rPr lang="en-US" dirty="0" smtClean="0"/>
              <a:t> et al</a:t>
            </a:r>
            <a:r>
              <a:rPr lang="en-US" dirty="0" smtClean="0"/>
              <a:t>. (2018)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2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934E4AFD-026E-0B41-92A7-A51A72B23BD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0A14B5-834A-47FD-BC25-21A273065C50}" type="datetime1">
              <a:rPr lang="en-US" smtClean="0"/>
              <a:t>8/16/2019</a:t>
            </a:fld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586"/>
            <a:ext cx="12192000" cy="595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9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934E4AFD-026E-0B41-92A7-A51A72B23BD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0A14B5-834A-47FD-BC25-21A273065C50}" type="datetime1">
              <a:rPr lang="en-US" smtClean="0"/>
              <a:t>8/16/2019</a:t>
            </a:fld>
            <a:endParaRPr lang="en-GB" dirty="0"/>
          </a:p>
        </p:txBody>
      </p:sp>
      <p:sp>
        <p:nvSpPr>
          <p:cNvPr id="30" name="Title 1">
            <a:extLst>
              <a:ext uri="{FF2B5EF4-FFF2-40B4-BE49-F238E27FC236}">
                <a16:creationId xmlns="" xmlns:a16="http://schemas.microsoft.com/office/drawing/2014/main" id="{EE90A0E9-E7B5-7543-B56C-FBBEB7AB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48" y="-239363"/>
            <a:ext cx="10991088" cy="1198498"/>
          </a:xfrm>
        </p:spPr>
        <p:txBody>
          <a:bodyPr/>
          <a:lstStyle/>
          <a:p>
            <a:r>
              <a:rPr lang="en-US" dirty="0"/>
              <a:t>ODYM – MESSAGE Linkage </a:t>
            </a:r>
          </a:p>
        </p:txBody>
      </p:sp>
      <p:sp>
        <p:nvSpPr>
          <p:cNvPr id="42" name="Rechteck 3"/>
          <p:cNvSpPr/>
          <p:nvPr/>
        </p:nvSpPr>
        <p:spPr>
          <a:xfrm>
            <a:off x="1264086" y="1527034"/>
            <a:ext cx="7899821" cy="40063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7601203" y="1089477"/>
            <a:ext cx="1507842" cy="3835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MESSAGEix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44687" y="455553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ODYM-RECC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60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934E4AFD-026E-0B41-92A7-A51A72B23BD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0A14B5-834A-47FD-BC25-21A273065C50}" type="datetime1">
              <a:rPr lang="en-US" smtClean="0"/>
              <a:t>8/16/2019</a:t>
            </a:fld>
            <a:endParaRPr lang="en-GB" dirty="0"/>
          </a:p>
        </p:txBody>
      </p:sp>
      <p:sp>
        <p:nvSpPr>
          <p:cNvPr id="30" name="Title 1">
            <a:extLst>
              <a:ext uri="{FF2B5EF4-FFF2-40B4-BE49-F238E27FC236}">
                <a16:creationId xmlns="" xmlns:a16="http://schemas.microsoft.com/office/drawing/2014/main" id="{EE90A0E9-E7B5-7543-B56C-FBBEB7AB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48" y="-239363"/>
            <a:ext cx="10991088" cy="1198498"/>
          </a:xfrm>
        </p:spPr>
        <p:txBody>
          <a:bodyPr/>
          <a:lstStyle/>
          <a:p>
            <a:r>
              <a:rPr lang="en-US" dirty="0"/>
              <a:t>ODYM – MESSAGE Linkage </a:t>
            </a:r>
          </a:p>
        </p:txBody>
      </p:sp>
      <p:sp>
        <p:nvSpPr>
          <p:cNvPr id="42" name="Rechteck 3"/>
          <p:cNvSpPr/>
          <p:nvPr/>
        </p:nvSpPr>
        <p:spPr>
          <a:xfrm>
            <a:off x="1264086" y="1527034"/>
            <a:ext cx="7899821" cy="40063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feil nach unten 4"/>
          <p:cNvSpPr/>
          <p:nvPr/>
        </p:nvSpPr>
        <p:spPr>
          <a:xfrm>
            <a:off x="7092401" y="1465616"/>
            <a:ext cx="2056490" cy="979789"/>
          </a:xfrm>
          <a:prstGeom prst="downArrow">
            <a:avLst>
              <a:gd name="adj1" fmla="val 50791"/>
              <a:gd name="adj2" fmla="val 4541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EGT installed capacity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601203" y="1089477"/>
            <a:ext cx="1507842" cy="3835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MESSAGEix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44687" y="455553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ODYM-RECC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6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934E4AFD-026E-0B41-92A7-A51A72B23BD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0A14B5-834A-47FD-BC25-21A273065C50}" type="datetime1">
              <a:rPr lang="en-US" smtClean="0"/>
              <a:t>8/16/2019</a:t>
            </a:fld>
            <a:endParaRPr lang="en-GB" dirty="0"/>
          </a:p>
        </p:txBody>
      </p:sp>
      <p:sp>
        <p:nvSpPr>
          <p:cNvPr id="30" name="Title 1">
            <a:extLst>
              <a:ext uri="{FF2B5EF4-FFF2-40B4-BE49-F238E27FC236}">
                <a16:creationId xmlns="" xmlns:a16="http://schemas.microsoft.com/office/drawing/2014/main" id="{EE90A0E9-E7B5-7543-B56C-FBBEB7AB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48" y="-239363"/>
            <a:ext cx="10991088" cy="1198498"/>
          </a:xfrm>
        </p:spPr>
        <p:txBody>
          <a:bodyPr/>
          <a:lstStyle/>
          <a:p>
            <a:r>
              <a:rPr lang="en-US" dirty="0"/>
              <a:t>ODYM – MESSAGE Linkage </a:t>
            </a:r>
          </a:p>
        </p:txBody>
      </p:sp>
      <p:sp>
        <p:nvSpPr>
          <p:cNvPr id="42" name="Rechteck 3"/>
          <p:cNvSpPr/>
          <p:nvPr/>
        </p:nvSpPr>
        <p:spPr>
          <a:xfrm>
            <a:off x="1264086" y="1527034"/>
            <a:ext cx="7899821" cy="40063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feil nach unten 4"/>
          <p:cNvSpPr/>
          <p:nvPr/>
        </p:nvSpPr>
        <p:spPr>
          <a:xfrm>
            <a:off x="7092401" y="1465616"/>
            <a:ext cx="2056490" cy="979789"/>
          </a:xfrm>
          <a:prstGeom prst="downArrow">
            <a:avLst>
              <a:gd name="adj1" fmla="val 50791"/>
              <a:gd name="adj2" fmla="val 4541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EGT installed capacity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Textfeld 49"/>
          <p:cNvSpPr txBox="1"/>
          <p:nvPr/>
        </p:nvSpPr>
        <p:spPr>
          <a:xfrm>
            <a:off x="1189577" y="1517698"/>
            <a:ext cx="3282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 world regions, 2015 – 2100, </a:t>
            </a:r>
          </a:p>
          <a:p>
            <a:r>
              <a:rPr lang="en-US" dirty="0" smtClean="0"/>
              <a:t>copper in electricity generation </a:t>
            </a:r>
          </a:p>
          <a:p>
            <a:r>
              <a:rPr lang="en-US" dirty="0" smtClean="0"/>
              <a:t>technologies (EGT)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7601203" y="1089477"/>
            <a:ext cx="1507842" cy="3835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MESSAGEix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44687" y="455553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ODYM-RECC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62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934E4AFD-026E-0B41-92A7-A51A72B23BD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0A14B5-834A-47FD-BC25-21A273065C50}" type="datetime1">
              <a:rPr lang="en-US" smtClean="0"/>
              <a:t>8/16/2019</a:t>
            </a:fld>
            <a:endParaRPr lang="en-GB" dirty="0"/>
          </a:p>
        </p:txBody>
      </p:sp>
      <p:sp>
        <p:nvSpPr>
          <p:cNvPr id="30" name="Title 1">
            <a:extLst>
              <a:ext uri="{FF2B5EF4-FFF2-40B4-BE49-F238E27FC236}">
                <a16:creationId xmlns="" xmlns:a16="http://schemas.microsoft.com/office/drawing/2014/main" id="{EE90A0E9-E7B5-7543-B56C-FBBEB7AB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48" y="-239363"/>
            <a:ext cx="10991088" cy="1198498"/>
          </a:xfrm>
        </p:spPr>
        <p:txBody>
          <a:bodyPr/>
          <a:lstStyle/>
          <a:p>
            <a:r>
              <a:rPr lang="en-US" dirty="0"/>
              <a:t>ODYM – MESSAGE Linkage </a:t>
            </a:r>
          </a:p>
        </p:txBody>
      </p:sp>
      <p:sp>
        <p:nvSpPr>
          <p:cNvPr id="36" name="Rechteck 12"/>
          <p:cNvSpPr/>
          <p:nvPr/>
        </p:nvSpPr>
        <p:spPr>
          <a:xfrm>
            <a:off x="7349379" y="2465389"/>
            <a:ext cx="1331844" cy="101710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hteck 3"/>
          <p:cNvSpPr/>
          <p:nvPr/>
        </p:nvSpPr>
        <p:spPr>
          <a:xfrm>
            <a:off x="1264086" y="1527034"/>
            <a:ext cx="7899821" cy="40063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feil nach unten 4"/>
          <p:cNvSpPr/>
          <p:nvPr/>
        </p:nvSpPr>
        <p:spPr>
          <a:xfrm>
            <a:off x="7092401" y="1465616"/>
            <a:ext cx="2056490" cy="979789"/>
          </a:xfrm>
          <a:prstGeom prst="downArrow">
            <a:avLst>
              <a:gd name="adj1" fmla="val 50791"/>
              <a:gd name="adj2" fmla="val 4541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EGT installed capacity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hteck 10"/>
          <p:cNvSpPr/>
          <p:nvPr/>
        </p:nvSpPr>
        <p:spPr>
          <a:xfrm>
            <a:off x="7837746" y="3933700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Gerade Verbindung mit Pfeil 39"/>
          <p:cNvCxnSpPr>
            <a:stCxn id="36" idx="2"/>
            <a:endCxn id="46" idx="0"/>
          </p:cNvCxnSpPr>
          <p:nvPr/>
        </p:nvCxnSpPr>
        <p:spPr>
          <a:xfrm>
            <a:off x="8015301" y="3482498"/>
            <a:ext cx="2445" cy="4512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49"/>
          <p:cNvSpPr txBox="1"/>
          <p:nvPr/>
        </p:nvSpPr>
        <p:spPr>
          <a:xfrm>
            <a:off x="1189577" y="1517698"/>
            <a:ext cx="3282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 world regions, 2015 – 2100, </a:t>
            </a:r>
          </a:p>
          <a:p>
            <a:r>
              <a:rPr lang="en-US" dirty="0" smtClean="0"/>
              <a:t>copper in electricity generation </a:t>
            </a:r>
          </a:p>
          <a:p>
            <a:r>
              <a:rPr lang="en-US" dirty="0" smtClean="0"/>
              <a:t>technologies (EGT)</a:t>
            </a:r>
            <a:endParaRPr lang="en-US" dirty="0"/>
          </a:p>
        </p:txBody>
      </p:sp>
      <p:sp>
        <p:nvSpPr>
          <p:cNvPr id="55" name="Rechteck 57"/>
          <p:cNvSpPr/>
          <p:nvPr/>
        </p:nvSpPr>
        <p:spPr>
          <a:xfrm>
            <a:off x="7778585" y="3170401"/>
            <a:ext cx="491983" cy="1630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Gerade Verbindung mit Pfeil 142"/>
          <p:cNvCxnSpPr/>
          <p:nvPr/>
        </p:nvCxnSpPr>
        <p:spPr>
          <a:xfrm>
            <a:off x="7885265" y="2965318"/>
            <a:ext cx="0" cy="205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143"/>
          <p:cNvCxnSpPr/>
          <p:nvPr/>
        </p:nvCxnSpPr>
        <p:spPr>
          <a:xfrm rot="10800000">
            <a:off x="8205305" y="2965318"/>
            <a:ext cx="0" cy="205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150"/>
          <p:cNvSpPr txBox="1"/>
          <p:nvPr/>
        </p:nvSpPr>
        <p:spPr>
          <a:xfrm>
            <a:off x="8425752" y="2403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en-US" dirty="0"/>
          </a:p>
        </p:txBody>
      </p:sp>
      <p:sp>
        <p:nvSpPr>
          <p:cNvPr id="67" name="Halbbogen 44"/>
          <p:cNvSpPr/>
          <p:nvPr/>
        </p:nvSpPr>
        <p:spPr>
          <a:xfrm rot="7998486">
            <a:off x="7903001" y="3097559"/>
            <a:ext cx="240868" cy="258812"/>
          </a:xfrm>
          <a:prstGeom prst="blockArc">
            <a:avLst>
              <a:gd name="adj1" fmla="val 10800000"/>
              <a:gd name="adj2" fmla="val 20998390"/>
              <a:gd name="adj3" fmla="val 1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Halbbogen 147"/>
          <p:cNvSpPr/>
          <p:nvPr/>
        </p:nvSpPr>
        <p:spPr>
          <a:xfrm rot="16200000">
            <a:off x="7915682" y="3101938"/>
            <a:ext cx="240868" cy="258812"/>
          </a:xfrm>
          <a:prstGeom prst="blockArc">
            <a:avLst>
              <a:gd name="adj1" fmla="val 10800000"/>
              <a:gd name="adj2" fmla="val 20998390"/>
              <a:gd name="adj3" fmla="val 1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Gewinkelte Verbindung 122"/>
          <p:cNvCxnSpPr>
            <a:stCxn id="46" idx="2"/>
          </p:cNvCxnSpPr>
          <p:nvPr/>
        </p:nvCxnSpPr>
        <p:spPr>
          <a:xfrm rot="5400000">
            <a:off x="7542435" y="4211781"/>
            <a:ext cx="393392" cy="55723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46" idx="1"/>
          </p:cNvCxnSpPr>
          <p:nvPr/>
        </p:nvCxnSpPr>
        <p:spPr>
          <a:xfrm rot="10800000">
            <a:off x="7619622" y="3708100"/>
            <a:ext cx="218125" cy="405601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7601203" y="1089477"/>
            <a:ext cx="1507842" cy="3835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MESSAGEix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44687" y="455553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ODYM-RECC</a:t>
            </a:r>
            <a:endParaRPr lang="en-US" dirty="0"/>
          </a:p>
        </p:txBody>
      </p:sp>
      <p:cxnSp>
        <p:nvCxnSpPr>
          <p:cNvPr id="40" name="Gerade Verbindung mit Pfeil 47"/>
          <p:cNvCxnSpPr/>
          <p:nvPr/>
        </p:nvCxnSpPr>
        <p:spPr>
          <a:xfrm flipV="1">
            <a:off x="8029150" y="3105891"/>
            <a:ext cx="63452" cy="10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91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934E4AFD-026E-0B41-92A7-A51A72B23BD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0A14B5-834A-47FD-BC25-21A273065C50}" type="datetime1">
              <a:rPr lang="en-US" smtClean="0"/>
              <a:t>8/16/2019</a:t>
            </a:fld>
            <a:endParaRPr lang="en-GB" dirty="0"/>
          </a:p>
        </p:txBody>
      </p:sp>
      <p:sp>
        <p:nvSpPr>
          <p:cNvPr id="30" name="Title 1">
            <a:extLst>
              <a:ext uri="{FF2B5EF4-FFF2-40B4-BE49-F238E27FC236}">
                <a16:creationId xmlns="" xmlns:a16="http://schemas.microsoft.com/office/drawing/2014/main" id="{EE90A0E9-E7B5-7543-B56C-FBBEB7AB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48" y="-239363"/>
            <a:ext cx="10991088" cy="1198498"/>
          </a:xfrm>
        </p:spPr>
        <p:txBody>
          <a:bodyPr/>
          <a:lstStyle/>
          <a:p>
            <a:r>
              <a:rPr lang="en-US" dirty="0"/>
              <a:t>ODYM – MESSAGE Linkage </a:t>
            </a:r>
          </a:p>
        </p:txBody>
      </p:sp>
      <p:sp>
        <p:nvSpPr>
          <p:cNvPr id="34" name="Rechteck 13"/>
          <p:cNvSpPr/>
          <p:nvPr/>
        </p:nvSpPr>
        <p:spPr>
          <a:xfrm>
            <a:off x="2843265" y="3928849"/>
            <a:ext cx="4617251" cy="15164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hteck 12"/>
          <p:cNvSpPr/>
          <p:nvPr/>
        </p:nvSpPr>
        <p:spPr>
          <a:xfrm>
            <a:off x="7349379" y="2465389"/>
            <a:ext cx="1331844" cy="101710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hteck 3"/>
          <p:cNvSpPr/>
          <p:nvPr/>
        </p:nvSpPr>
        <p:spPr>
          <a:xfrm>
            <a:off x="1264086" y="1527034"/>
            <a:ext cx="7899821" cy="40063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feil nach unten 4"/>
          <p:cNvSpPr/>
          <p:nvPr/>
        </p:nvSpPr>
        <p:spPr>
          <a:xfrm>
            <a:off x="7092401" y="1465616"/>
            <a:ext cx="2056490" cy="979789"/>
          </a:xfrm>
          <a:prstGeom prst="downArrow">
            <a:avLst>
              <a:gd name="adj1" fmla="val 50791"/>
              <a:gd name="adj2" fmla="val 4541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EGT installed capacity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hteck 10"/>
          <p:cNvSpPr/>
          <p:nvPr/>
        </p:nvSpPr>
        <p:spPr>
          <a:xfrm>
            <a:off x="7837746" y="3933700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Gerade Verbindung mit Pfeil 39"/>
          <p:cNvCxnSpPr>
            <a:stCxn id="36" idx="2"/>
            <a:endCxn id="46" idx="0"/>
          </p:cNvCxnSpPr>
          <p:nvPr/>
        </p:nvCxnSpPr>
        <p:spPr>
          <a:xfrm>
            <a:off x="8015301" y="3482498"/>
            <a:ext cx="2445" cy="4512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49"/>
          <p:cNvSpPr txBox="1"/>
          <p:nvPr/>
        </p:nvSpPr>
        <p:spPr>
          <a:xfrm>
            <a:off x="1189577" y="1517698"/>
            <a:ext cx="3282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 world regions, 2015 – 2100, </a:t>
            </a:r>
          </a:p>
          <a:p>
            <a:r>
              <a:rPr lang="en-US" dirty="0" smtClean="0"/>
              <a:t>copper in electricity generation </a:t>
            </a:r>
          </a:p>
          <a:p>
            <a:r>
              <a:rPr lang="en-US" dirty="0" smtClean="0"/>
              <a:t>technologies (EGT)</a:t>
            </a:r>
            <a:endParaRPr lang="en-US" dirty="0"/>
          </a:p>
        </p:txBody>
      </p:sp>
      <p:sp>
        <p:nvSpPr>
          <p:cNvPr id="55" name="Rechteck 57"/>
          <p:cNvSpPr/>
          <p:nvPr/>
        </p:nvSpPr>
        <p:spPr>
          <a:xfrm>
            <a:off x="7778585" y="3170401"/>
            <a:ext cx="491983" cy="1630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Gerade Verbindung mit Pfeil 142"/>
          <p:cNvCxnSpPr/>
          <p:nvPr/>
        </p:nvCxnSpPr>
        <p:spPr>
          <a:xfrm>
            <a:off x="7885265" y="2965318"/>
            <a:ext cx="0" cy="205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143"/>
          <p:cNvCxnSpPr/>
          <p:nvPr/>
        </p:nvCxnSpPr>
        <p:spPr>
          <a:xfrm rot="10800000">
            <a:off x="8205305" y="2965318"/>
            <a:ext cx="0" cy="205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150"/>
          <p:cNvSpPr txBox="1"/>
          <p:nvPr/>
        </p:nvSpPr>
        <p:spPr>
          <a:xfrm>
            <a:off x="8425752" y="2403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en-US" dirty="0"/>
          </a:p>
        </p:txBody>
      </p:sp>
      <p:sp>
        <p:nvSpPr>
          <p:cNvPr id="62" name="Textfeld 121"/>
          <p:cNvSpPr txBox="1"/>
          <p:nvPr/>
        </p:nvSpPr>
        <p:spPr>
          <a:xfrm>
            <a:off x="2838125" y="3857728"/>
            <a:ext cx="206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Waste management</a:t>
            </a:r>
            <a:endParaRPr lang="en-US" dirty="0"/>
          </a:p>
        </p:txBody>
      </p:sp>
      <p:sp>
        <p:nvSpPr>
          <p:cNvPr id="67" name="Halbbogen 44"/>
          <p:cNvSpPr/>
          <p:nvPr/>
        </p:nvSpPr>
        <p:spPr>
          <a:xfrm rot="7998486">
            <a:off x="7903001" y="3097559"/>
            <a:ext cx="240868" cy="258812"/>
          </a:xfrm>
          <a:prstGeom prst="blockArc">
            <a:avLst>
              <a:gd name="adj1" fmla="val 10800000"/>
              <a:gd name="adj2" fmla="val 20998390"/>
              <a:gd name="adj3" fmla="val 1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Halbbogen 147"/>
          <p:cNvSpPr/>
          <p:nvPr/>
        </p:nvSpPr>
        <p:spPr>
          <a:xfrm rot="16200000">
            <a:off x="7915682" y="3101938"/>
            <a:ext cx="240868" cy="258812"/>
          </a:xfrm>
          <a:prstGeom prst="blockArc">
            <a:avLst>
              <a:gd name="adj1" fmla="val 10800000"/>
              <a:gd name="adj2" fmla="val 20998390"/>
              <a:gd name="adj3" fmla="val 1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Gewinkelte Verbindung 122"/>
          <p:cNvCxnSpPr>
            <a:stCxn id="46" idx="2"/>
            <a:endCxn id="34" idx="3"/>
          </p:cNvCxnSpPr>
          <p:nvPr/>
        </p:nvCxnSpPr>
        <p:spPr>
          <a:xfrm rot="5400000">
            <a:off x="7542435" y="4211781"/>
            <a:ext cx="393392" cy="55723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46" idx="1"/>
          </p:cNvCxnSpPr>
          <p:nvPr/>
        </p:nvCxnSpPr>
        <p:spPr>
          <a:xfrm rot="10800000">
            <a:off x="7619622" y="3708100"/>
            <a:ext cx="218125" cy="405601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7601203" y="1089477"/>
            <a:ext cx="1507842" cy="3835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MESSAGEix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44687" y="455553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ODYM-RECC</a:t>
            </a:r>
            <a:endParaRPr lang="en-US" dirty="0"/>
          </a:p>
        </p:txBody>
      </p:sp>
      <p:cxnSp>
        <p:nvCxnSpPr>
          <p:cNvPr id="40" name="Gerade Verbindung mit Pfeil 47"/>
          <p:cNvCxnSpPr/>
          <p:nvPr/>
        </p:nvCxnSpPr>
        <p:spPr>
          <a:xfrm flipV="1">
            <a:off x="8029150" y="3105891"/>
            <a:ext cx="63452" cy="10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0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934E4AFD-026E-0B41-92A7-A51A72B23BD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0A14B5-834A-47FD-BC25-21A273065C50}" type="datetime1">
              <a:rPr lang="en-US" smtClean="0"/>
              <a:t>8/16/2019</a:t>
            </a:fld>
            <a:endParaRPr lang="en-GB" dirty="0"/>
          </a:p>
        </p:txBody>
      </p:sp>
      <p:sp>
        <p:nvSpPr>
          <p:cNvPr id="30" name="Title 1">
            <a:extLst>
              <a:ext uri="{FF2B5EF4-FFF2-40B4-BE49-F238E27FC236}">
                <a16:creationId xmlns="" xmlns:a16="http://schemas.microsoft.com/office/drawing/2014/main" id="{EE90A0E9-E7B5-7543-B56C-FBBEB7AB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48" y="-239363"/>
            <a:ext cx="10991088" cy="1198498"/>
          </a:xfrm>
        </p:spPr>
        <p:txBody>
          <a:bodyPr/>
          <a:lstStyle/>
          <a:p>
            <a:r>
              <a:rPr lang="en-US" dirty="0"/>
              <a:t>ODYM – MESSAGE Linkage </a:t>
            </a:r>
          </a:p>
        </p:txBody>
      </p:sp>
      <p:sp>
        <p:nvSpPr>
          <p:cNvPr id="34" name="Rechteck 13"/>
          <p:cNvSpPr/>
          <p:nvPr/>
        </p:nvSpPr>
        <p:spPr>
          <a:xfrm>
            <a:off x="2843265" y="3928849"/>
            <a:ext cx="4617251" cy="15164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hteck 12"/>
          <p:cNvSpPr/>
          <p:nvPr/>
        </p:nvSpPr>
        <p:spPr>
          <a:xfrm>
            <a:off x="7349379" y="2465389"/>
            <a:ext cx="1331844" cy="101710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hteck 3"/>
          <p:cNvSpPr/>
          <p:nvPr/>
        </p:nvSpPr>
        <p:spPr>
          <a:xfrm>
            <a:off x="1264086" y="1527034"/>
            <a:ext cx="7899821" cy="40063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feil nach unten 4"/>
          <p:cNvSpPr/>
          <p:nvPr/>
        </p:nvSpPr>
        <p:spPr>
          <a:xfrm>
            <a:off x="7092401" y="1465616"/>
            <a:ext cx="2056490" cy="979789"/>
          </a:xfrm>
          <a:prstGeom prst="downArrow">
            <a:avLst>
              <a:gd name="adj1" fmla="val 50791"/>
              <a:gd name="adj2" fmla="val 4541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EGT installed capacity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hteck 6"/>
          <p:cNvSpPr/>
          <p:nvPr/>
        </p:nvSpPr>
        <p:spPr>
          <a:xfrm>
            <a:off x="5025956" y="4459677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hteck 10"/>
          <p:cNvSpPr/>
          <p:nvPr/>
        </p:nvSpPr>
        <p:spPr>
          <a:xfrm>
            <a:off x="7837746" y="3933700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hteck 11"/>
          <p:cNvSpPr/>
          <p:nvPr/>
        </p:nvSpPr>
        <p:spPr>
          <a:xfrm>
            <a:off x="2409392" y="3577704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hteck 15"/>
          <p:cNvSpPr/>
          <p:nvPr/>
        </p:nvSpPr>
        <p:spPr>
          <a:xfrm>
            <a:off x="3011234" y="4364727"/>
            <a:ext cx="1391430" cy="5433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Remelting</a:t>
            </a:r>
            <a:r>
              <a:rPr lang="en-US" dirty="0" smtClean="0">
                <a:solidFill>
                  <a:schemeClr val="tx1"/>
                </a:solidFill>
              </a:rPr>
              <a:t> and refining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hteck 17"/>
          <p:cNvSpPr/>
          <p:nvPr/>
        </p:nvSpPr>
        <p:spPr>
          <a:xfrm>
            <a:off x="3392499" y="2664867"/>
            <a:ext cx="1682389" cy="6301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Manufacturing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Gerade Verbindung mit Pfeil 39"/>
          <p:cNvCxnSpPr>
            <a:stCxn id="36" idx="2"/>
            <a:endCxn id="46" idx="0"/>
          </p:cNvCxnSpPr>
          <p:nvPr/>
        </p:nvCxnSpPr>
        <p:spPr>
          <a:xfrm>
            <a:off x="8015301" y="3482498"/>
            <a:ext cx="2445" cy="4512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45"/>
          <p:cNvCxnSpPr>
            <a:stCxn id="61" idx="1"/>
            <a:endCxn id="44" idx="3"/>
          </p:cNvCxnSpPr>
          <p:nvPr/>
        </p:nvCxnSpPr>
        <p:spPr>
          <a:xfrm rot="10800000" flipV="1">
            <a:off x="5385956" y="4638085"/>
            <a:ext cx="647288" cy="1591"/>
          </a:xfrm>
          <a:prstGeom prst="bentConnector3">
            <a:avLst>
              <a:gd name="adj1" fmla="val 923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49"/>
          <p:cNvSpPr txBox="1"/>
          <p:nvPr/>
        </p:nvSpPr>
        <p:spPr>
          <a:xfrm>
            <a:off x="1189577" y="1517698"/>
            <a:ext cx="3282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 world regions, 2015 – 2100, </a:t>
            </a:r>
          </a:p>
          <a:p>
            <a:r>
              <a:rPr lang="en-US" dirty="0" smtClean="0"/>
              <a:t>copper in electricity generation </a:t>
            </a:r>
          </a:p>
          <a:p>
            <a:r>
              <a:rPr lang="en-US" dirty="0" smtClean="0"/>
              <a:t>technologies (EGT)</a:t>
            </a:r>
            <a:endParaRPr lang="en-US" dirty="0"/>
          </a:p>
        </p:txBody>
      </p:sp>
      <p:sp>
        <p:nvSpPr>
          <p:cNvPr id="55" name="Rechteck 57"/>
          <p:cNvSpPr/>
          <p:nvPr/>
        </p:nvSpPr>
        <p:spPr>
          <a:xfrm>
            <a:off x="7778585" y="3170401"/>
            <a:ext cx="491983" cy="1630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Gewinkelte Verbindung 122"/>
          <p:cNvCxnSpPr>
            <a:stCxn id="47" idx="0"/>
            <a:endCxn id="51" idx="1"/>
          </p:cNvCxnSpPr>
          <p:nvPr/>
        </p:nvCxnSpPr>
        <p:spPr>
          <a:xfrm rot="5400000" flipH="1" flipV="1">
            <a:off x="2692072" y="2877278"/>
            <a:ext cx="597747" cy="80310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142"/>
          <p:cNvCxnSpPr/>
          <p:nvPr/>
        </p:nvCxnSpPr>
        <p:spPr>
          <a:xfrm>
            <a:off x="7885265" y="2965318"/>
            <a:ext cx="0" cy="205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143"/>
          <p:cNvCxnSpPr/>
          <p:nvPr/>
        </p:nvCxnSpPr>
        <p:spPr>
          <a:xfrm rot="10800000">
            <a:off x="8205305" y="2965318"/>
            <a:ext cx="0" cy="205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150"/>
          <p:cNvSpPr txBox="1"/>
          <p:nvPr/>
        </p:nvSpPr>
        <p:spPr>
          <a:xfrm>
            <a:off x="8425752" y="2403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en-US" dirty="0"/>
          </a:p>
        </p:txBody>
      </p:sp>
      <p:sp>
        <p:nvSpPr>
          <p:cNvPr id="61" name="Rechteck 102"/>
          <p:cNvSpPr/>
          <p:nvPr/>
        </p:nvSpPr>
        <p:spPr>
          <a:xfrm>
            <a:off x="6033244" y="4366414"/>
            <a:ext cx="1331844" cy="543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Technical sorting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Textfeld 121"/>
          <p:cNvSpPr txBox="1"/>
          <p:nvPr/>
        </p:nvSpPr>
        <p:spPr>
          <a:xfrm>
            <a:off x="2838125" y="3857728"/>
            <a:ext cx="206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Waste management</a:t>
            </a:r>
            <a:endParaRPr lang="en-US" dirty="0"/>
          </a:p>
        </p:txBody>
      </p:sp>
      <p:sp>
        <p:nvSpPr>
          <p:cNvPr id="63" name="Textfeld 146"/>
          <p:cNvSpPr txBox="1"/>
          <p:nvPr/>
        </p:nvSpPr>
        <p:spPr>
          <a:xfrm>
            <a:off x="7072572" y="43040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</a:t>
            </a:r>
            <a:endParaRPr lang="en-US" baseline="-25000" dirty="0"/>
          </a:p>
        </p:txBody>
      </p:sp>
      <p:cxnSp>
        <p:nvCxnSpPr>
          <p:cNvPr id="64" name="Gewinkelte Verbindung 202"/>
          <p:cNvCxnSpPr>
            <a:stCxn id="44" idx="1"/>
            <a:endCxn id="50" idx="3"/>
          </p:cNvCxnSpPr>
          <p:nvPr/>
        </p:nvCxnSpPr>
        <p:spPr>
          <a:xfrm rot="10800000">
            <a:off x="4402664" y="4636399"/>
            <a:ext cx="623292" cy="32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204"/>
          <p:cNvCxnSpPr>
            <a:stCxn id="34" idx="1"/>
            <a:endCxn id="47" idx="2"/>
          </p:cNvCxnSpPr>
          <p:nvPr/>
        </p:nvCxnSpPr>
        <p:spPr>
          <a:xfrm rot="10800000">
            <a:off x="2589393" y="3937704"/>
            <a:ext cx="253873" cy="7493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Halbbogen 44"/>
          <p:cNvSpPr/>
          <p:nvPr/>
        </p:nvSpPr>
        <p:spPr>
          <a:xfrm rot="7998486">
            <a:off x="7903001" y="3097559"/>
            <a:ext cx="240868" cy="258812"/>
          </a:xfrm>
          <a:prstGeom prst="blockArc">
            <a:avLst>
              <a:gd name="adj1" fmla="val 10800000"/>
              <a:gd name="adj2" fmla="val 20998390"/>
              <a:gd name="adj3" fmla="val 1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Halbbogen 147"/>
          <p:cNvSpPr/>
          <p:nvPr/>
        </p:nvSpPr>
        <p:spPr>
          <a:xfrm rot="16200000">
            <a:off x="7915682" y="3101938"/>
            <a:ext cx="240868" cy="258812"/>
          </a:xfrm>
          <a:prstGeom prst="blockArc">
            <a:avLst>
              <a:gd name="adj1" fmla="val 10800000"/>
              <a:gd name="adj2" fmla="val 20998390"/>
              <a:gd name="adj3" fmla="val 1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Textfeld 150"/>
          <p:cNvSpPr txBox="1"/>
          <p:nvPr/>
        </p:nvSpPr>
        <p:spPr>
          <a:xfrm>
            <a:off x="4831110" y="2595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</a:t>
            </a:r>
            <a:endParaRPr lang="en-US" dirty="0"/>
          </a:p>
        </p:txBody>
      </p:sp>
      <p:sp>
        <p:nvSpPr>
          <p:cNvPr id="74" name="Textfeld 146"/>
          <p:cNvSpPr txBox="1"/>
          <p:nvPr/>
        </p:nvSpPr>
        <p:spPr>
          <a:xfrm>
            <a:off x="4173324" y="4328733"/>
            <a:ext cx="27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</a:t>
            </a:r>
            <a:endParaRPr lang="en-US" baseline="-25000" dirty="0"/>
          </a:p>
        </p:txBody>
      </p:sp>
      <p:cxnSp>
        <p:nvCxnSpPr>
          <p:cNvPr id="81" name="Gewinkelte Verbindung 122"/>
          <p:cNvCxnSpPr>
            <a:stCxn id="46" idx="2"/>
            <a:endCxn id="34" idx="3"/>
          </p:cNvCxnSpPr>
          <p:nvPr/>
        </p:nvCxnSpPr>
        <p:spPr>
          <a:xfrm rot="5400000">
            <a:off x="7542435" y="4211781"/>
            <a:ext cx="393392" cy="55723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1" idx="2"/>
          </p:cNvCxnSpPr>
          <p:nvPr/>
        </p:nvCxnSpPr>
        <p:spPr>
          <a:xfrm flipH="1">
            <a:off x="4224101" y="3295047"/>
            <a:ext cx="9593" cy="6338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46" idx="1"/>
          </p:cNvCxnSpPr>
          <p:nvPr/>
        </p:nvCxnSpPr>
        <p:spPr>
          <a:xfrm rot="10800000">
            <a:off x="7619622" y="3708100"/>
            <a:ext cx="218125" cy="405601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7601203" y="1089477"/>
            <a:ext cx="1507842" cy="3835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MESSAGEix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44687" y="455553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ODYM-RECC</a:t>
            </a:r>
            <a:endParaRPr lang="en-US" dirty="0"/>
          </a:p>
        </p:txBody>
      </p:sp>
      <p:cxnSp>
        <p:nvCxnSpPr>
          <p:cNvPr id="40" name="Gerade Verbindung mit Pfeil 47"/>
          <p:cNvCxnSpPr/>
          <p:nvPr/>
        </p:nvCxnSpPr>
        <p:spPr>
          <a:xfrm flipV="1">
            <a:off x="8029150" y="3105891"/>
            <a:ext cx="63452" cy="10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67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754A1"/>
      </a:accent1>
      <a:accent2>
        <a:srgbClr val="61C6C0"/>
      </a:accent2>
      <a:accent3>
        <a:srgbClr val="207F6E"/>
      </a:accent3>
      <a:accent4>
        <a:srgbClr val="FCBB40"/>
      </a:accent4>
      <a:accent5>
        <a:srgbClr val="EE696B"/>
      </a:accent5>
      <a:accent6>
        <a:srgbClr val="684C94"/>
      </a:accent6>
      <a:hlink>
        <a:srgbClr val="61ADC0"/>
      </a:hlink>
      <a:folHlink>
        <a:srgbClr val="617FC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5" id="{99397B5B-1068-9647-8AF4-F0CD404C4C4E}" vid="{FB4EE621-5097-1245-A4F5-8FBE2839CC67}"/>
    </a:ext>
  </a:extLst>
</a:theme>
</file>

<file path=ppt/theme/theme2.xml><?xml version="1.0" encoding="utf-8"?>
<a:theme xmlns:a="http://schemas.openxmlformats.org/drawingml/2006/main" name="IIASA alternatives">
  <a:themeElements>
    <a:clrScheme name="Custom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61C6C0"/>
      </a:accent2>
      <a:accent3>
        <a:srgbClr val="207F6E"/>
      </a:accent3>
      <a:accent4>
        <a:srgbClr val="FCBB40"/>
      </a:accent4>
      <a:accent5>
        <a:srgbClr val="EE696B"/>
      </a:accent5>
      <a:accent6>
        <a:srgbClr val="684C94"/>
      </a:accent6>
      <a:hlink>
        <a:srgbClr val="61ADC0"/>
      </a:hlink>
      <a:folHlink>
        <a:srgbClr val="617FC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5" id="{99397B5B-1068-9647-8AF4-F0CD404C4C4E}" vid="{11CFE96F-7000-6746-8225-94DCB5E6FE3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6814371-4dd9-40ea-9cc7-40b39613c6ae">T2EJA6NA5JU7-1903484182-91</_dlc_DocId>
    <_dlc_DocIdUrl xmlns="06814371-4dd9-40ea-9cc7-40b39613c6ae">
      <Url>https://iiasahub.sharepoint.com/sites/intranet/ercl/_layouts/15/DocIdRedir.aspx?ID=T2EJA6NA5JU7-1903484182-91</Url>
      <Description>T2EJA6NA5JU7-1903484182-91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9E5D021178B04082DE841A61810ABC" ma:contentTypeVersion="6" ma:contentTypeDescription="Create a new document." ma:contentTypeScope="" ma:versionID="bf37d4ac1dddfc53a56261334840b7df">
  <xsd:schema xmlns:xsd="http://www.w3.org/2001/XMLSchema" xmlns:xs="http://www.w3.org/2001/XMLSchema" xmlns:p="http://schemas.microsoft.com/office/2006/metadata/properties" xmlns:ns2="0689c177-5e19-464b-8532-40aa8fde3a94" xmlns:ns3="06814371-4dd9-40ea-9cc7-40b39613c6ae" xmlns:ns4="749ef8e9-4186-4c55-b2d4-b1c3f2fa9400" targetNamespace="http://schemas.microsoft.com/office/2006/metadata/properties" ma:root="true" ma:fieldsID="382a45c066b9cd32e8d486b5ba424e80" ns2:_="" ns3:_="" ns4:_="">
    <xsd:import namespace="0689c177-5e19-464b-8532-40aa8fde3a94"/>
    <xsd:import namespace="06814371-4dd9-40ea-9cc7-40b39613c6ae"/>
    <xsd:import namespace="749ef8e9-4186-4c55-b2d4-b1c3f2fa940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_dlc_DocId" minOccurs="0"/>
                <xsd:element ref="ns3:_dlc_DocIdUrl" minOccurs="0"/>
                <xsd:element ref="ns3:_dlc_DocIdPersistI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89c177-5e19-464b-8532-40aa8fde3a9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814371-4dd9-40ea-9cc7-40b39613c6ae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ef8e9-4186-4c55-b2d4-b1c3f2fa94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D93C57-A7ED-44E6-88BF-DA3984EE19E6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0689c177-5e19-464b-8532-40aa8fde3a94"/>
    <ds:schemaRef ds:uri="http://purl.org/dc/elements/1.1/"/>
    <ds:schemaRef ds:uri="749ef8e9-4186-4c55-b2d4-b1c3f2fa9400"/>
    <ds:schemaRef ds:uri="06814371-4dd9-40ea-9cc7-40b39613c6a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E794EA7-8E28-4624-885F-9EF05194D2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542633-460B-4F10-AED0-D9CC98DDA495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FE961F14-CA64-4A5B-8D0E-270958149F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89c177-5e19-464b-8532-40aa8fde3a94"/>
    <ds:schemaRef ds:uri="06814371-4dd9-40ea-9cc7-40b39613c6ae"/>
    <ds:schemaRef ds:uri="749ef8e9-4186-4c55-b2d4-b1c3f2fa94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PodHandler.ashx</Template>
  <TotalTime>0</TotalTime>
  <Words>913</Words>
  <Application>Microsoft Office PowerPoint</Application>
  <PresentationFormat>Widescreen</PresentationFormat>
  <Paragraphs>337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Bradley Hand ITC</vt:lpstr>
      <vt:lpstr>Calibri</vt:lpstr>
      <vt:lpstr>Courier New</vt:lpstr>
      <vt:lpstr>Tahoma</vt:lpstr>
      <vt:lpstr>Times New Roman</vt:lpstr>
      <vt:lpstr>Wingdings</vt:lpstr>
      <vt:lpstr>Office Theme</vt:lpstr>
      <vt:lpstr>IIASA alternatives</vt:lpstr>
      <vt:lpstr>Understanding the impacts of biophysical constraints on IAM results</vt:lpstr>
      <vt:lpstr>Understanding the impacts of biophysical constraints on IAM results</vt:lpstr>
      <vt:lpstr>ODYM – MESSAGE Linkage </vt:lpstr>
      <vt:lpstr>ODYM – MESSAGE Linkage </vt:lpstr>
      <vt:lpstr>ODYM – MESSAGE Linkage </vt:lpstr>
      <vt:lpstr>ODYM – MESSAGE Linkage </vt:lpstr>
      <vt:lpstr>ODYM – MESSAGE Linkage </vt:lpstr>
      <vt:lpstr>ODYM – MESSAGE Linkage </vt:lpstr>
      <vt:lpstr>ODYM – MESSAGE Linkage </vt:lpstr>
      <vt:lpstr>ODYM – MESSAGE Linkage </vt:lpstr>
      <vt:lpstr>ODYM – MESSAGE Linkage </vt:lpstr>
      <vt:lpstr>ODYM – MESSAGE Linkage </vt:lpstr>
      <vt:lpstr>ODYM – MESSAGE Linkage </vt:lpstr>
      <vt:lpstr>ODYM – MESSAGE Linkage </vt:lpstr>
      <vt:lpstr>ODYM – MESSAGE Linkage </vt:lpstr>
      <vt:lpstr>ODYM – MESSAGE Linkage </vt:lpstr>
      <vt:lpstr>ODYM – MESSAGE Linkage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Implications on copper mining – will there be enough copper?</vt:lpstr>
      <vt:lpstr>PowerPoint Presentation</vt:lpstr>
      <vt:lpstr>Further interest?   - Presentation on Thursday   - Check out my GitHub repository of the ODYM-Message Linkage module (OMli)  https://github.com/SteffiKlose/OMli  - E-mail: stefanie.klose@indecol.uni–freiburg.de  -   </vt:lpstr>
      <vt:lpstr> Thank you for this great time!     </vt:lpstr>
      <vt:lpstr>ODYM – MESSAGE Linkage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 Tanja</dc:creator>
  <cp:lastModifiedBy>Klose, Stefanie</cp:lastModifiedBy>
  <cp:revision>110</cp:revision>
  <cp:lastPrinted>2019-08-16T14:33:19Z</cp:lastPrinted>
  <dcterms:created xsi:type="dcterms:W3CDTF">2019-05-17T07:14:44Z</dcterms:created>
  <dcterms:modified xsi:type="dcterms:W3CDTF">2019-08-16T16:02:58Z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0x0101040097C92BAA327FB344B60BEC1DFEEB15C4</vt:lpwstr>
  </property>
  <property fmtid="{D5CDD505-2E9C-101B-9397-08002B2CF9AE}" pid="3" name="_dlc_DocIdItemGuid">
    <vt:lpwstr>21d70297-cd61-47d2-9611-414a1fcff47b</vt:lpwstr>
  </property>
</Properties>
</file>