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44"/>
  </p:notesMasterIdLst>
  <p:handoutMasterIdLst>
    <p:handoutMasterId r:id="rId45"/>
  </p:handoutMasterIdLst>
  <p:sldIdLst>
    <p:sldId id="332" r:id="rId7"/>
    <p:sldId id="333" r:id="rId8"/>
    <p:sldId id="369" r:id="rId9"/>
    <p:sldId id="365" r:id="rId10"/>
    <p:sldId id="363" r:id="rId11"/>
    <p:sldId id="361" r:id="rId12"/>
    <p:sldId id="360" r:id="rId13"/>
    <p:sldId id="359" r:id="rId14"/>
    <p:sldId id="358" r:id="rId15"/>
    <p:sldId id="357" r:id="rId16"/>
    <p:sldId id="354" r:id="rId17"/>
    <p:sldId id="353" r:id="rId18"/>
    <p:sldId id="355" r:id="rId19"/>
    <p:sldId id="351" r:id="rId20"/>
    <p:sldId id="378" r:id="rId21"/>
    <p:sldId id="344" r:id="rId22"/>
    <p:sldId id="370" r:id="rId23"/>
    <p:sldId id="372" r:id="rId24"/>
    <p:sldId id="373" r:id="rId25"/>
    <p:sldId id="385" r:id="rId26"/>
    <p:sldId id="375" r:id="rId27"/>
    <p:sldId id="379" r:id="rId28"/>
    <p:sldId id="386" r:id="rId29"/>
    <p:sldId id="376" r:id="rId30"/>
    <p:sldId id="380" r:id="rId31"/>
    <p:sldId id="383" r:id="rId32"/>
    <p:sldId id="384" r:id="rId33"/>
    <p:sldId id="381" r:id="rId34"/>
    <p:sldId id="382" r:id="rId35"/>
    <p:sldId id="368" r:id="rId36"/>
    <p:sldId id="261" r:id="rId37"/>
    <p:sldId id="371" r:id="rId38"/>
    <p:sldId id="377" r:id="rId39"/>
    <p:sldId id="336" r:id="rId40"/>
    <p:sldId id="342" r:id="rId41"/>
    <p:sldId id="334" r:id="rId42"/>
    <p:sldId id="339" r:id="rId4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E"/>
    <a:srgbClr val="EBF5FF"/>
    <a:srgbClr val="2455A3"/>
    <a:srgbClr val="00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94800" autoAdjust="0"/>
  </p:normalViewPr>
  <p:slideViewPr>
    <p:cSldViewPr snapToGrid="0" snapToObjects="1">
      <p:cViewPr varScale="1">
        <p:scale>
          <a:sx n="84" d="100"/>
          <a:sy n="84" d="100"/>
        </p:scale>
        <p:origin x="80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[Simon_Glöser_Backup.xlsx]Paper_Stocks!$V$30:$V$34</c:f>
              <c:numCache>
                <c:formatCode>General</c:formatCode>
                <c:ptCount val="5"/>
                <c:pt idx="0">
                  <c:v>189403</c:v>
                </c:pt>
                <c:pt idx="1">
                  <c:v>56052</c:v>
                </c:pt>
                <c:pt idx="2">
                  <c:v>36144</c:v>
                </c:pt>
                <c:pt idx="3">
                  <c:v>28174</c:v>
                </c:pt>
                <c:pt idx="4">
                  <c:v>30055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[Simon_Glöser_Backup.xlsx]Paper_Stocks!$T$30:$T$34</c:f>
              <c:strCache>
                <c:ptCount val="5"/>
                <c:pt idx="0">
                  <c:v>Building and Construction</c:v>
                </c:pt>
                <c:pt idx="1">
                  <c:v>Infrastructure</c:v>
                </c:pt>
                <c:pt idx="2">
                  <c:v>Industrial</c:v>
                </c:pt>
                <c:pt idx="3">
                  <c:v>Transport</c:v>
                </c:pt>
                <c:pt idx="4">
                  <c:v>Consumer and Electronics</c:v>
                </c:pt>
              </c:strCache>
            </c:strRef>
          </c:cat>
          <c:val>
            <c:numRef>
              <c:f>[Simon_Glöser_Backup.xlsx]Paper_Stocks!$U$30:$U$34</c:f>
              <c:numCache>
                <c:formatCode>0%</c:formatCode>
                <c:ptCount val="5"/>
                <c:pt idx="0">
                  <c:v>0.19828500000000004</c:v>
                </c:pt>
                <c:pt idx="1">
                  <c:v>0.33848000000000011</c:v>
                </c:pt>
                <c:pt idx="2">
                  <c:v>6.7720000000000002E-2</c:v>
                </c:pt>
                <c:pt idx="3">
                  <c:v>0.11195499999999999</c:v>
                </c:pt>
                <c:pt idx="4">
                  <c:v>0.28356000000000003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[Simon_Glöser_Backup.xlsx]Paper_Stocks!$V$30:$V$34</c:f>
              <c:numCache>
                <c:formatCode>General</c:formatCode>
                <c:ptCount val="5"/>
                <c:pt idx="0">
                  <c:v>189403</c:v>
                </c:pt>
                <c:pt idx="1">
                  <c:v>56052</c:v>
                </c:pt>
                <c:pt idx="2">
                  <c:v>36144</c:v>
                </c:pt>
                <c:pt idx="3">
                  <c:v>28174</c:v>
                </c:pt>
                <c:pt idx="4">
                  <c:v>30055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7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0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4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0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6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0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7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7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5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2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1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9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5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7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6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1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8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9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xmlns="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xmlns="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xmlns="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C747-5618-4FDF-ADA3-52C4E4EE1396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56C9-ABA3-4CC9-931D-CC779E724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99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xmlns="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xmlns="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xmlns="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xmlns="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xmlns="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xmlns="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xmlns="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xmlns="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xmlns="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xmlns="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xmlns="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xmlns="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xmlns="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xmlns="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xmlns="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xmlns="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xmlns="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  <p:sldLayoutId id="214748368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xmlns="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xmlns="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fiKlose/OMl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</a:t>
            </a:r>
            <a:r>
              <a:rPr lang="en-US" b="1" dirty="0"/>
              <a:t>the impacts of biophysical constraints on IAM </a:t>
            </a:r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/>
              <a:t>linking a bottom-up demand-side model and 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the </a:t>
            </a:r>
            <a:r>
              <a:rPr lang="en-US" b="1" dirty="0"/>
              <a:t>MESSAGE </a:t>
            </a:r>
            <a:r>
              <a:rPr lang="en-US" b="1" dirty="0" smtClean="0"/>
              <a:t>model: the case of copper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984819" y="6012611"/>
            <a:ext cx="359625" cy="556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404342" y="5671804"/>
            <a:ext cx="535287" cy="828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3843608" y="6302605"/>
            <a:ext cx="255202" cy="39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3298798" y="6322284"/>
            <a:ext cx="488207" cy="340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1870748" y="6137823"/>
            <a:ext cx="488207" cy="340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1322">
            <a:off x="1363827" y="5916528"/>
            <a:ext cx="449320" cy="43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0492">
            <a:off x="1013806" y="5718222"/>
            <a:ext cx="352425" cy="55245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87A47107-F1EE-C449-94A9-924A67658D52}"/>
              </a:ext>
            </a:extLst>
          </p:cNvPr>
          <p:cNvSpPr txBox="1">
            <a:spLocks/>
          </p:cNvSpPr>
          <p:nvPr/>
        </p:nvSpPr>
        <p:spPr>
          <a:xfrm>
            <a:off x="7341079" y="5396524"/>
            <a:ext cx="4683345" cy="110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Stefanie Klose</a:t>
            </a:r>
          </a:p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Ecology, University of Freiburg</a:t>
            </a:r>
          </a:p>
          <a:p>
            <a:pPr algn="r"/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Supervisors at IIASA: Volker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Krey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Jihoon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21824" y="480513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Final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cxnSp>
        <p:nvCxnSpPr>
          <p:cNvPr id="122" name="Straight Connector 121"/>
          <p:cNvCxnSpPr/>
          <p:nvPr/>
        </p:nvCxnSpPr>
        <p:spPr>
          <a:xfrm flipV="1">
            <a:off x="4608640" y="1281252"/>
            <a:ext cx="0" cy="1083161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608640" y="1281252"/>
            <a:ext cx="299256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1277407"/>
            <a:ext cx="0" cy="289488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3105891"/>
            <a:ext cx="90" cy="576322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714253"/>
            <a:ext cx="0" cy="134554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53724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795877"/>
            <a:ext cx="473944" cy="157205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2302845"/>
            <a:ext cx="183655" cy="421568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1277407"/>
            <a:ext cx="0" cy="354973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891119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3000708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cxnSp>
        <p:nvCxnSpPr>
          <p:cNvPr id="122" name="Straight Connector 121"/>
          <p:cNvCxnSpPr/>
          <p:nvPr/>
        </p:nvCxnSpPr>
        <p:spPr>
          <a:xfrm flipV="1">
            <a:off x="4608640" y="1281252"/>
            <a:ext cx="0" cy="1083161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608640" y="1281252"/>
            <a:ext cx="299256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1277407"/>
            <a:ext cx="0" cy="289488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3105891"/>
            <a:ext cx="90" cy="576322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714253"/>
            <a:ext cx="0" cy="134554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53724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795877"/>
            <a:ext cx="473944" cy="157205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2302845"/>
            <a:ext cx="183655" cy="421568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1277407"/>
            <a:ext cx="0" cy="354973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891119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3000708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980542" y="1155900"/>
            <a:ext cx="362066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35" y="504074"/>
            <a:ext cx="964925" cy="96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cxnSp>
        <p:nvCxnSpPr>
          <p:cNvPr id="122" name="Straight Connector 121"/>
          <p:cNvCxnSpPr/>
          <p:nvPr/>
        </p:nvCxnSpPr>
        <p:spPr>
          <a:xfrm flipV="1">
            <a:off x="4608640" y="1281252"/>
            <a:ext cx="0" cy="1083161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608640" y="1281252"/>
            <a:ext cx="299256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1277407"/>
            <a:ext cx="0" cy="289488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3105891"/>
            <a:ext cx="90" cy="576322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714253"/>
            <a:ext cx="0" cy="134554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53724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795877"/>
            <a:ext cx="473944" cy="157205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2302845"/>
            <a:ext cx="183655" cy="421568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1277407"/>
            <a:ext cx="0" cy="354973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891119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3000708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980542" y="1155900"/>
            <a:ext cx="362066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35" y="504074"/>
            <a:ext cx="964925" cy="96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676840" y="1927994"/>
            <a:ext cx="563104" cy="6387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</a:t>
            </a:r>
            <a:endParaRPr lang="en-US" b="1" dirty="0"/>
          </a:p>
        </p:txBody>
      </p:sp>
      <p:sp>
        <p:nvSpPr>
          <p:cNvPr id="111" name="Oval 110"/>
          <p:cNvSpPr/>
          <p:nvPr/>
        </p:nvSpPr>
        <p:spPr>
          <a:xfrm>
            <a:off x="6207576" y="818020"/>
            <a:ext cx="563104" cy="6387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70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/>
          <p:cNvGraphicFramePr>
            <a:graphicFrameLocks/>
          </p:cNvGraphicFramePr>
          <p:nvPr/>
        </p:nvGraphicFramePr>
        <p:xfrm>
          <a:off x="559989" y="2172545"/>
          <a:ext cx="5560550" cy="374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87009" y="2688630"/>
            <a:ext cx="1150605" cy="329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5915" y="1213600"/>
            <a:ext cx="36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Copper in-use stock</a:t>
            </a:r>
            <a:endParaRPr lang="en-US" sz="2800" dirty="0"/>
          </a:p>
        </p:txBody>
      </p:sp>
      <p:graphicFrame>
        <p:nvGraphicFramePr>
          <p:cNvPr id="27" name="Chart 26"/>
          <p:cNvGraphicFramePr>
            <a:graphicFrameLocks/>
          </p:cNvGraphicFramePr>
          <p:nvPr/>
        </p:nvGraphicFramePr>
        <p:xfrm>
          <a:off x="1052629" y="2555240"/>
          <a:ext cx="3702062" cy="270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Rectangle 27"/>
          <p:cNvSpPr/>
          <p:nvPr/>
        </p:nvSpPr>
        <p:spPr>
          <a:xfrm>
            <a:off x="574518" y="4842070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3772" y="3600955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135" y="2642010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82373" y="2139288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58748" y="-58421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What is copper used for today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888805" y="5885323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Glöser</a:t>
            </a:r>
            <a:r>
              <a:rPr lang="en-US" sz="1200" dirty="0" smtClean="0"/>
              <a:t> </a:t>
            </a:r>
            <a:r>
              <a:rPr lang="en-US" sz="1200" dirty="0" smtClean="0"/>
              <a:t>et </a:t>
            </a:r>
            <a:r>
              <a:rPr lang="en-US" sz="1200" dirty="0" smtClean="0"/>
              <a:t>al.,2013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59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7570839" y="1920170"/>
          <a:ext cx="3524624" cy="3965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/>
        </p:nvGraphicFramePr>
        <p:xfrm>
          <a:off x="559989" y="2172545"/>
          <a:ext cx="5560550" cy="374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436077" y="6525344"/>
            <a:ext cx="2743200" cy="365125"/>
          </a:xfrm>
        </p:spPr>
        <p:txBody>
          <a:bodyPr/>
          <a:lstStyle/>
          <a:p>
            <a:pPr>
              <a:defRPr/>
            </a:pPr>
            <a:fld id="{D0215088-7B50-4EAE-9B14-63339583D2AE}" type="slidenum">
              <a:rPr lang="nb-NO" altLang="en-US" sz="900" smtClean="0">
                <a:solidFill>
                  <a:schemeClr val="bg1"/>
                </a:solidFill>
                <a:latin typeface="+mn-lt"/>
              </a:rPr>
              <a:pPr>
                <a:defRPr/>
              </a:pPr>
              <a:t>17</a:t>
            </a:fld>
            <a:endParaRPr lang="nb-NO" alt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58748" y="-58421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What is copper used for today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4034" y="4428581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16070" y="2361168"/>
            <a:ext cx="1394492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7265" y="5145465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8933" y="2555240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16070" y="5170665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3808" y="1239999"/>
            <a:ext cx="441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Annual copper demand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287009" y="2688630"/>
            <a:ext cx="1150605" cy="329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5915" y="1213600"/>
            <a:ext cx="36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Copper in-use stock</a:t>
            </a:r>
            <a:endParaRPr lang="en-US" sz="2800" dirty="0"/>
          </a:p>
        </p:txBody>
      </p:sp>
      <p:graphicFrame>
        <p:nvGraphicFramePr>
          <p:cNvPr id="27" name="Chart 26"/>
          <p:cNvGraphicFramePr>
            <a:graphicFrameLocks/>
          </p:cNvGraphicFramePr>
          <p:nvPr/>
        </p:nvGraphicFramePr>
        <p:xfrm>
          <a:off x="1052629" y="2555240"/>
          <a:ext cx="3702062" cy="270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27"/>
          <p:cNvSpPr/>
          <p:nvPr/>
        </p:nvSpPr>
        <p:spPr>
          <a:xfrm>
            <a:off x="574518" y="4842070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3772" y="3600955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135" y="2642010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82373" y="2139288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8105" y="5885323"/>
            <a:ext cx="530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Coppercouncil</a:t>
            </a:r>
            <a:r>
              <a:rPr lang="en-US" sz="1200" dirty="0" smtClean="0"/>
              <a:t>, retrieved from http</a:t>
            </a:r>
            <a:r>
              <a:rPr lang="en-US" sz="1200" dirty="0"/>
              <a:t>://</a:t>
            </a:r>
            <a:r>
              <a:rPr lang="en-US" sz="1200" dirty="0" smtClean="0"/>
              <a:t>www.coppercouncil.org/genstat1.aspx)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88805" y="5885323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Glöser</a:t>
            </a:r>
            <a:r>
              <a:rPr lang="en-US" sz="1200" dirty="0" smtClean="0"/>
              <a:t> </a:t>
            </a:r>
            <a:r>
              <a:rPr lang="en-US" sz="1200" dirty="0" smtClean="0"/>
              <a:t>et </a:t>
            </a:r>
            <a:r>
              <a:rPr lang="en-US" sz="1200" dirty="0" smtClean="0"/>
              <a:t>al.,2013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771016" y="175575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2018: 24000kt of copper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9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in EGTs in SSP1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" y="5354912"/>
            <a:ext cx="10058400" cy="580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t="6073" r="6788" b="48453"/>
          <a:stretch/>
        </p:blipFill>
        <p:spPr>
          <a:xfrm>
            <a:off x="679557" y="1472184"/>
            <a:ext cx="10593078" cy="3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in EGTs in SSP2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" y="5354912"/>
            <a:ext cx="10058400" cy="580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t="51694" r="9151" b="4758"/>
          <a:stretch/>
        </p:blipFill>
        <p:spPr>
          <a:xfrm>
            <a:off x="812799" y="1746504"/>
            <a:ext cx="10210365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021824" y="480513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Final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</a:t>
            </a:r>
            <a:r>
              <a:rPr lang="en-US" b="1" dirty="0"/>
              <a:t>the impacts of biophysical constraints on IAM </a:t>
            </a:r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/>
              <a:t>linking a bottom-up demand-side model and 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the </a:t>
            </a:r>
            <a:r>
              <a:rPr lang="en-US" b="1" dirty="0"/>
              <a:t>MESSAGE </a:t>
            </a:r>
            <a:r>
              <a:rPr lang="en-US" b="1" dirty="0" smtClean="0"/>
              <a:t>model: the case of copper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984819" y="6012611"/>
            <a:ext cx="359625" cy="556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404342" y="5671804"/>
            <a:ext cx="535287" cy="828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3843608" y="6302605"/>
            <a:ext cx="255202" cy="39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3298798" y="6322284"/>
            <a:ext cx="488207" cy="340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1870748" y="6137823"/>
            <a:ext cx="488207" cy="340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1322">
            <a:off x="1363827" y="5916528"/>
            <a:ext cx="449320" cy="43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0492">
            <a:off x="1013806" y="5718222"/>
            <a:ext cx="352425" cy="55245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87A47107-F1EE-C449-94A9-924A67658D52}"/>
              </a:ext>
            </a:extLst>
          </p:cNvPr>
          <p:cNvSpPr txBox="1">
            <a:spLocks/>
          </p:cNvSpPr>
          <p:nvPr/>
        </p:nvSpPr>
        <p:spPr>
          <a:xfrm>
            <a:off x="7341079" y="5396524"/>
            <a:ext cx="4683345" cy="110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Stefanie Klose</a:t>
            </a:r>
          </a:p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Ecology, University of Freiburg</a:t>
            </a:r>
          </a:p>
          <a:p>
            <a:pPr algn="r"/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Supervisors at IIASA: Volker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Krey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Jihoon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0058399" y="4778385"/>
            <a:ext cx="619964" cy="422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0177272" y="4778385"/>
            <a:ext cx="374904" cy="4228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744321">
            <a:off x="8978079" y="44365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On the road</a:t>
            </a:r>
            <a:endParaRPr lang="en-US" sz="24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in EGTs in SSP2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5272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flow in EGTs in 2100 (SSP2 RCP2.6)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7" y="1239520"/>
            <a:ext cx="5857423" cy="51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flow in EGTs in 2100 (SSP2 RCP2.6)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7" y="1239520"/>
            <a:ext cx="5857423" cy="512684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5399542" y="722910"/>
            <a:ext cx="9000000" cy="900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37224" y="933678"/>
            <a:ext cx="1836000" cy="1836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941" y="4862910"/>
            <a:ext cx="720000" cy="72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30348" y="1783080"/>
            <a:ext cx="2016661" cy="1478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7866" y="307669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6,5 EJ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1758" y="161475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0,27 EJ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7758" y="503824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0,04 EJ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4184" y="2317044"/>
            <a:ext cx="2197765" cy="29600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</a:t>
            </a:r>
            <a:r>
              <a:rPr lang="en-US" sz="3600" dirty="0" smtClean="0"/>
              <a:t>and Energy in SSP2 RCP2.6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6" y="1198498"/>
            <a:ext cx="5852172" cy="4352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0" y="125272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Linkage back into MESSAGE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“Linkage” </a:t>
            </a:r>
            <a:r>
              <a:rPr lang="en-US" sz="3600" dirty="0" smtClean="0"/>
              <a:t>back into MESSAGE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0" y="1252723"/>
            <a:ext cx="5163677" cy="38404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480560" y="2377440"/>
            <a:ext cx="9144" cy="1197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18" y="1188716"/>
            <a:ext cx="5249737" cy="39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“Linkage” </a:t>
            </a:r>
            <a:r>
              <a:rPr lang="en-US" sz="3600" dirty="0" smtClean="0"/>
              <a:t>back into MESSAGE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36" y="978401"/>
            <a:ext cx="5852172" cy="4352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0" y="978402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“Linkage” </a:t>
            </a:r>
            <a:r>
              <a:rPr lang="en-US" sz="3600" dirty="0" smtClean="0"/>
              <a:t>back into MESSAGE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54" y="1335019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“Linkage” </a:t>
            </a:r>
            <a:r>
              <a:rPr lang="en-US" sz="3600" dirty="0" smtClean="0"/>
              <a:t>back into MESSAGE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5" y="1616088"/>
            <a:ext cx="6138672" cy="352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3" y="1591685"/>
            <a:ext cx="6054906" cy="34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“Linkage” </a:t>
            </a:r>
            <a:r>
              <a:rPr lang="en-US" sz="3600" dirty="0" smtClean="0"/>
              <a:t>back into MESSAGE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50" y="1198498"/>
            <a:ext cx="6458718" cy="48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76087" y="1603369"/>
            <a:ext cx="635764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open-source integrated </a:t>
            </a:r>
            <a:r>
              <a:rPr lang="en-US" dirty="0"/>
              <a:t>assessment </a:t>
            </a:r>
            <a:r>
              <a:rPr lang="en-US" dirty="0" smtClean="0"/>
              <a:t>model (IAM) of energy-engineering-economy-environment </a:t>
            </a:r>
            <a:r>
              <a:rPr lang="en-US" dirty="0"/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34" y="3566802"/>
            <a:ext cx="46474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Open-source Dynamic Material cycle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42" y="2252182"/>
            <a:ext cx="6215291" cy="3358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6" y="2067080"/>
            <a:ext cx="4767345" cy="40137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6" y="322867"/>
            <a:ext cx="10991088" cy="1198498"/>
          </a:xfrm>
        </p:spPr>
        <p:txBody>
          <a:bodyPr/>
          <a:lstStyle/>
          <a:p>
            <a:r>
              <a:rPr lang="en-US" sz="2400" dirty="0" smtClean="0"/>
              <a:t>Outlook: </a:t>
            </a:r>
            <a:br>
              <a:rPr lang="en-US" sz="2400" dirty="0" smtClean="0"/>
            </a:br>
            <a:r>
              <a:rPr lang="en-US" sz="2400" dirty="0" smtClean="0"/>
              <a:t>Implications </a:t>
            </a:r>
            <a:r>
              <a:rPr lang="en-US" sz="2400" dirty="0" smtClean="0"/>
              <a:t>on copper mining – will there be enough copper?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2489" y="5711495"/>
            <a:ext cx="185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(Stephen </a:t>
            </a:r>
            <a:r>
              <a:rPr lang="en-US" sz="1200" dirty="0" err="1" smtClean="0"/>
              <a:t>Northey</a:t>
            </a:r>
            <a:r>
              <a:rPr lang="en-US" sz="1200" dirty="0" smtClean="0"/>
              <a:t>, </a:t>
            </a:r>
            <a:r>
              <a:rPr lang="en-US" sz="1200" dirty="0" smtClean="0"/>
              <a:t>2019)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122489" y="186740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medium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515112" y="517527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5132" y="1759359"/>
            <a:ext cx="104610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How do best climate change </a:t>
            </a:r>
            <a:r>
              <a:rPr lang="en-US" sz="2800" dirty="0"/>
              <a:t>mitigation </a:t>
            </a:r>
            <a:r>
              <a:rPr lang="en-US" sz="2800" dirty="0" smtClean="0"/>
              <a:t>pathways look </a:t>
            </a:r>
            <a:r>
              <a:rPr lang="en-US" sz="2800" dirty="0"/>
              <a:t>like when copper in-use stocks and flows, vintage tracking and waste treatment of energy conversion technologies and transport technologies are considered?  </a:t>
            </a:r>
            <a:endParaRPr lang="en-US" sz="2800" dirty="0" smtClean="0"/>
          </a:p>
          <a:p>
            <a:pPr marL="514350" indent="-514350">
              <a:buFontTx/>
              <a:buAutoNum type="arabicPeriod"/>
            </a:pPr>
            <a:r>
              <a:rPr lang="en-US" sz="2800" dirty="0"/>
              <a:t>Which conclusion can be drawn from this assessment </a:t>
            </a:r>
            <a:r>
              <a:rPr lang="en-US" sz="2800" dirty="0" smtClean="0"/>
              <a:t>towards </a:t>
            </a:r>
            <a:r>
              <a:rPr lang="en-US" sz="2800" dirty="0"/>
              <a:t>the uncertainty of IAM results which do not consider any material cycles? </a:t>
            </a:r>
            <a:endParaRPr lang="en-US" sz="2800" dirty="0" smtClean="0"/>
          </a:p>
          <a:p>
            <a:pPr marL="514350" indent="-514350">
              <a:buFontTx/>
              <a:buAutoNum type="arabicPeriod"/>
            </a:pPr>
            <a:r>
              <a:rPr lang="en-US" sz="2800" dirty="0"/>
              <a:t>Which advice can be given to policy makers aiming for climate change mitigation and sustainable development strategies? </a:t>
            </a:r>
          </a:p>
        </p:txBody>
      </p:sp>
    </p:spTree>
    <p:extLst>
      <p:ext uri="{BB962C8B-B14F-4D97-AF65-F5344CB8AC3E}">
        <p14:creationId xmlns:p14="http://schemas.microsoft.com/office/powerpoint/2010/main" val="40247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515112" y="517527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Further interest?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132" y="1759359"/>
            <a:ext cx="11024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Presentation on Thursday</a:t>
            </a:r>
          </a:p>
          <a:p>
            <a:endParaRPr lang="en-US" sz="2800" dirty="0" smtClean="0"/>
          </a:p>
          <a:p>
            <a:r>
              <a:rPr lang="en-US" sz="2800" dirty="0" smtClean="0"/>
              <a:t>2. GitHub </a:t>
            </a:r>
            <a:r>
              <a:rPr lang="en-US" sz="2800" dirty="0"/>
              <a:t>repository of the ODYM-Message Linkage module (</a:t>
            </a:r>
            <a:r>
              <a:rPr lang="en-US" sz="2800" dirty="0" err="1"/>
              <a:t>OMli</a:t>
            </a:r>
            <a:r>
              <a:rPr lang="en-US" sz="2800" dirty="0" smtClean="0"/>
              <a:t>): </a:t>
            </a:r>
            <a:r>
              <a:rPr lang="en-GB" sz="2800" dirty="0" smtClean="0">
                <a:hlinkClick r:id="rId3"/>
              </a:rPr>
              <a:t>https</a:t>
            </a:r>
            <a:r>
              <a:rPr lang="en-GB" sz="2800" dirty="0">
                <a:hlinkClick r:id="rId3"/>
              </a:rPr>
              <a:t>://</a:t>
            </a:r>
            <a:r>
              <a:rPr lang="en-GB" sz="2800" dirty="0" smtClean="0">
                <a:hlinkClick r:id="rId3"/>
              </a:rPr>
              <a:t>github.com/SteffiKlose/OMli</a:t>
            </a:r>
            <a:endParaRPr lang="en-GB" sz="2800" dirty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65085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74" y="752856"/>
            <a:ext cx="10991088" cy="156200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Thank you for this great </a:t>
            </a:r>
            <a:r>
              <a:rPr lang="en-US" sz="2400" dirty="0" smtClean="0"/>
              <a:t>time!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574536" y="950803"/>
            <a:ext cx="3630168" cy="12581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72539" y="1267107"/>
            <a:ext cx="2575133" cy="98826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872" y="2205982"/>
            <a:ext cx="7537944" cy="411820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53576" y="2208976"/>
            <a:ext cx="2560272" cy="504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6277" y="6469552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</a:t>
            </a:r>
            <a:r>
              <a:rPr lang="en-US" sz="1200" dirty="0" err="1" smtClean="0"/>
              <a:t>Pauliuk</a:t>
            </a:r>
            <a:r>
              <a:rPr lang="en-US" sz="1200" dirty="0" smtClean="0"/>
              <a:t> 2018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8" y="2424558"/>
            <a:ext cx="7225997" cy="32869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51589" y="1400646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5885" y="1412057"/>
            <a:ext cx="1394492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7926" y="1401319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5875" y="1406315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8082" y="1402463"/>
            <a:ext cx="1856232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Electricity generation technologies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698" y="1400646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3785" y="2406067"/>
            <a:ext cx="255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MESSAGEix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15" idx="2"/>
          </p:cNvCxnSpPr>
          <p:nvPr/>
        </p:nvCxnSpPr>
        <p:spPr>
          <a:xfrm flipH="1">
            <a:off x="4933723" y="1834752"/>
            <a:ext cx="709408" cy="80632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>
            <a:off x="2593998" y="1824014"/>
            <a:ext cx="1879117" cy="87660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>
            <a:off x="4017959" y="1829010"/>
            <a:ext cx="625079" cy="82270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</p:cNvCxnSpPr>
          <p:nvPr/>
        </p:nvCxnSpPr>
        <p:spPr>
          <a:xfrm>
            <a:off x="1138668" y="1823341"/>
            <a:ext cx="3295237" cy="99845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</p:cNvCxnSpPr>
          <p:nvPr/>
        </p:nvCxnSpPr>
        <p:spPr>
          <a:xfrm flipH="1">
            <a:off x="5213257" y="1823341"/>
            <a:ext cx="2048678" cy="8649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</p:cNvCxnSpPr>
          <p:nvPr/>
        </p:nvCxnSpPr>
        <p:spPr>
          <a:xfrm flipH="1">
            <a:off x="4998179" y="1825158"/>
            <a:ext cx="4008019" cy="188730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7206"/>
            <a:ext cx="10991088" cy="1198498"/>
          </a:xfrm>
        </p:spPr>
        <p:txBody>
          <a:bodyPr/>
          <a:lstStyle/>
          <a:p>
            <a:r>
              <a:rPr lang="en-US" sz="2400" dirty="0" smtClean="0"/>
              <a:t>ODYM </a:t>
            </a:r>
            <a:r>
              <a:rPr lang="en-US" sz="2400" dirty="0"/>
              <a:t>– MESSAGE Linkage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928" y="4970638"/>
            <a:ext cx="680313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Energy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71600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345875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186355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97514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3"/>
          </p:cNvCxnSpPr>
          <p:nvPr/>
        </p:nvCxnSpPr>
        <p:spPr>
          <a:xfrm flipV="1">
            <a:off x="7370063" y="2707842"/>
            <a:ext cx="564274" cy="24474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48402" y="5971502"/>
            <a:ext cx="473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ODYM-RECC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72280" y="932688"/>
            <a:ext cx="2670752" cy="1352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98179" y="2285147"/>
            <a:ext cx="3011965" cy="1427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42924" y="3068377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Part: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Assess material demand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 smtClean="0">
                <a:solidFill>
                  <a:srgbClr val="FF0000"/>
                </a:solidFill>
              </a:rPr>
              <a:t>MESSAGEix</a:t>
            </a:r>
            <a:r>
              <a:rPr lang="en-US" dirty="0" smtClean="0">
                <a:solidFill>
                  <a:srgbClr val="FF0000"/>
                </a:solidFill>
              </a:rPr>
              <a:t> technologies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4873" y="193641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120" y="-18473"/>
            <a:ext cx="1124744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63" y="2026821"/>
            <a:ext cx="5460201" cy="319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8041" y="529558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Schipper</a:t>
            </a:r>
            <a:r>
              <a:rPr lang="en-US" dirty="0" smtClean="0"/>
              <a:t> et al. (2018)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64" y="2043482"/>
            <a:ext cx="3414358" cy="3182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922" y="2416204"/>
            <a:ext cx="2124075" cy="2619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5348" y="529558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Deetman</a:t>
            </a:r>
            <a:r>
              <a:rPr lang="en-US" dirty="0" smtClean="0"/>
              <a:t> et al. (2018)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86"/>
            <a:ext cx="12192000" cy="59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2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3" name="Textfeld 29"/>
          <p:cNvSpPr txBox="1"/>
          <p:nvPr/>
        </p:nvSpPr>
        <p:spPr>
          <a:xfrm>
            <a:off x="1974675" y="5171008"/>
            <a:ext cx="73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b="1" dirty="0" smtClean="0">
                <a:cs typeface="Times New Roman" panose="02020603050405020304" pitchFamily="18" charset="0"/>
              </a:rPr>
              <a:t>Legend: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4" name="Rechteck 13"/>
          <p:cNvSpPr/>
          <p:nvPr/>
        </p:nvSpPr>
        <p:spPr>
          <a:xfrm>
            <a:off x="2843265" y="3535657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072197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983386" y="1133842"/>
            <a:ext cx="7180522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072424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066485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40469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5405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18451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3971535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271675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089306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244893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999959" y="1133842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2777209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484086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572126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572126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01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3973222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464536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3910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243207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544512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2704367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2712699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2708746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202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394528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3935541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224881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383244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3818589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2901855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580752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584692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112005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514877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335559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4750123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4632185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4760283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4642345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471348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2764693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314908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101528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173703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696285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1971221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289021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10" name="Rechteck 17"/>
          <p:cNvSpPr/>
          <p:nvPr/>
        </p:nvSpPr>
        <p:spPr>
          <a:xfrm>
            <a:off x="2977688" y="5257973"/>
            <a:ext cx="414550" cy="223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          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echteck 19"/>
          <p:cNvSpPr/>
          <p:nvPr/>
        </p:nvSpPr>
        <p:spPr>
          <a:xfrm>
            <a:off x="2977688" y="5574635"/>
            <a:ext cx="414550" cy="1748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hteck 20"/>
          <p:cNvSpPr/>
          <p:nvPr/>
        </p:nvSpPr>
        <p:spPr>
          <a:xfrm>
            <a:off x="3101020" y="5637975"/>
            <a:ext cx="167886" cy="6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feld 21"/>
          <p:cNvSpPr txBox="1"/>
          <p:nvPr/>
        </p:nvSpPr>
        <p:spPr>
          <a:xfrm>
            <a:off x="3372142" y="5186974"/>
            <a:ext cx="733094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Processes with process parameters                   Markets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Losses to the environment with stocks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In-use stock with vintage tracking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Material flows already included in model description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Energy flows                                                    Emissions feedback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14" name="Rechteck 23"/>
          <p:cNvSpPr/>
          <p:nvPr/>
        </p:nvSpPr>
        <p:spPr>
          <a:xfrm>
            <a:off x="3011234" y="5916782"/>
            <a:ext cx="347457" cy="1165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Gerade Verbindung mit Pfeil 24"/>
          <p:cNvCxnSpPr/>
          <p:nvPr/>
        </p:nvCxnSpPr>
        <p:spPr>
          <a:xfrm>
            <a:off x="3086575" y="5770212"/>
            <a:ext cx="0" cy="14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25"/>
          <p:cNvCxnSpPr/>
          <p:nvPr/>
        </p:nvCxnSpPr>
        <p:spPr>
          <a:xfrm rot="10800000">
            <a:off x="3312600" y="5770212"/>
            <a:ext cx="0" cy="14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albbogen 26"/>
          <p:cNvSpPr/>
          <p:nvPr/>
        </p:nvSpPr>
        <p:spPr>
          <a:xfrm rot="8964323">
            <a:off x="3106123" y="5883524"/>
            <a:ext cx="172145" cy="14365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27"/>
          <p:cNvCxnSpPr/>
          <p:nvPr/>
        </p:nvCxnSpPr>
        <p:spPr>
          <a:xfrm flipV="1">
            <a:off x="3188192" y="5870678"/>
            <a:ext cx="44812" cy="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albbogen 28"/>
          <p:cNvSpPr/>
          <p:nvPr/>
        </p:nvSpPr>
        <p:spPr>
          <a:xfrm rot="15675691">
            <a:off x="3111177" y="5863960"/>
            <a:ext cx="162037" cy="182783"/>
          </a:xfrm>
          <a:prstGeom prst="blockArc">
            <a:avLst>
              <a:gd name="adj1" fmla="val 10966799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mit Pfeil 35"/>
          <p:cNvCxnSpPr/>
          <p:nvPr/>
        </p:nvCxnSpPr>
        <p:spPr>
          <a:xfrm>
            <a:off x="2977688" y="6212011"/>
            <a:ext cx="384697" cy="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8"/>
          <p:cNvSpPr/>
          <p:nvPr/>
        </p:nvSpPr>
        <p:spPr>
          <a:xfrm>
            <a:off x="8011145" y="5269104"/>
            <a:ext cx="228141" cy="228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608640" y="1798615"/>
            <a:ext cx="0" cy="172606"/>
          </a:xfrm>
          <a:prstGeom prst="line">
            <a:avLst/>
          </a:prstGeom>
          <a:ln w="1270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553776" y="884215"/>
            <a:ext cx="3047427" cy="38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884215"/>
            <a:ext cx="0" cy="28948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2712699"/>
            <a:ext cx="90" cy="5763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321061"/>
            <a:ext cx="0" cy="13455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14405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402685"/>
            <a:ext cx="473944" cy="157205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1909653"/>
            <a:ext cx="183655" cy="421568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884215"/>
            <a:ext cx="0" cy="35497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497927"/>
            <a:ext cx="187770" cy="115699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2607516"/>
            <a:ext cx="187770" cy="115699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4608640" y="913180"/>
            <a:ext cx="0" cy="148521"/>
          </a:xfrm>
          <a:prstGeom prst="line">
            <a:avLst/>
          </a:prstGeom>
          <a:ln w="1270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rc 133"/>
          <p:cNvSpPr/>
          <p:nvPr/>
        </p:nvSpPr>
        <p:spPr>
          <a:xfrm rot="16725342">
            <a:off x="4475694" y="1121071"/>
            <a:ext cx="215216" cy="110841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c 134"/>
          <p:cNvSpPr/>
          <p:nvPr/>
        </p:nvSpPr>
        <p:spPr>
          <a:xfrm rot="11722551">
            <a:off x="4566286" y="1660970"/>
            <a:ext cx="118261" cy="146492"/>
          </a:xfrm>
          <a:prstGeom prst="arc">
            <a:avLst/>
          </a:prstGeom>
          <a:ln w="1270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2964784" y="6523513"/>
            <a:ext cx="392028" cy="995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3980542" y="808428"/>
            <a:ext cx="366076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85" y="524232"/>
            <a:ext cx="551575" cy="551575"/>
          </a:xfrm>
          <a:prstGeom prst="rect">
            <a:avLst/>
          </a:prstGeom>
        </p:spPr>
      </p:pic>
      <p:cxnSp>
        <p:nvCxnSpPr>
          <p:cNvPr id="139" name="Straight Arrow Connector 138"/>
          <p:cNvCxnSpPr/>
          <p:nvPr/>
        </p:nvCxnSpPr>
        <p:spPr>
          <a:xfrm>
            <a:off x="7220996" y="6533465"/>
            <a:ext cx="82143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winkelte Verbindung 122"/>
          <p:cNvCxnSpPr>
            <a:stCxn id="46" idx="2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cxnSp>
        <p:nvCxnSpPr>
          <p:cNvPr id="40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cxnSp>
        <p:nvCxnSpPr>
          <p:cNvPr id="40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cxnSp>
        <p:nvCxnSpPr>
          <p:cNvPr id="40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8/18/2019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D93C57-A7ED-44E6-88BF-DA3984EE19E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689c177-5e19-464b-8532-40aa8fde3a94"/>
    <ds:schemaRef ds:uri="http://purl.org/dc/elements/1.1/"/>
    <ds:schemaRef ds:uri="749ef8e9-4186-4c55-b2d4-b1c3f2fa9400"/>
    <ds:schemaRef ds:uri="06814371-4dd9-40ea-9cc7-40b39613c6a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0</TotalTime>
  <Words>967</Words>
  <Application>Microsoft Office PowerPoint</Application>
  <PresentationFormat>Widescreen</PresentationFormat>
  <Paragraphs>353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Bradley Hand ITC</vt:lpstr>
      <vt:lpstr>Calibri</vt:lpstr>
      <vt:lpstr>Courier New</vt:lpstr>
      <vt:lpstr>Tahoma</vt:lpstr>
      <vt:lpstr>Times New Roman</vt:lpstr>
      <vt:lpstr>Wingdings</vt:lpstr>
      <vt:lpstr>Office Theme</vt:lpstr>
      <vt:lpstr>IIASA alternatives</vt:lpstr>
      <vt:lpstr>Understanding the impacts of biophysical constraints on IAM results</vt:lpstr>
      <vt:lpstr>Understanding the impacts of biophysical constraints on IAM results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Outlook:  Implications on copper mining – will there be enough copper?</vt:lpstr>
      <vt:lpstr>PowerPoint Presentation</vt:lpstr>
      <vt:lpstr>PowerPoint Presentation</vt:lpstr>
      <vt:lpstr> Thank you for this great time!     </vt:lpstr>
      <vt:lpstr>ODYM – MESSAGE Linkage </vt:lpstr>
      <vt:lpstr>PowerPoint Presentation</vt:lpstr>
      <vt:lpstr>PowerPoint Presentation</vt:lpstr>
      <vt:lpstr>ODYM – MESSAGE Linkage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Klose, Stefanie</cp:lastModifiedBy>
  <cp:revision>122</cp:revision>
  <cp:lastPrinted>2019-08-16T14:33:19Z</cp:lastPrinted>
  <dcterms:created xsi:type="dcterms:W3CDTF">2019-05-17T07:14:44Z</dcterms:created>
  <dcterms:modified xsi:type="dcterms:W3CDTF">2019-08-18T14:39:18Z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