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74" r:id="rId11"/>
    <p:sldId id="264" r:id="rId12"/>
    <p:sldId id="265" r:id="rId13"/>
    <p:sldId id="266" r:id="rId14"/>
    <p:sldId id="267" r:id="rId15"/>
    <p:sldId id="272" r:id="rId16"/>
    <p:sldId id="273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EXISTING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COMPLEXITY</c:v>
                </c:pt>
                <c:pt idx="1">
                  <c:v>EFFICIENCY</c:v>
                </c:pt>
                <c:pt idx="2">
                  <c:v>ACCURACY</c:v>
                </c:pt>
                <c:pt idx="3">
                  <c:v>TIME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2.4</c:v>
                </c:pt>
                <c:pt idx="3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COMPLEXITY</c:v>
                </c:pt>
                <c:pt idx="1">
                  <c:v>EFFICIENCY</c:v>
                </c:pt>
                <c:pt idx="2">
                  <c:v>ACCURACY</c:v>
                </c:pt>
                <c:pt idx="3">
                  <c:v>TIME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3.4</c:v>
                </c:pt>
                <c:pt idx="2">
                  <c:v>3.3</c:v>
                </c:pt>
                <c:pt idx="3">
                  <c:v>3.8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449408"/>
        <c:axId val="24459136"/>
      </c:barChart>
      <c:catAx>
        <c:axId val="24449408"/>
        <c:scaling>
          <c:orientation val="minMax"/>
        </c:scaling>
        <c:delete val="0"/>
        <c:axPos val="b"/>
        <c:majorTickMark val="out"/>
        <c:minorTickMark val="none"/>
        <c:tickLblPos val="nextTo"/>
        <c:crossAx val="24459136"/>
        <c:crosses val="autoZero"/>
        <c:auto val="1"/>
        <c:lblAlgn val="ctr"/>
        <c:lblOffset val="100"/>
        <c:noMultiLvlLbl val="0"/>
      </c:catAx>
      <c:valAx>
        <c:axId val="24459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4494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C16D1-05B7-4679-8541-0FF2D12A5DD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31AD-CC61-4AF2-8712-35B8476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1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5138-7737-48CA-AF0C-6757D656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169" y="328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sym typeface="Calibri" pitchFamily="34" charset="0"/>
              </a:rPr>
              <a:t/>
            </a:r>
            <a:br>
              <a:rPr lang="en-US" altLang="zh-CN" sz="2000" dirty="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 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LOYOLA – ICAM </a:t>
            </a:r>
            <a:r>
              <a:rPr lang="en-US" altLang="zh-CN" sz="2000" dirty="0">
                <a:solidFill>
                  <a:srgbClr val="000000"/>
                </a:solidFill>
                <a:sym typeface="Calibri" pitchFamily="34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Calibri" pitchFamily="34" charset="0"/>
              </a:rPr>
              <a:t>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COLLEGE OF ENGINEERING AND TECHNOLOGY </a:t>
            </a:r>
            <a:b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(LICET)</a:t>
            </a:r>
            <a:r>
              <a:rPr lang="en-US" altLang="zh-CN" sz="2000" dirty="0" smtClean="0">
                <a:solidFill>
                  <a:srgbClr val="000000"/>
                </a:solidFill>
                <a:sym typeface="Calibri" pitchFamily="34" charset="0"/>
              </a:rPr>
              <a:t/>
            </a:r>
            <a:br>
              <a:rPr lang="en-US" altLang="zh-CN" sz="2000" dirty="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          Loyola Campus,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Nungambakkam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, Chennai – 34</a:t>
            </a:r>
            <a:r>
              <a:rPr lang="en-US" altLang="zh-CN" sz="2000" dirty="0" smtClean="0">
                <a:solidFill>
                  <a:srgbClr val="000000"/>
                </a:solidFill>
                <a:sym typeface="Calibri" pitchFamily="34" charset="0"/>
              </a:rPr>
              <a:t/>
            </a:r>
            <a:br>
              <a:rPr lang="en-US" altLang="zh-CN" sz="2000" dirty="0" smtClean="0">
                <a:solidFill>
                  <a:srgbClr val="000000"/>
                </a:solidFill>
                <a:sym typeface="Calibri" pitchFamily="34" charset="0"/>
              </a:rPr>
            </a:b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495300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Done by:</a:t>
            </a:r>
          </a:p>
          <a:p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	Steffi Stanley</a:t>
            </a:r>
          </a:p>
          <a:p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en-US" altLang="en-US" b="1" dirty="0" err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Vinisha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Jemima </a:t>
            </a:r>
            <a:r>
              <a:rPr lang="en-US" altLang="en-US" b="1" dirty="0" err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Rani.N</a:t>
            </a:r>
            <a:endParaRPr lang="en-US" altLang="en-US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410200" y="5006975"/>
            <a:ext cx="36575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Supervisor Name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		</a:t>
            </a:r>
            <a:r>
              <a:rPr lang="en-US" altLang="en-US" b="1" dirty="0" err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Ms.Limsa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Joshi</a:t>
            </a:r>
          </a:p>
          <a:p>
            <a:pPr eaLnBrk="1" hangingPunct="1">
              <a:buFont typeface="Arial" charset="0"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endParaRPr lang="en-US" altLang="en-US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274320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SPEECH CAFÉ</a:t>
            </a:r>
          </a:p>
          <a:p>
            <a:pPr algn="ctr"/>
            <a:r>
              <a:rPr lang="en-US" sz="2800" b="1" dirty="0" smtClean="0"/>
              <a:t>(Voice-controlled Application)</a:t>
            </a:r>
            <a:endParaRPr lang="en-US" sz="2800" b="1" dirty="0"/>
          </a:p>
        </p:txBody>
      </p:sp>
      <p:pic>
        <p:nvPicPr>
          <p:cNvPr id="12" name="Picture 2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1"/>
            <a:ext cx="1295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3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982682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/>
              <a:t> catch(Exception e){}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if(speech==candy)</a:t>
            </a:r>
            <a:r>
              <a:rPr lang="en-US" dirty="0"/>
              <a:t> </a:t>
            </a:r>
            <a:r>
              <a:rPr lang="en-US" dirty="0" smtClean="0"/>
              <a:t>then cost=5;bill=</a:t>
            </a:r>
            <a:r>
              <a:rPr lang="en-US" dirty="0" err="1" smtClean="0"/>
              <a:t>bill+cost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if(speech</a:t>
            </a:r>
            <a:r>
              <a:rPr lang="en-US" dirty="0"/>
              <a:t>==</a:t>
            </a:r>
            <a:r>
              <a:rPr lang="en-US" dirty="0" smtClean="0"/>
              <a:t>cookie) </a:t>
            </a:r>
            <a:r>
              <a:rPr lang="en-US" dirty="0"/>
              <a:t>then </a:t>
            </a:r>
            <a:r>
              <a:rPr lang="en-US" dirty="0" smtClean="0"/>
              <a:t>cost=10</a:t>
            </a:r>
            <a:r>
              <a:rPr lang="en-US" dirty="0"/>
              <a:t>;bill=</a:t>
            </a:r>
            <a:r>
              <a:rPr lang="en-US" dirty="0" err="1"/>
              <a:t>bill+cost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	if(speech==water) </a:t>
            </a:r>
            <a:r>
              <a:rPr lang="en-US" dirty="0"/>
              <a:t>then </a:t>
            </a:r>
            <a:r>
              <a:rPr lang="en-US" dirty="0" smtClean="0"/>
              <a:t>cost=15</a:t>
            </a:r>
            <a:r>
              <a:rPr lang="en-US" dirty="0"/>
              <a:t>;bill=</a:t>
            </a:r>
            <a:r>
              <a:rPr lang="en-US" dirty="0" err="1"/>
              <a:t>bill+cost</a:t>
            </a:r>
            <a:r>
              <a:rPr lang="en-US" dirty="0"/>
              <a:t>;</a:t>
            </a:r>
          </a:p>
          <a:p>
            <a:r>
              <a:rPr lang="en-US" dirty="0" smtClean="0"/>
              <a:t>	if(speech==bread) </a:t>
            </a:r>
            <a:r>
              <a:rPr lang="en-US" dirty="0"/>
              <a:t>then </a:t>
            </a:r>
            <a:r>
              <a:rPr lang="en-US" dirty="0" smtClean="0"/>
              <a:t>cost=20</a:t>
            </a:r>
            <a:r>
              <a:rPr lang="en-US" dirty="0"/>
              <a:t>;bill=</a:t>
            </a:r>
            <a:r>
              <a:rPr lang="en-US" dirty="0" err="1"/>
              <a:t>bill+cost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	if(speech==bill) </a:t>
            </a:r>
            <a:r>
              <a:rPr lang="en-US" dirty="0"/>
              <a:t>then </a:t>
            </a:r>
            <a:r>
              <a:rPr lang="en-US" dirty="0" err="1" smtClean="0"/>
              <a:t>getbill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getbill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Display message-&gt;</a:t>
            </a:r>
            <a:r>
              <a:rPr lang="en-US" dirty="0"/>
              <a:t>YOUR BILL AMOUNT IS "+bill</a:t>
            </a:r>
            <a:r>
              <a:rPr lang="en-US" dirty="0" smtClean="0"/>
              <a:t>+“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When logged off,</a:t>
            </a:r>
          </a:p>
          <a:p>
            <a:r>
              <a:rPr lang="en-US" dirty="0"/>
              <a:t>	</a:t>
            </a:r>
            <a:r>
              <a:rPr lang="en-US" dirty="0" smtClean="0"/>
              <a:t>	Truncate table in DB.</a:t>
            </a:r>
            <a:endParaRPr lang="en-US" dirty="0"/>
          </a:p>
          <a:p>
            <a:r>
              <a:rPr lang="en-US" dirty="0" smtClean="0"/>
              <a:t>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			SEQUENCE DIAGRAM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534400" cy="4495800"/>
          </a:xfrm>
          <a:prstGeom prst="rect">
            <a:avLst/>
          </a:prstGeom>
        </p:spPr>
      </p:pic>
      <p:sp>
        <p:nvSpPr>
          <p:cNvPr id="8" name="Text Box 46"/>
          <p:cNvSpPr txBox="1"/>
          <p:nvPr/>
        </p:nvSpPr>
        <p:spPr>
          <a:xfrm>
            <a:off x="8194675" y="2352572"/>
            <a:ext cx="568325" cy="31442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ea typeface="Calibri"/>
                <a:cs typeface="Times New Roman"/>
              </a:rPr>
              <a:t>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209801"/>
            <a:ext cx="7280275" cy="7192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Curved Left Arrow 9"/>
          <p:cNvSpPr/>
          <p:nvPr/>
        </p:nvSpPr>
        <p:spPr>
          <a:xfrm>
            <a:off x="7807960" y="2509786"/>
            <a:ext cx="386715" cy="359554"/>
          </a:xfrm>
          <a:prstGeom prst="curvedLeft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2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COLLABORATION DIAGRAM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08461"/>
            <a:ext cx="7086600" cy="521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6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2" y="-7091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ACTIVITY DIAGRAM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72088"/>
            <a:ext cx="3962400" cy="49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3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SCREENSHOTS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https://lh3.googleusercontent.com/B_jPtM3M-6iS8Jq5a459u3tNGU_zqzzZY4yHzwxya0SISWDR2SQOtn_IWMFmI-9zGyCLFwvSPK_ztILkzY9jbqp-WoKfxl4Q7d7HiELID00OgiyF-bz1n0mJTZHEZRKBgk0Pu6g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219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 FORM: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0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https://lh4.googleusercontent.com/nrbokU_HY-3vbQaiFJ2ezFJq9nUh1u6j46NW00hfpqMWZDtfOJnzMX_3RoYhRkQRfz6FowWFd3XzY06OBS-ZWL1EWcD6clprV0ftwClZli3_9kzkcxjuygrGlAn9oNJ_MTnrPsy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" y="1447800"/>
            <a:ext cx="785706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62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MENU PAGE: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84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 descr="https://lh6.googleusercontent.com/JthyQFsOW34NhXK2BOP7sdGOZQXKMV9__jsbKMW-ta-OEbIp4W3mC_WCtorneelaFsTAcnwoXyc3WzpRjb7Tvc5uxh84NQ41_r0FqpO_450iSkWCpfemVlKYq6VbSgJQ_MX0EZD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2646"/>
            <a:ext cx="799253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533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MENU PAGE: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9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PERFORMANCE CHART</a:t>
            </a:r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580303388"/>
              </p:ext>
            </p:extLst>
          </p:nvPr>
        </p:nvGraphicFramePr>
        <p:xfrm>
          <a:off x="1066800" y="1676400"/>
          <a:ext cx="7010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FUTURE APPLICATIONS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Advances </a:t>
            </a:r>
            <a:r>
              <a:rPr lang="en-US" sz="2400" dirty="0"/>
              <a:t>in technology have made it possible for </a:t>
            </a:r>
            <a:r>
              <a:rPr lang="en-US" sz="2400" dirty="0">
                <a:solidFill>
                  <a:srgbClr val="FF0000"/>
                </a:solidFill>
              </a:rPr>
              <a:t>voice activated protocols to be placed in almost every program </a:t>
            </a:r>
            <a:r>
              <a:rPr lang="en-US" sz="2400" dirty="0"/>
              <a:t>allowing </a:t>
            </a:r>
            <a:r>
              <a:rPr lang="en-US" sz="2400" dirty="0" smtClean="0"/>
              <a:t>computer </a:t>
            </a:r>
            <a:r>
              <a:rPr lang="en-US" sz="2400" dirty="0"/>
              <a:t>systems to run off voice recognition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Non-Business Benefits:-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gives those individuals who are </a:t>
            </a:r>
            <a:r>
              <a:rPr lang="en-US" sz="2400" dirty="0">
                <a:solidFill>
                  <a:srgbClr val="FF0000"/>
                </a:solidFill>
              </a:rPr>
              <a:t>blind or who cannot manipulate a keyboard due to a physical disability </a:t>
            </a:r>
            <a:r>
              <a:rPr lang="en-US" sz="2400" dirty="0" smtClean="0"/>
              <a:t>,the </a:t>
            </a:r>
            <a:r>
              <a:rPr lang="en-US" sz="2400" dirty="0"/>
              <a:t>opportunity to make use of a computer and in many cases gain a level of </a:t>
            </a:r>
            <a:r>
              <a:rPr lang="en-US" sz="2400" dirty="0">
                <a:solidFill>
                  <a:srgbClr val="FF0000"/>
                </a:solidFill>
              </a:rPr>
              <a:t>independence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Voice </a:t>
            </a:r>
            <a:r>
              <a:rPr lang="en-US" sz="2400" dirty="0"/>
              <a:t>activated programs can allow people with </a:t>
            </a:r>
            <a:r>
              <a:rPr lang="en-US" sz="2400" dirty="0">
                <a:solidFill>
                  <a:srgbClr val="FF0000"/>
                </a:solidFill>
              </a:rPr>
              <a:t>disabilities to be able to work </a:t>
            </a:r>
            <a:r>
              <a:rPr lang="en-US" sz="2400" dirty="0"/>
              <a:t>and in some cases obtain </a:t>
            </a:r>
            <a:r>
              <a:rPr lang="en-US" sz="2400" dirty="0" smtClean="0"/>
              <a:t>a </a:t>
            </a:r>
            <a:r>
              <a:rPr lang="en-US" sz="2400" dirty="0">
                <a:solidFill>
                  <a:srgbClr val="FF0000"/>
                </a:solidFill>
              </a:rPr>
              <a:t>level of self sufficiency.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Business Benefits:-</a:t>
            </a:r>
          </a:p>
          <a:p>
            <a:r>
              <a:rPr lang="en-US" sz="2800" dirty="0"/>
              <a:t> </a:t>
            </a:r>
            <a:r>
              <a:rPr lang="en-US" sz="2400" dirty="0"/>
              <a:t>Inside the office the benefits of voice recognition and voice activated applications are </a:t>
            </a:r>
            <a:r>
              <a:rPr lang="en-US" sz="2400" dirty="0">
                <a:solidFill>
                  <a:srgbClr val="FF0000"/>
                </a:solidFill>
              </a:rPr>
              <a:t>numerous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Creating documents, memos, and reports can easily be spoken leaving </a:t>
            </a:r>
            <a:r>
              <a:rPr lang="en-US" sz="2400" dirty="0">
                <a:solidFill>
                  <a:srgbClr val="FF0000"/>
                </a:solidFill>
              </a:rPr>
              <a:t>hands free to complete other tasks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diting</a:t>
            </a:r>
            <a:r>
              <a:rPr lang="en-US" sz="2400" dirty="0" smtClean="0"/>
              <a:t> </a:t>
            </a:r>
            <a:r>
              <a:rPr lang="en-US" sz="2400" dirty="0"/>
              <a:t>can be accomplished through the use of voice activated programming.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makes the use of these types of software applications a way to increase </a:t>
            </a:r>
            <a:r>
              <a:rPr lang="en-US" sz="2400" dirty="0">
                <a:solidFill>
                  <a:srgbClr val="FF0000"/>
                </a:solidFill>
              </a:rPr>
              <a:t>productivity</a:t>
            </a:r>
            <a:r>
              <a:rPr lang="en-US" sz="2400" dirty="0"/>
              <a:t> as well as giving </a:t>
            </a:r>
            <a:r>
              <a:rPr lang="en-US" sz="2400" dirty="0">
                <a:solidFill>
                  <a:srgbClr val="FF0000"/>
                </a:solidFill>
              </a:rPr>
              <a:t>individuals with disabilities new ways to interact and work.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OBJECTIVE OF THE PROJECT</a:t>
            </a:r>
            <a:endParaRPr lang="en-US" sz="28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8288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develop an </a:t>
            </a:r>
            <a:r>
              <a:rPr lang="en-US" sz="2400" dirty="0" smtClean="0">
                <a:solidFill>
                  <a:srgbClr val="00B050"/>
                </a:solidFill>
              </a:rPr>
              <a:t>Café ordering and billing system </a:t>
            </a:r>
            <a:r>
              <a:rPr lang="en-US" sz="2400" dirty="0" smtClean="0"/>
              <a:t>,that is </a:t>
            </a:r>
            <a:r>
              <a:rPr lang="en-US" sz="2400" dirty="0" smtClean="0">
                <a:solidFill>
                  <a:srgbClr val="FF0000"/>
                </a:solidFill>
              </a:rPr>
              <a:t>controlled by voice</a:t>
            </a:r>
            <a:r>
              <a:rPr lang="en-US" sz="2400" dirty="0" smtClean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items are to be </a:t>
            </a:r>
            <a:r>
              <a:rPr lang="en-US" sz="2400" dirty="0" smtClean="0">
                <a:solidFill>
                  <a:srgbClr val="FF0000"/>
                </a:solidFill>
              </a:rPr>
              <a:t>ordered by speech </a:t>
            </a:r>
            <a:r>
              <a:rPr lang="en-US" sz="2400" dirty="0" smtClean="0"/>
              <a:t>and stored in database,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When the ordering is completed, the bill should be generated on commanding </a:t>
            </a:r>
            <a:r>
              <a:rPr lang="en-US" sz="2400" dirty="0" smtClean="0">
                <a:solidFill>
                  <a:srgbClr val="FF0000"/>
                </a:solidFill>
              </a:rPr>
              <a:t>‘bill’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ordered items should be </a:t>
            </a:r>
            <a:r>
              <a:rPr lang="en-US" sz="2400" dirty="0" smtClean="0">
                <a:solidFill>
                  <a:srgbClr val="FF0000"/>
                </a:solidFill>
              </a:rPr>
              <a:t>viewed in database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table is</a:t>
            </a:r>
            <a:r>
              <a:rPr lang="en-US" sz="2400" dirty="0" smtClean="0">
                <a:solidFill>
                  <a:srgbClr val="FF0000"/>
                </a:solidFill>
              </a:rPr>
              <a:t> truncated </a:t>
            </a:r>
            <a:r>
              <a:rPr lang="en-US" sz="2400" dirty="0" smtClean="0"/>
              <a:t>for next order to be placed.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5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CONCLUSION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Everyone from </a:t>
            </a:r>
            <a:r>
              <a:rPr lang="en-US" sz="2400" dirty="0">
                <a:solidFill>
                  <a:srgbClr val="FF0000"/>
                </a:solidFill>
              </a:rPr>
              <a:t>doctors, writers and the disabled</a:t>
            </a:r>
            <a:r>
              <a:rPr lang="en-US" sz="2400" dirty="0"/>
              <a:t> are making use of voice recognition software and voice activated </a:t>
            </a:r>
            <a:r>
              <a:rPr lang="en-US" sz="2400" dirty="0" smtClean="0"/>
              <a:t>applications</a:t>
            </a:r>
          </a:p>
          <a:p>
            <a:r>
              <a:rPr lang="en-US" sz="2400" dirty="0"/>
              <a:t>The idea that a person is able to speak into a microphone attached to a computing device and have those words typed out used to be </a:t>
            </a:r>
            <a:r>
              <a:rPr lang="en-US" sz="2400" dirty="0" smtClean="0">
                <a:solidFill>
                  <a:srgbClr val="00B050"/>
                </a:solidFill>
              </a:rPr>
              <a:t>“The 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tuff </a:t>
            </a:r>
            <a:r>
              <a:rPr lang="en-US" sz="2400" dirty="0">
                <a:solidFill>
                  <a:srgbClr val="00B050"/>
                </a:solidFill>
              </a:rPr>
              <a:t>of </a:t>
            </a:r>
            <a:r>
              <a:rPr lang="en-US" sz="2400" dirty="0" smtClean="0">
                <a:solidFill>
                  <a:srgbClr val="00B050"/>
                </a:solidFill>
              </a:rPr>
              <a:t>Science Fiction”.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However, it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is now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Reality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JAVA API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Java Speech </a:t>
            </a:r>
            <a:r>
              <a:rPr lang="en-US" sz="2400" dirty="0" smtClean="0">
                <a:solidFill>
                  <a:srgbClr val="FF0000"/>
                </a:solidFill>
              </a:rPr>
              <a:t>API</a:t>
            </a:r>
            <a:r>
              <a:rPr lang="en-US" sz="2400" dirty="0" smtClean="0"/>
              <a:t> </a:t>
            </a:r>
            <a:r>
              <a:rPr lang="en-US" sz="2400" dirty="0"/>
              <a:t>is an application programming interface for cross-platform support of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1.command </a:t>
            </a:r>
            <a:r>
              <a:rPr lang="en-US" sz="2400" dirty="0"/>
              <a:t>and control </a:t>
            </a:r>
            <a:r>
              <a:rPr lang="en-US" sz="2400" dirty="0" smtClean="0"/>
              <a:t>recognizers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2.dictation systems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3.speech synthesizers</a:t>
            </a:r>
          </a:p>
          <a:p>
            <a:r>
              <a:rPr lang="en-US" sz="2400" dirty="0"/>
              <a:t>Two </a:t>
            </a:r>
            <a:r>
              <a:rPr lang="en-US" sz="2400" dirty="0" smtClean="0"/>
              <a:t>Core </a:t>
            </a:r>
            <a:r>
              <a:rPr lang="en-US" sz="2400" dirty="0" smtClean="0">
                <a:solidFill>
                  <a:srgbClr val="FF0000"/>
                </a:solidFill>
              </a:rPr>
              <a:t>Speech </a:t>
            </a:r>
            <a:r>
              <a:rPr lang="en-US" sz="2400" dirty="0">
                <a:solidFill>
                  <a:srgbClr val="FF0000"/>
                </a:solidFill>
              </a:rPr>
              <a:t>technologies </a:t>
            </a:r>
            <a:r>
              <a:rPr lang="en-US" sz="2400" dirty="0"/>
              <a:t>are supported through the Java Speech API: </a:t>
            </a:r>
            <a:r>
              <a:rPr lang="en-US" sz="2400" dirty="0" smtClean="0"/>
              <a:t>		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1.Speech synthesis </a:t>
            </a:r>
          </a:p>
          <a:p>
            <a:pPr marL="0" indent="0">
              <a:buNone/>
            </a:pPr>
            <a:r>
              <a:rPr lang="en-US" sz="2400" dirty="0" smtClean="0"/>
              <a:t>			2.Speech recognition</a:t>
            </a:r>
          </a:p>
          <a:p>
            <a:r>
              <a:rPr lang="en-US" sz="2400" dirty="0" smtClean="0"/>
              <a:t>Among which Speech Café uses the </a:t>
            </a:r>
            <a:r>
              <a:rPr lang="en-US" sz="2400" dirty="0" smtClean="0">
                <a:solidFill>
                  <a:srgbClr val="FF0000"/>
                </a:solidFill>
              </a:rPr>
              <a:t>Speech Recognition Technology.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SPEECH RECOGNITION 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6400799"/>
          </a:xfrm>
        </p:spPr>
        <p:txBody>
          <a:bodyPr>
            <a:noAutofit/>
          </a:bodyPr>
          <a:lstStyle/>
          <a:p>
            <a:r>
              <a:rPr lang="en-US" sz="2300" dirty="0"/>
              <a:t>Speech Recognition makes using a keyboard and mouse </a:t>
            </a:r>
            <a:r>
              <a:rPr lang="en-US" sz="2300" dirty="0" smtClean="0"/>
              <a:t>optional.</a:t>
            </a:r>
          </a:p>
          <a:p>
            <a:r>
              <a:rPr lang="en-US" sz="2300" dirty="0" smtClean="0"/>
              <a:t>You </a:t>
            </a:r>
            <a:r>
              <a:rPr lang="en-US" sz="2300" dirty="0"/>
              <a:t>can control your PC with your </a:t>
            </a:r>
            <a:r>
              <a:rPr lang="en-US" sz="2300" dirty="0">
                <a:solidFill>
                  <a:srgbClr val="FF0000"/>
                </a:solidFill>
              </a:rPr>
              <a:t>voice </a:t>
            </a:r>
            <a:r>
              <a:rPr lang="en-US" sz="2300" dirty="0" smtClean="0">
                <a:solidFill>
                  <a:srgbClr val="FF0000"/>
                </a:solidFill>
              </a:rPr>
              <a:t>and </a:t>
            </a:r>
            <a:r>
              <a:rPr lang="en-US" sz="2300" dirty="0">
                <a:solidFill>
                  <a:srgbClr val="FF0000"/>
                </a:solidFill>
              </a:rPr>
              <a:t>dictate text </a:t>
            </a:r>
            <a:r>
              <a:rPr lang="en-US" sz="2300" dirty="0"/>
              <a:t>instead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The major steps of a typical speech recognizer are as follows</a:t>
            </a:r>
            <a:r>
              <a:rPr lang="en-US" sz="2300" dirty="0" smtClean="0"/>
              <a:t>: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	</a:t>
            </a:r>
            <a:r>
              <a:rPr lang="en-US" sz="2300" dirty="0" smtClean="0">
                <a:solidFill>
                  <a:srgbClr val="00B050"/>
                </a:solidFill>
              </a:rPr>
              <a:t>1.</a:t>
            </a:r>
            <a:r>
              <a:rPr lang="en-US" sz="2300" dirty="0">
                <a:solidFill>
                  <a:srgbClr val="00B050"/>
                </a:solidFill>
              </a:rPr>
              <a:t> Grammar </a:t>
            </a:r>
            <a:r>
              <a:rPr lang="en-US" sz="2300" dirty="0" smtClean="0">
                <a:solidFill>
                  <a:srgbClr val="00B050"/>
                </a:solidFill>
              </a:rPr>
              <a:t>design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dirty="0" smtClean="0">
                <a:solidFill>
                  <a:srgbClr val="00B050"/>
                </a:solidFill>
              </a:rPr>
              <a:t>	2.</a:t>
            </a:r>
            <a:r>
              <a:rPr lang="en-US" sz="2300" dirty="0">
                <a:solidFill>
                  <a:srgbClr val="00B050"/>
                </a:solidFill>
              </a:rPr>
              <a:t> Signal </a:t>
            </a:r>
            <a:r>
              <a:rPr lang="en-US" sz="2300" dirty="0" smtClean="0">
                <a:solidFill>
                  <a:srgbClr val="00B050"/>
                </a:solidFill>
              </a:rPr>
              <a:t>processing</a:t>
            </a:r>
            <a:endParaRPr lang="en-US" sz="23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dirty="0" smtClean="0">
                <a:solidFill>
                  <a:srgbClr val="00B050"/>
                </a:solidFill>
              </a:rPr>
              <a:t>	</a:t>
            </a:r>
            <a:r>
              <a:rPr lang="en-US" sz="2300" dirty="0" smtClean="0">
                <a:solidFill>
                  <a:srgbClr val="00B050"/>
                </a:solidFill>
              </a:rPr>
              <a:t>3. </a:t>
            </a:r>
            <a:r>
              <a:rPr lang="en-US" sz="2300" dirty="0">
                <a:solidFill>
                  <a:srgbClr val="00B050"/>
                </a:solidFill>
              </a:rPr>
              <a:t>Word </a:t>
            </a:r>
            <a:r>
              <a:rPr lang="en-US" sz="2300" dirty="0" smtClean="0">
                <a:solidFill>
                  <a:srgbClr val="00B050"/>
                </a:solidFill>
              </a:rPr>
              <a:t>recognition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smtClean="0">
                <a:solidFill>
                  <a:srgbClr val="00B050"/>
                </a:solidFill>
              </a:rPr>
              <a:t>	</a:t>
            </a:r>
            <a:r>
              <a:rPr lang="en-US" sz="2300" smtClean="0">
                <a:solidFill>
                  <a:srgbClr val="00B050"/>
                </a:solidFill>
              </a:rPr>
              <a:t>4. </a:t>
            </a:r>
            <a:r>
              <a:rPr lang="en-US" sz="2300" dirty="0">
                <a:solidFill>
                  <a:srgbClr val="00B050"/>
                </a:solidFill>
              </a:rPr>
              <a:t>Result </a:t>
            </a:r>
            <a:r>
              <a:rPr lang="en-US" sz="2300" dirty="0" smtClean="0">
                <a:solidFill>
                  <a:srgbClr val="00B050"/>
                </a:solidFill>
              </a:rPr>
              <a:t>generation</a:t>
            </a:r>
          </a:p>
          <a:p>
            <a:r>
              <a:rPr lang="en-US" sz="2300" dirty="0"/>
              <a:t>A </a:t>
            </a:r>
            <a:r>
              <a:rPr lang="en-US" sz="2300" i="1" dirty="0">
                <a:solidFill>
                  <a:srgbClr val="FF0000"/>
                </a:solidFill>
              </a:rPr>
              <a:t>G</a:t>
            </a:r>
            <a:r>
              <a:rPr lang="en-US" sz="2300" i="1" dirty="0" smtClean="0">
                <a:solidFill>
                  <a:srgbClr val="FF0000"/>
                </a:solidFill>
              </a:rPr>
              <a:t>rammar</a:t>
            </a:r>
            <a:r>
              <a:rPr lang="en-US" sz="2300" dirty="0"/>
              <a:t> is an object in the Java Speech API that indicates what words a user is expected to say and in what patterns those words may </a:t>
            </a:r>
            <a:r>
              <a:rPr lang="en-US" sz="2300" dirty="0" smtClean="0"/>
              <a:t>occur.</a:t>
            </a:r>
          </a:p>
          <a:p>
            <a:r>
              <a:rPr lang="en-US" sz="2300" dirty="0"/>
              <a:t>These constraints make recognition </a:t>
            </a:r>
            <a:r>
              <a:rPr lang="en-US" sz="2300" dirty="0">
                <a:solidFill>
                  <a:srgbClr val="FF0000"/>
                </a:solidFill>
              </a:rPr>
              <a:t>faster and more accurate </a:t>
            </a:r>
            <a:r>
              <a:rPr lang="en-US" sz="2300" dirty="0"/>
              <a:t>because the recognizer does not have to check </a:t>
            </a:r>
            <a:r>
              <a:rPr lang="en-US" sz="2300" dirty="0" smtClean="0"/>
              <a:t>complex words and sentences.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PLANNING OF THE PROJECT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selected            :  Café System</a:t>
            </a:r>
          </a:p>
          <a:p>
            <a:r>
              <a:rPr lang="en-US" sz="2400" dirty="0" smtClean="0"/>
              <a:t>Main Concept	             : Voice Controlling</a:t>
            </a:r>
          </a:p>
          <a:p>
            <a:r>
              <a:rPr lang="en-US" sz="2400" dirty="0" smtClean="0"/>
              <a:t>Language Used                     :  JAVA</a:t>
            </a:r>
          </a:p>
          <a:p>
            <a:r>
              <a:rPr lang="en-US" sz="2400" dirty="0" smtClean="0"/>
              <a:t>GUI		                           :  </a:t>
            </a:r>
            <a:r>
              <a:rPr lang="en-US" sz="2400" dirty="0" err="1" smtClean="0"/>
              <a:t>JFrames</a:t>
            </a:r>
            <a:endParaRPr lang="en-US" sz="2400" dirty="0" smtClean="0"/>
          </a:p>
          <a:p>
            <a:r>
              <a:rPr lang="en-US" sz="2400" dirty="0" smtClean="0"/>
              <a:t>Voice Technology                 :  Speech Recognition</a:t>
            </a:r>
          </a:p>
          <a:p>
            <a:r>
              <a:rPr lang="en-US" sz="2400" dirty="0" smtClean="0"/>
              <a:t>Database   	                           :  </a:t>
            </a:r>
            <a:r>
              <a:rPr lang="en-US" sz="2400" dirty="0" err="1" smtClean="0"/>
              <a:t>jdbc</a:t>
            </a:r>
            <a:endParaRPr lang="en-US" sz="2400" dirty="0" smtClean="0"/>
          </a:p>
          <a:p>
            <a:r>
              <a:rPr lang="en-US" sz="2400" dirty="0" smtClean="0"/>
              <a:t>Jar files added	              :  sphinx</a:t>
            </a:r>
          </a:p>
          <a:p>
            <a:r>
              <a:rPr lang="en-US" sz="2400" dirty="0" smtClean="0"/>
              <a:t>Additional files                      :  Grammar file</a:t>
            </a:r>
          </a:p>
          <a:p>
            <a:r>
              <a:rPr lang="en-US" sz="2400" dirty="0" smtClean="0"/>
              <a:t>Developing Software           :  </a:t>
            </a:r>
            <a:r>
              <a:rPr lang="en-US" sz="2400" dirty="0" err="1" smtClean="0"/>
              <a:t>NetBeans</a:t>
            </a:r>
            <a:r>
              <a:rPr lang="en-US" sz="2400" dirty="0" smtClean="0"/>
              <a:t> 8.0.2</a:t>
            </a:r>
          </a:p>
          <a:p>
            <a:r>
              <a:rPr lang="en-US" sz="2400" dirty="0" err="1" smtClean="0"/>
              <a:t>Hardwares</a:t>
            </a:r>
            <a:r>
              <a:rPr lang="en-US" sz="2400" dirty="0" smtClean="0"/>
              <a:t> used                   : Microphones</a:t>
            </a:r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3" y="126023"/>
            <a:ext cx="7093927" cy="276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86556"/>
            <a:ext cx="6858000" cy="351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2286000" y="2753206"/>
            <a:ext cx="304800" cy="2667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765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SYSTEM FLOW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4070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MODULES EXPLANATION</a:t>
            </a:r>
            <a:endParaRPr lang="en-US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Module 1</a:t>
            </a:r>
            <a:r>
              <a:rPr lang="en-US" sz="2000" dirty="0" smtClean="0"/>
              <a:t>:</a:t>
            </a:r>
            <a:r>
              <a:rPr lang="en-US" sz="2000" b="1" dirty="0" smtClean="0">
                <a:solidFill>
                  <a:srgbClr val="00B050"/>
                </a:solidFill>
              </a:rPr>
              <a:t>Start Page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The language used  is JAVA. The GUI is created with </a:t>
            </a:r>
            <a:r>
              <a:rPr lang="en-US" sz="2000" dirty="0" err="1" smtClean="0"/>
              <a:t>JFrame</a:t>
            </a:r>
            <a:r>
              <a:rPr lang="en-US" sz="2000" dirty="0" smtClean="0"/>
              <a:t> 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This page </a:t>
            </a:r>
            <a:r>
              <a:rPr lang="en-US" sz="2000" dirty="0" smtClean="0">
                <a:solidFill>
                  <a:srgbClr val="FF0000"/>
                </a:solidFill>
              </a:rPr>
              <a:t>gives the user options</a:t>
            </a:r>
            <a:r>
              <a:rPr lang="en-US" sz="2000" dirty="0" smtClean="0"/>
              <a:t> to Login or to Register.</a:t>
            </a:r>
          </a:p>
          <a:p>
            <a:pPr marL="800100" lvl="2" indent="0">
              <a:buNone/>
            </a:pPr>
            <a:endParaRPr lang="en-US" sz="2000" dirty="0" smtClean="0"/>
          </a:p>
          <a:p>
            <a:r>
              <a:rPr lang="en-US" sz="2000" b="1" u="sng" dirty="0" smtClean="0"/>
              <a:t>Module 2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rgbClr val="00B050"/>
                </a:solidFill>
              </a:rPr>
              <a:t>Login page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In case of logging in, the </a:t>
            </a:r>
            <a:r>
              <a:rPr lang="en-US" sz="2000" dirty="0" smtClean="0">
                <a:solidFill>
                  <a:srgbClr val="FF0000"/>
                </a:solidFill>
              </a:rPr>
              <a:t>username and the password are checked with the database</a:t>
            </a:r>
            <a:r>
              <a:rPr lang="en-US" sz="2000" dirty="0" smtClean="0"/>
              <a:t> and logged in.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 Else the message ‘</a:t>
            </a:r>
            <a:r>
              <a:rPr lang="en-US" sz="2000" dirty="0" smtClean="0">
                <a:solidFill>
                  <a:srgbClr val="FF0000"/>
                </a:solidFill>
              </a:rPr>
              <a:t>Invalid ID or Password</a:t>
            </a:r>
            <a:r>
              <a:rPr lang="en-US" sz="2000" dirty="0" smtClean="0"/>
              <a:t>’ is displayed.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Module 3: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Register page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In case of Registering, </a:t>
            </a:r>
            <a:r>
              <a:rPr lang="en-US" sz="2000" dirty="0" smtClean="0">
                <a:solidFill>
                  <a:srgbClr val="FF0000"/>
                </a:solidFill>
              </a:rPr>
              <a:t>a register form</a:t>
            </a:r>
            <a:r>
              <a:rPr lang="en-US" sz="2000" dirty="0" smtClean="0"/>
              <a:t> is displayed. The user have to fill the form and submit.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Once the submit button is pressed, the data is stored in the database, which is confirmed by the message </a:t>
            </a:r>
            <a:r>
              <a:rPr lang="en-US" sz="2000" dirty="0" smtClean="0">
                <a:solidFill>
                  <a:srgbClr val="FF0000"/>
                </a:solidFill>
              </a:rPr>
              <a:t>‘Registered Successfully’.</a:t>
            </a:r>
          </a:p>
          <a:p>
            <a:pPr marL="1257300" lvl="2" indent="-4572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21363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Module 4: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Menu Page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This is the most </a:t>
            </a:r>
            <a:r>
              <a:rPr lang="en-US" sz="2000" dirty="0" smtClean="0">
                <a:solidFill>
                  <a:srgbClr val="FF0000"/>
                </a:solidFill>
              </a:rPr>
              <a:t>significant part</a:t>
            </a:r>
            <a:r>
              <a:rPr lang="en-US" sz="2000" dirty="0" smtClean="0"/>
              <a:t> of the system.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This page consist of the </a:t>
            </a:r>
            <a:r>
              <a:rPr lang="en-US" sz="2000" dirty="0" smtClean="0">
                <a:solidFill>
                  <a:srgbClr val="FF0000"/>
                </a:solidFill>
              </a:rPr>
              <a:t>Speech Recognition</a:t>
            </a:r>
            <a:r>
              <a:rPr lang="en-US" sz="2000" dirty="0" smtClean="0"/>
              <a:t> module.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The menu displayed in the list can be </a:t>
            </a:r>
            <a:r>
              <a:rPr lang="en-US" sz="2000" dirty="0" smtClean="0">
                <a:solidFill>
                  <a:srgbClr val="FF0000"/>
                </a:solidFill>
              </a:rPr>
              <a:t>ordered by voice</a:t>
            </a:r>
            <a:r>
              <a:rPr lang="en-US" sz="2000" dirty="0" smtClean="0"/>
              <a:t>, by pressing the </a:t>
            </a:r>
            <a:r>
              <a:rPr lang="en-US" sz="2000" dirty="0" smtClean="0">
                <a:solidFill>
                  <a:srgbClr val="FF0000"/>
                </a:solidFill>
              </a:rPr>
              <a:t>‘Press and Wait’ </a:t>
            </a:r>
            <a:r>
              <a:rPr lang="en-US" sz="2000" dirty="0" smtClean="0"/>
              <a:t>button.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This is confirmed by the message </a:t>
            </a:r>
            <a:r>
              <a:rPr lang="en-US" sz="2000" dirty="0" smtClean="0">
                <a:solidFill>
                  <a:srgbClr val="FF0000"/>
                </a:solidFill>
              </a:rPr>
              <a:t>‘Order Successful</a:t>
            </a:r>
            <a:r>
              <a:rPr lang="en-US" sz="2000" dirty="0" smtClean="0"/>
              <a:t>’. Else the message </a:t>
            </a:r>
            <a:r>
              <a:rPr lang="en-US" sz="2000" dirty="0" smtClean="0">
                <a:solidFill>
                  <a:srgbClr val="FF0000"/>
                </a:solidFill>
              </a:rPr>
              <a:t>‘Server Error’</a:t>
            </a:r>
            <a:r>
              <a:rPr lang="en-US" sz="2000" dirty="0" smtClean="0"/>
              <a:t> is displayed.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By saying </a:t>
            </a:r>
            <a:r>
              <a:rPr lang="en-US" sz="2000" dirty="0" smtClean="0">
                <a:solidFill>
                  <a:srgbClr val="FF0000"/>
                </a:solidFill>
              </a:rPr>
              <a:t>‘Stop</a:t>
            </a:r>
            <a:r>
              <a:rPr lang="en-US" sz="2000" dirty="0" smtClean="0"/>
              <a:t>’, the final bill is displayed.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The items ordered is </a:t>
            </a:r>
            <a:r>
              <a:rPr lang="en-US" sz="2000" dirty="0" smtClean="0">
                <a:solidFill>
                  <a:srgbClr val="FF0000"/>
                </a:solidFill>
              </a:rPr>
              <a:t>viewed in the Database.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When the user logs out, the </a:t>
            </a:r>
            <a:r>
              <a:rPr lang="en-US" sz="2000" dirty="0" smtClean="0">
                <a:solidFill>
                  <a:srgbClr val="FF0000"/>
                </a:solidFill>
              </a:rPr>
              <a:t>database table is truncated </a:t>
            </a:r>
            <a:r>
              <a:rPr lang="en-US" sz="2000" dirty="0" smtClean="0"/>
              <a:t>and kept ready for the next order to be placed.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On logging out the Start page is displayed again.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endParaRPr lang="en-US" sz="2000" u="sng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LET US NOW SEE THE </a:t>
            </a:r>
            <a:r>
              <a:rPr lang="en-US" sz="2400" dirty="0" smtClean="0">
                <a:solidFill>
                  <a:srgbClr val="00B050"/>
                </a:solidFill>
              </a:rPr>
              <a:t>WORKING OF THE SPEECH RECOGNITION MODULE</a:t>
            </a:r>
            <a:r>
              <a:rPr lang="en-US" sz="2400" dirty="0" smtClean="0"/>
              <a:t> IN DETAIL WITH AN </a:t>
            </a:r>
            <a:r>
              <a:rPr lang="en-US" sz="2400" dirty="0" smtClean="0">
                <a:solidFill>
                  <a:srgbClr val="00B050"/>
                </a:solidFill>
              </a:rPr>
              <a:t>ALGORITHM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ALGORITHM: </a:t>
            </a:r>
            <a:r>
              <a:rPr lang="en-US" sz="2400" b="1" dirty="0" smtClean="0">
                <a:solidFill>
                  <a:srgbClr val="00B050"/>
                </a:solidFill>
              </a:rPr>
              <a:t>Speech Recognition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Speech cafe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138-7737-48CA-AF0C-6757D6567328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2192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startSpeechRecognition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/>
              <a:t>//Start Recognition</a:t>
            </a:r>
          </a:p>
          <a:p>
            <a:r>
              <a:rPr lang="en-US" dirty="0"/>
              <a:t>	</a:t>
            </a:r>
            <a:r>
              <a:rPr lang="en-US" dirty="0" smtClean="0"/>
              <a:t>recognizer-&gt;</a:t>
            </a:r>
            <a:r>
              <a:rPr lang="en-US" dirty="0" err="1" smtClean="0"/>
              <a:t>startRecognition</a:t>
            </a:r>
            <a:r>
              <a:rPr lang="en-US" dirty="0" smtClean="0"/>
              <a:t>(true)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Display message -&gt;“Speak Now”;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/>
              <a:t>makeDecision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cost,bill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	Display message-&gt;“You ordered ‘+speech+’”</a:t>
            </a:r>
          </a:p>
          <a:p>
            <a:r>
              <a:rPr lang="en-US" dirty="0"/>
              <a:t>	 </a:t>
            </a:r>
            <a:r>
              <a:rPr lang="en-US" dirty="0" smtClean="0"/>
              <a:t>     try</a:t>
            </a:r>
          </a:p>
          <a:p>
            <a:r>
              <a:rPr lang="en-US" dirty="0"/>
              <a:t>	</a:t>
            </a:r>
            <a:r>
              <a:rPr lang="en-US" dirty="0" smtClean="0"/>
              <a:t>      {</a:t>
            </a:r>
          </a:p>
          <a:p>
            <a:r>
              <a:rPr lang="en-US" dirty="0"/>
              <a:t>	</a:t>
            </a:r>
            <a:r>
              <a:rPr lang="en-US" dirty="0" smtClean="0"/>
              <a:t>	Insert ordered item into DB</a:t>
            </a:r>
          </a:p>
          <a:p>
            <a:r>
              <a:rPr lang="en-US" dirty="0"/>
              <a:t>	</a:t>
            </a:r>
            <a:r>
              <a:rPr lang="en-US" dirty="0" smtClean="0"/>
              <a:t>	if inserted ,display-&gt;”Ordered Successfully”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else,display</a:t>
            </a:r>
            <a:r>
              <a:rPr lang="en-US" dirty="0" smtClean="0"/>
              <a:t>-&gt;”Server Error”</a:t>
            </a:r>
          </a:p>
          <a:p>
            <a:r>
              <a:rPr lang="en-US" dirty="0"/>
              <a:t>	 </a:t>
            </a:r>
            <a:r>
              <a:rPr lang="en-US" dirty="0" smtClean="0"/>
              <a:t>      }</a:t>
            </a:r>
          </a:p>
          <a:p>
            <a:r>
              <a:rPr lang="en-US" dirty="0"/>
              <a:t>		 </a:t>
            </a:r>
            <a:r>
              <a:rPr lang="en-US" dirty="0" smtClean="0"/>
              <a:t>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553</Words>
  <Application>Microsoft Office PowerPoint</Application>
  <PresentationFormat>On-screen Show 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  LOYOLA – ICAM         COLLEGE OF ENGINEERING AND TECHNOLOGY  (LICET)            Loyola Campus, Nungambakkam , Chennai – 34 </vt:lpstr>
      <vt:lpstr>OBJECTIVE OF THE PROJECT</vt:lpstr>
      <vt:lpstr>JAVA API</vt:lpstr>
      <vt:lpstr>SPEECH RECOGNITION </vt:lpstr>
      <vt:lpstr>PLANNING OF THE PROJECT</vt:lpstr>
      <vt:lpstr>PowerPoint Presentation</vt:lpstr>
      <vt:lpstr>MODULES EXPLANATION</vt:lpstr>
      <vt:lpstr>PowerPoint Presentation</vt:lpstr>
      <vt:lpstr>ALGORITHM: Speech Recognition</vt:lpstr>
      <vt:lpstr>PowerPoint Presentation</vt:lpstr>
      <vt:lpstr>PowerPoint Presentation</vt:lpstr>
      <vt:lpstr>COLLABORATION DIAGRAM</vt:lpstr>
      <vt:lpstr>ACTIVITY DIAGRAM</vt:lpstr>
      <vt:lpstr>SCREENSHOTS</vt:lpstr>
      <vt:lpstr>PowerPoint Presentation</vt:lpstr>
      <vt:lpstr>PowerPoint Presentation</vt:lpstr>
      <vt:lpstr>PERFORMANCE CHART</vt:lpstr>
      <vt:lpstr>FUTURE APPLICATIONS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LOYOLA – ICAM  COLLEGE OF ENGINEERING AND TECHNOLOGY  (LICET)            Loyola Campus, Nungambakkam , Chennai – 34</dc:title>
  <dc:creator>User</dc:creator>
  <cp:lastModifiedBy>abc</cp:lastModifiedBy>
  <cp:revision>28</cp:revision>
  <dcterms:created xsi:type="dcterms:W3CDTF">2017-09-14T12:37:24Z</dcterms:created>
  <dcterms:modified xsi:type="dcterms:W3CDTF">2017-09-15T04:50:38Z</dcterms:modified>
</cp:coreProperties>
</file>