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png" ContentType="image/png"/>
  <Override PartName="/ppt/media/image2.jpeg" ContentType="image/jpeg"/>
  <Override PartName="/ppt/media/image7.png" ContentType="image/png"/>
  <Override PartName="/ppt/media/image3.jpeg" ContentType="image/jpeg"/>
  <Override PartName="/ppt/media/image6.png" ContentType="image/png"/>
  <Override PartName="/ppt/media/image4.png" ContentType="image/png"/>
  <Override PartName="/ppt/media/image5.png" ContentType="image/png"/>
  <Override PartName="/ppt/media/image8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5B33B56-0992-459F-B317-D950D6A7D11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-7721640" y="4740120"/>
            <a:ext cx="22757760" cy="128008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31520" y="18254160"/>
            <a:ext cx="5851440" cy="14934600"/>
          </a:xfrm>
          <a:prstGeom prst="rect">
            <a:avLst/>
          </a:prstGeom>
          <a:noFill/>
          <a:ln w="0">
            <a:noFill/>
          </a:ln>
        </p:spPr>
        <p:txBody>
          <a:bodyPr lIns="168480" rIns="168480" tIns="84240" bIns="8424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3"/>
          </p:nvPr>
        </p:nvSpPr>
        <p:spPr>
          <a:xfrm>
            <a:off x="4143600" y="36027720"/>
            <a:ext cx="3169080" cy="1902240"/>
          </a:xfrm>
          <a:prstGeom prst="rect">
            <a:avLst/>
          </a:prstGeom>
          <a:noFill/>
          <a:ln w="0">
            <a:noFill/>
          </a:ln>
        </p:spPr>
        <p:txBody>
          <a:bodyPr lIns="168480" rIns="168480" tIns="84240" bIns="84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2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2EA753-80AE-4D08-9A75-76EB28896C77}" type="slidenum"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7517E4-C8CC-4404-B0DC-15064444D0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7E95A-F10D-4CD5-8AA8-4386D4FF90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1E85CA-7A38-4553-91B6-F2F00DCA21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3B9953-E1B0-4349-8174-DC90899CD9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EDB995-33A3-4391-91EE-C1D47BC537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434E95-4371-46DD-B54B-C8D8B4FEEA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53ED93-9EA6-4152-8755-0B706B3F23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31241E-7C2C-4ECF-9072-99564DCC1F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72CC76-8A4D-4692-94E2-C89226709B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306E91-F8A5-423C-A0D7-B9749BF6DF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899FB3-1956-4513-B337-A71269E1C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619ED-F7C4-4872-B9DB-3E769738D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93AF30-4890-4104-9874-32603ABDD1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5D8C78-1963-42E0-AE02-35DB838532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021AF8-762C-4EFA-8C8C-E3AC58F49D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8E7E60-2147-49AA-A85D-8F0E4A8968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DC616-93C3-4F29-9C3B-B1AE21F815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E74C2B-43D7-49AD-8343-AF8AA44474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3F7DB9-2DAB-498F-B81E-4692F9D23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285951-950A-4637-9EC1-F2ABAFA977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79919C-8E2C-473C-8291-51354AF053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DECD0A-DAB5-439D-8F4E-BB0BEFD793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EC717-1466-4C4D-AD7A-260E589E2E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25D00-5438-44C2-A206-458E228E17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F2C918-0099-462C-8595-299FFFBFFF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8171C7-3882-4C68-AC6C-D437BB9129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AEB137-BD58-4B08-947D-D1499F2B0D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9880B2-095D-4266-8D8B-6C362C9CD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0C837D-10F9-4830-9E9C-BFDDD00002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F3F05C-BE83-4117-B088-C842E4212D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2F45F8-7F56-495B-89D6-EF392B153C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C0217-384D-4742-9EDD-27ED42CDFA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CB1034-E927-45E2-87CE-1401F29B6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FC292-B54E-41B8-AF58-F7C31F0B2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2AF5B-C1C6-476D-94BA-07BC3F8423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D93BF5-17E1-44A5-A14D-A710019BD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0025FF-ED6E-4FA3-899E-0E7940C5ACD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6DFB13-7737-4628-AF70-C73C02069A1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2AF062-B849-42C0-98CE-46D714FD230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ocs.google.com/forms/d/e/1FAIpQLSenK2UkNoFRykdZeKkxlrp_89W5fiE_PcZGxSIzfND0K-vtjQ/viewform?usp=sf_link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819720"/>
            <a:ext cx="9143280" cy="26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000000"/>
                </a:solidFill>
                <a:latin typeface="Calibri Light"/>
              </a:rPr>
              <a:t>TP558 - Tópicos avançados em Machine Learning:</a:t>
            </a:r>
            <a:br>
              <a:rPr sz="6000"/>
            </a:br>
            <a:r>
              <a:rPr b="1" i="1" lang="pt-BR" sz="6000" spc="-1" strike="noStrike">
                <a:solidFill>
                  <a:srgbClr val="000000"/>
                </a:solidFill>
                <a:latin typeface="Calibri Light"/>
              </a:rPr>
              <a:t>Vision Transformer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aixaDeTexto 3"/>
          <p:cNvSpPr/>
          <p:nvPr/>
        </p:nvSpPr>
        <p:spPr>
          <a:xfrm>
            <a:off x="7915680" y="5780520"/>
            <a:ext cx="400356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Steffie Gabriella Jean Gilles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steffie@mtel.inatel.com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" descr="Logo"/>
          <p:cNvPicPr/>
          <p:nvPr/>
        </p:nvPicPr>
        <p:blipFill>
          <a:blip r:embed="rId1"/>
          <a:srcRect l="0" t="28751" r="0" b="28864"/>
          <a:stretch/>
        </p:blipFill>
        <p:spPr>
          <a:xfrm>
            <a:off x="393480" y="5780520"/>
            <a:ext cx="2260800" cy="6764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2" descr="Image result for machine learning"/>
          <p:cNvPicPr/>
          <p:nvPr/>
        </p:nvPicPr>
        <p:blipFill>
          <a:blip r:embed="rId2"/>
          <a:srcRect l="20196" t="8108" r="14533" b="5798"/>
          <a:stretch/>
        </p:blipFill>
        <p:spPr>
          <a:xfrm>
            <a:off x="4965480" y="3439800"/>
            <a:ext cx="2260800" cy="223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Projeção linear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projeção linear é usada para mapear os patches de imagem em um espaço de representação com dimensão constante (D) antes de serem alimentados para o Transformer.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Essa projeção é realizada por uma camada totalmente conectada treinável, que transforma os patches em vetores de características com a mesma dimensionalidade para garantir consistência ao longo das camadas do Transformer.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14720"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080000" y="1980000"/>
            <a:ext cx="10600920" cy="380016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Projeção linear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727560" y="216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Arquitetura e funcionamento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7960" y="1620000"/>
            <a:ext cx="7502040" cy="450000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560000" y="1602720"/>
            <a:ext cx="450000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Divisão da Imagem em Patches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Projeção Linear Inicial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Camadas do Transformer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Autoatenção e Integração de Informações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Incorporação de Posição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Treinamento e Ajuste Fino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Transformer Encorder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7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850"/>
              </a:spcBef>
              <a:spcAft>
                <a:spcPts val="6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A camada de Transformer Encoder é responsável por processar a sequência de vetores de patches de imagem, aplicando mecanismos de autoatenção e redes neurais totalmente conectadas para capturar informações contextuais e realizar transformações nos dados de entrada.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Também incorpora mecanismos de normalização e redes neurais totalmente conectadas para processar e transformar os vetores de patches de imagem, permitindo a extração de características relevantes e a representação eficaz das informações visuais ao longo das camadas do modelo ViT.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Treinamento e otimização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3685"/>
              </a:spcAft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processo de treinamento do Vision Transformer (ViT) envolve as seguintes etapas: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Pré-Treinamento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Fine-Tuning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Aprendizado por Transferência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Treinamento e otimização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Estratégias de Otimização: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Ajuste de Hiperparâmetros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Regularização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Otimizadores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Ajuste de Taxa de Aprendizado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Vantagens e desvantagens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Vantagens do Vision Transformer (ViT) em relação a outros algoritmos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Escalabilidade.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Eficiência em grandes conjuntos de dados.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Redução de viéses de arquitetura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Vantagens e desvantagens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Possíveis limitações e desafios associados ao uso do ViT: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Complexidade computacional.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Necessidade de grandes conjuntos de dados.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Interpretabilidade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Exemplo(s) de aplicação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5894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Reconhecimento de Objetos em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Detecção de Anomalias em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Detecção de objetos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Compressão de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Detecção de vídeo Deepfake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Análise de cluster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Classificação de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Segmentação de Imagens em Aplicações de Visão Computacional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Reconhecimento de Padrões em Imagens, etc.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Comparação com outros algoritmos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Desempenho Superior em Diversas Tarefas: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          O ViT atinge excelentes resultados em tarefas de classificação de imagem, superando redes neurais convolucionais (CNNs) em benchmarks como ImageNet, CIFAR-100 e VTAB, enquanto requer menos recursos computacionais para treinar.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Introdução</a:t>
            </a:r>
            <a:endParaRPr b="1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Devido às dificuldades das redes neurais convolucionais em interpretar conjuntos de dados grandes e complicados, foi desenvolvida uma nova arquitetura alternativa, como os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transformadores de visão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ViT.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Essa arquitetura foi inicialmente projetada e desenvolvida para o processamento de linguagem natural (NPL), mas agora foi modificada para aplicações vinculadas ao processamento de imagens por meio de ViTs.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Comparação com outros algoritmos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980000"/>
            <a:ext cx="10972440" cy="45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Vision Transformer (ViT) obtém excelentes resultados quando pré-treinado em escala suficiente e transferido para tarefas com menos pontos de dados. Quando pré-treinado no conjunto de dados público ImageNet-21k ou no conjunto de dados interno JFT-300M, o ViT se aproxima ou supera o estado da arte em vários benchmarks de reconhecimento de imagens. Em particular, o melhor modelo atinge a precisão de 88,55% no ImageNet, 90,72% no ImageNet-ReaL, 94,55% no CIFAR-100 e 77,63% no conjunto VTAB de 19 tarefas.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Comparação com outros algoritmos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80000" y="1604160"/>
            <a:ext cx="11831760" cy="41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ítulo 1"/>
          <p:cNvSpPr/>
          <p:nvPr/>
        </p:nvSpPr>
        <p:spPr>
          <a:xfrm>
            <a:off x="1431360" y="1260000"/>
            <a:ext cx="9143280" cy="21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2000"/>
          </a:bodyPr>
          <a:p>
            <a:pPr algn="ctr">
              <a:lnSpc>
                <a:spcPct val="9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Perguntas?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Calibri Light"/>
                <a:ea typeface="DejaVu Sans"/>
                <a:hlinkClick r:id="rId1"/>
              </a:rPr>
              <a:t>Quiz do tema 4</a:t>
            </a:r>
            <a:r>
              <a:rPr b="0" lang="pt-BR" sz="6600" spc="-1" strike="noStrike">
                <a:solidFill>
                  <a:srgbClr val="000000"/>
                </a:solidFill>
                <a:latin typeface="Calibri Light"/>
                <a:ea typeface="DejaVu Sans"/>
              </a:rPr>
              <a:t> https://forms.gle/wh9aLKZunM3XDmaT7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Referências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20000" y="16200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Alexey Dosovitskiy, Lucas Beyer, Alexander Kolesnikov, Dirk Weissenborn, Xiaohua Zhai,Thomas Unterthiner, Mostafa Dehghani, Matthias Minderer, Georg Heigold, Sylvain Gelly, Jakob Uszkoreit, and Neil Houlsby.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An image is worth 16x16 words: Transformers for image recognition at scale, 2021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Abdelhafid Berroukham, Khalid Housni, and Mohammed Lahraichi. Vision transformers: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A review of architecture, applications, and future directions.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In 2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023 7th IEEE Congress on Information Science and Technology (CiSt), pages 205–210, 2023. doi:10.1109/CiSt56084.2023.10410015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Cem Subakan, Mirco Ravanelli, Samuele Cornell, Mirko Bronzi, and Jianyuan Zhong.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Attention is all you need in speech separation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 In ICASSP 2021 – 2021 IEEE International Conference on Acoustics, Speech and Signal Processing (ICASSP), pages 21–25, 2021 doi:10.1109/ICASSP39728.2021.9413901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Amin Ghiasi, Hamid Kazemi, Eitan Borgnia, Steven Reich, Manli Shu, Micah Goldblum, Andrew Gordon Wilson, and Tom Goldstein.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What do vision transformers learn? a visual exploration, 2022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E. Ibrahimovic.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Optimizing vision transformer performance with customizable parameters.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In 2023 46th MIPRO ICT and Electronics Convention (MIPRO), pages 1721–1726, 2023. doi:10.23919/MIPRO57284.2023.10159761.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Md Sohag Mia, Abu Bakor Hayat Arnob, Abdu Naim, Abdullah Al Bary Voban, and Md Shariful Islam.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Vits are everywhere: A comprehensive study showcasing vision transformers in different domain. In 2023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International Conference on the Cognitive Computing and Complex Data (ICCD), pages 101–117, 2023. doi:10.1109/ICCD59681.2023.10420683.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/>
          <p:nvPr/>
        </p:nvSpPr>
        <p:spPr>
          <a:xfrm>
            <a:off x="1431360" y="2720520"/>
            <a:ext cx="9143280" cy="102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Obrigado!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2476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4400"/>
            </a:b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que propõe a resolver o algoritmo de ViT?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900000" y="2160000"/>
            <a:ext cx="10514880" cy="465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algoritmo de </a:t>
            </a: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Vision Transformer (ViT)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propõe resolver problemas de visão computacional, especificamente em tarefas de classificação de imagens.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algoritmo do </a:t>
            </a: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Vision Transformer (ViT)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propõe resolver o problema de reconhecimento de imagem sem a necessidade de arquiteturas híbridas que combinam convoluções e mecanismos de atenção.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365040"/>
            <a:ext cx="106329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que propõe a resolver o algoritmo de ViT?</a:t>
            </a:r>
            <a:endParaRPr b="1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6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contextualização do problema que o ViT se propõe resolver é o desafio de reconhecimento de imagem de forma mais eficiente, escalável e livre de viéses arquiteturais, demonstrando que um modelo baseado em Transformers pode alcançar resultados competitivos em tarefas de visão computacional, mesmo sem a incorporação de inductive biases específicos de imagens além do passo inicial de extração de patches.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9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Fundamentação teórica</a:t>
            </a:r>
            <a:endParaRPr b="1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11519640" cy="521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Conceitos teóricos fundamentais por trás do ViT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Transformers e mecanismos de atenção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Self-attention (Autoatenção)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Projeção linear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Patches de imagen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Pré-treinamento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756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pt-BR" sz="4200" spc="-1" strike="noStrike">
                <a:solidFill>
                  <a:srgbClr val="000000"/>
                </a:solidFill>
                <a:latin typeface="Calibri Light"/>
              </a:rPr>
              <a:t>Transformers e mecanismos de atenção</a:t>
            </a:r>
            <a:endParaRPr b="1" lang="pt-BR" sz="4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47560" y="1620000"/>
            <a:ext cx="1097244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Aft>
                <a:spcPts val="5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Os Transformers são compostos por blocos de codificador e decodificador que operam em sequências de tokens. Cada bloco contém camadas de autoatenção, que permitem que o modelo capture as relações entre todos os tokens na sequência de entrada.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mecanismo de atenção calcula pesos para cada par de tokens, permitindo que o modelo se concentre em partes específicas da entrada durante o processamento.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Self-attention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8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autoatenção é um mecanismo que permite que um token em uma sequência "atenda" a outros tokens na mesma sequência, calculando pesos de atenção que indicam a importância relativa de cada token para o token de consulta.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Isso permite que o modelo capture dependências de longo alcance e aprenda representações contextuais ricas.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40000" y="1455840"/>
            <a:ext cx="3240000" cy="484416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Self-attention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780960" y="1260000"/>
            <a:ext cx="401904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Patches de imagen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6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As imagens de entrada são divididas em patches sobrepostos e cada patch é tratado como um token (palavra) na sequência de entrada do Transformer.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Isso permite que o modelo processe a imagem como uma sequência de tokens (palavras), capturando informações locais e globais por meio das operações de autoatenção.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0230480" y="160200"/>
            <a:ext cx="1961640" cy="19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17056</TotalTime>
  <Application>LibreOffice/7.5.9.2$Windows_X86_64 LibreOffice_project/cdeefe45c17511d326101eed8008ac4092f278a9</Application>
  <AppVersion>15.0000</AppVersion>
  <Words>49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2020-01-20T13:50:05Z</dcterms:created>
  <dc:creator>Felipe Augusto Pereira de Figueiredo</dc:creator>
  <dc:description/>
  <dc:language>pt-BR</dc:language>
  <cp:lastModifiedBy/>
  <dcterms:modified xsi:type="dcterms:W3CDTF">2024-03-21T21:58:12Z</dcterms:modified>
  <cp:revision>1731</cp:revision>
  <dc:subject/>
  <dc:title>TP555 - Inteligência Artificial e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