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1304" r:id="rId2"/>
    <p:sldId id="1305" r:id="rId3"/>
    <p:sldId id="1306" r:id="rId4"/>
    <p:sldId id="1307" r:id="rId5"/>
    <p:sldId id="1308" r:id="rId6"/>
    <p:sldId id="1309" r:id="rId7"/>
    <p:sldId id="1310" r:id="rId8"/>
    <p:sldId id="1263" r:id="rId9"/>
    <p:sldId id="1264" r:id="rId10"/>
    <p:sldId id="1265" r:id="rId11"/>
    <p:sldId id="1266" r:id="rId12"/>
    <p:sldId id="1267" r:id="rId13"/>
    <p:sldId id="1268" r:id="rId14"/>
    <p:sldId id="1311" r:id="rId15"/>
    <p:sldId id="1312" r:id="rId16"/>
    <p:sldId id="1313" r:id="rId17"/>
    <p:sldId id="1314" r:id="rId18"/>
    <p:sldId id="1315" r:id="rId19"/>
    <p:sldId id="1316" r:id="rId20"/>
    <p:sldId id="1317" r:id="rId21"/>
    <p:sldId id="1318" r:id="rId22"/>
    <p:sldId id="1319" r:id="rId23"/>
    <p:sldId id="1320" r:id="rId24"/>
    <p:sldId id="1321" r:id="rId25"/>
    <p:sldId id="1322" r:id="rId26"/>
    <p:sldId id="1323" r:id="rId27"/>
    <p:sldId id="1324" r:id="rId28"/>
    <p:sldId id="1325" r:id="rId29"/>
    <p:sldId id="1326" r:id="rId30"/>
    <p:sldId id="1327" r:id="rId31"/>
    <p:sldId id="1328" r:id="rId32"/>
    <p:sldId id="1329" r:id="rId33"/>
    <p:sldId id="1330" r:id="rId34"/>
    <p:sldId id="1331" r:id="rId35"/>
    <p:sldId id="1332" r:id="rId36"/>
    <p:sldId id="1333" r:id="rId37"/>
    <p:sldId id="1334" r:id="rId38"/>
    <p:sldId id="1341" r:id="rId39"/>
    <p:sldId id="1340" r:id="rId40"/>
    <p:sldId id="1337" r:id="rId41"/>
    <p:sldId id="133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304"/>
            <p14:sldId id="1305"/>
            <p14:sldId id="1306"/>
          </p14:sldIdLst>
        </p14:section>
        <p14:section name="Introduction to ORM" id="{4C2182BE-4B88-4D56-9DB6-E01540733B09}">
          <p14:sldIdLst>
            <p14:sldId id="1307"/>
            <p14:sldId id="1308"/>
            <p14:sldId id="1309"/>
            <p14:sldId id="1310"/>
          </p14:sldIdLst>
        </p14:section>
        <p14:section name="Custom ORM Framework" id="{10E03AB1-9AA8-4E86-9A64-D741901E50A2}">
          <p14:sldIdLst>
            <p14:sldId id="1263"/>
            <p14:sldId id="1264"/>
            <p14:sldId id="1265"/>
            <p14:sldId id="1266"/>
            <p14:sldId id="1267"/>
            <p14:sldId id="1268"/>
          </p14:sldIdLst>
        </p14:section>
        <p14:section name="Entity Classes" id="{850B2861-8945-4EF0-A6AD-DEE01E1897EA}">
          <p14:sldIdLst>
            <p14:sldId id="1311"/>
            <p14:sldId id="1312"/>
            <p14:sldId id="1313"/>
            <p14:sldId id="1314"/>
          </p14:sldIdLst>
        </p14:section>
        <p14:section name="DBSet&lt;T&gt;" id="{42E389D6-B575-4156-92D9-83EDD042A84D}">
          <p14:sldIdLst>
            <p14:sldId id="1315"/>
            <p14:sldId id="1316"/>
            <p14:sldId id="1317"/>
          </p14:sldIdLst>
        </p14:section>
        <p14:section name="DBContext" id="{8EF90916-C882-4130-9C84-C227968EAB6E}">
          <p14:sldIdLst>
            <p14:sldId id="1318"/>
            <p14:sldId id="1319"/>
          </p14:sldIdLst>
        </p14:section>
        <p14:section name="ChangeTracker&lt;T&gt;" id="{27753122-CD0B-49E4-BE6B-D09D604A38E0}">
          <p14:sldIdLst>
            <p14:sldId id="1320"/>
            <p14:sldId id="1321"/>
            <p14:sldId id="1322"/>
            <p14:sldId id="1323"/>
          </p14:sldIdLst>
        </p14:section>
        <p14:section name="Writing an ORM Framework" id="{0106E43C-03A7-4AD2-8B9D-4DA9D14F5462}">
          <p14:sldIdLst>
            <p14:sldId id="1324"/>
          </p14:sldIdLst>
        </p14:section>
        <p14:section name="Reading Data" id="{EDDF4549-15D1-4A39-86B9-4DFF5E476AE8}">
          <p14:sldIdLst>
            <p14:sldId id="1325"/>
            <p14:sldId id="1326"/>
            <p14:sldId id="1327"/>
            <p14:sldId id="1328"/>
          </p14:sldIdLst>
        </p14:section>
        <p14:section name="CRUD Operations" id="{FB4384C9-68B6-4381-8392-FD48CC1DC6C9}">
          <p14:sldIdLst>
            <p14:sldId id="1329"/>
            <p14:sldId id="1330"/>
            <p14:sldId id="1331"/>
            <p14:sldId id="1332"/>
          </p14:sldIdLst>
        </p14:section>
        <p14:section name="Conclusion" id="{61EF39A3-98E6-4467-8266-006C8FA76A28}">
          <p14:sldIdLst>
            <p14:sldId id="1333"/>
            <p14:sldId id="1334"/>
            <p14:sldId id="1341"/>
            <p14:sldId id="1340"/>
            <p14:sldId id="1337"/>
            <p14:sldId id="1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E0E3E9"/>
    <a:srgbClr val="D1D5DD"/>
    <a:srgbClr val="234465"/>
    <a:srgbClr val="2D2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140" autoAdjust="0"/>
  </p:normalViewPr>
  <p:slideViewPr>
    <p:cSldViewPr snapToGrid="0" showGuides="1">
      <p:cViewPr varScale="1">
        <p:scale>
          <a:sx n="119" d="100"/>
          <a:sy n="119" d="100"/>
        </p:scale>
        <p:origin x="106" y="23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6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2829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075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82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2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8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6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8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3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27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5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49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1663-FB3D-4308-B06A-BF7A06722F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799" r:id="rId16"/>
    <p:sldLayoutId id="2147483800" r:id="rId17"/>
    <p:sldLayoutId id="2147483928" r:id="rId18"/>
    <p:sldLayoutId id="2147483966" r:id="rId19"/>
    <p:sldLayoutId id="2147483997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9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8.png"/><Relationship Id="rId22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69" y="2061146"/>
            <a:ext cx="499968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7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Define data model </a:t>
            </a:r>
            <a:r>
              <a:rPr lang="en-US" dirty="0"/>
              <a:t>(database-first)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Entity Classes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(with </a:t>
            </a:r>
            <a:r>
              <a:rPr lang="en-US" b="1" dirty="0">
                <a:solidFill>
                  <a:schemeClr val="bg1"/>
                </a:solidFill>
              </a:rPr>
              <a:t>DbSets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dirty="0"/>
              <a:t>Initialize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connection string</a:t>
            </a:r>
          </a:p>
          <a:p>
            <a:pPr>
              <a:buClr>
                <a:schemeClr val="tx1"/>
              </a:buClr>
            </a:pPr>
            <a:r>
              <a:rPr lang="en-US" dirty="0"/>
              <a:t>Query data using context</a:t>
            </a:r>
          </a:p>
          <a:p>
            <a:pPr>
              <a:buClr>
                <a:schemeClr val="tx1"/>
              </a:buClr>
            </a:pPr>
            <a:r>
              <a:rPr lang="en-US" dirty="0"/>
              <a:t>Manipulate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(add/remove/update entities)</a:t>
            </a:r>
          </a:p>
          <a:p>
            <a:pPr>
              <a:buClr>
                <a:schemeClr val="tx1"/>
              </a:buClr>
            </a:pPr>
            <a:r>
              <a:rPr lang="en-US" dirty="0"/>
              <a:t>Context gets persisted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MiniORM Core Workflow: Overview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B21663-F9E2-4EF6-B7E3-491458B022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4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models the entity classes after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9450" y="4033876"/>
            <a:ext cx="813907" cy="6190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483B-4047-4A32-8169-92A18C46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" t="8279" r="-190" b="9966"/>
          <a:stretch/>
        </p:blipFill>
        <p:spPr>
          <a:xfrm>
            <a:off x="1179094" y="2590800"/>
            <a:ext cx="4664072" cy="3505200"/>
          </a:xfrm>
          <a:prstGeom prst="roundRect">
            <a:avLst>
              <a:gd name="adj" fmla="val 5523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14" y="3418083"/>
            <a:ext cx="3295650" cy="1850634"/>
          </a:xfrm>
          <a:prstGeom prst="roundRect">
            <a:avLst>
              <a:gd name="adj" fmla="val 10910"/>
            </a:avLst>
          </a:prstGeom>
        </p:spPr>
      </p:pic>
    </p:spTree>
    <p:extLst>
      <p:ext uri="{BB962C8B-B14F-4D97-AF65-F5344CB8AC3E}">
        <p14:creationId xmlns:p14="http://schemas.microsoft.com/office/powerpoint/2010/main" val="218163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DbContext </a:t>
            </a:r>
            <a:r>
              <a:rPr lang="en-US" dirty="0"/>
              <a:t>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the </a:t>
            </a:r>
            <a:r>
              <a:rPr lang="en-US" b="1" dirty="0">
                <a:solidFill>
                  <a:schemeClr val="bg1"/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DB Sets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  <a:r>
              <a:rPr lang="en-US" dirty="0"/>
              <a:t>, and an API for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 Sets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(objects with their attributes and relations)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database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b="1" dirty="0">
                <a:solidFill>
                  <a:schemeClr val="bg1"/>
                </a:solidFill>
              </a:rPr>
              <a:t>C#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MiniORM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5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Associations</a:t>
            </a:r>
            <a:r>
              <a:rPr lang="en-US" dirty="0"/>
              <a:t> (relationship mappings)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association is </a:t>
            </a:r>
            <a:r>
              <a:rPr lang="en-US" b="1" dirty="0">
                <a:solidFill>
                  <a:schemeClr val="bg1"/>
                </a:solidFill>
              </a:rPr>
              <a:t>a primary key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foreign key</a:t>
            </a:r>
            <a:r>
              <a:rPr lang="en-US" dirty="0"/>
              <a:t>-based </a:t>
            </a:r>
            <a:r>
              <a:rPr lang="en-US" b="1" dirty="0">
                <a:solidFill>
                  <a:schemeClr val="bg1"/>
                </a:solidFill>
              </a:rPr>
              <a:t>relationship </a:t>
            </a:r>
            <a:r>
              <a:rPr lang="en-US" dirty="0"/>
              <a:t>between two entity classes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  <a:r>
              <a:rPr lang="en-US" dirty="0"/>
              <a:t> from one entity to another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MiniORM </a:t>
            </a:r>
            <a:r>
              <a:rPr lang="en-US" b="1" dirty="0">
                <a:solidFill>
                  <a:schemeClr val="bg1"/>
                </a:solidFill>
              </a:rPr>
              <a:t>supports one-to-one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en-US" dirty="0"/>
              <a:t> relationships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MiniORM</a:t>
            </a:r>
            <a:r>
              <a:rPr lang="en-US"/>
              <a:t> Components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2012" y="3690078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</p:spTree>
    <p:extLst>
      <p:ext uri="{BB962C8B-B14F-4D97-AF65-F5344CB8AC3E}">
        <p14:creationId xmlns:p14="http://schemas.microsoft.com/office/powerpoint/2010/main" val="19291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Entity Classes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Data Holders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51" y="867743"/>
            <a:ext cx="7766298" cy="3752256"/>
          </a:xfrm>
          <a:prstGeom prst="roundRect">
            <a:avLst>
              <a:gd name="adj" fmla="val 8070"/>
            </a:avLst>
          </a:prstGeom>
        </p:spPr>
      </p:pic>
    </p:spTree>
    <p:extLst>
      <p:ext uri="{BB962C8B-B14F-4D97-AF65-F5344CB8AC3E}">
        <p14:creationId xmlns:p14="http://schemas.microsoft.com/office/powerpoint/2010/main" val="357720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95CAFB-2539-410E-81FC-DB15621B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E1B38-3F1F-4DB7-9405-63CF5E64B8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are regular </a:t>
            </a:r>
            <a:r>
              <a:rPr lang="en-US" b="1" dirty="0">
                <a:solidFill>
                  <a:schemeClr val="bg1"/>
                </a:solidFill>
              </a:rPr>
              <a:t>C#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Used for </a:t>
            </a:r>
            <a:r>
              <a:rPr lang="en-US" b="1" dirty="0">
                <a:solidFill>
                  <a:schemeClr val="bg1"/>
                </a:solidFill>
              </a:rPr>
              <a:t>storing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from the DB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</a:p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F3868A-8764-4C7E-908E-65FF6C1D16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3E63A5-2AE4-4D3E-AE8E-990C7419FF37}"/>
              </a:ext>
            </a:extLst>
          </p:cNvPr>
          <p:cNvSpPr/>
          <p:nvPr/>
        </p:nvSpPr>
        <p:spPr>
          <a:xfrm>
            <a:off x="5246556" y="4025644"/>
            <a:ext cx="646599" cy="5021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E467F-32CC-4402-B129-0E1F3DC0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657" y="2895600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BE9C2A-767B-4826-81CD-0D9CD0CD9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75" y="2740787"/>
            <a:ext cx="2869466" cy="30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Reference type properties</a:t>
            </a:r>
          </a:p>
          <a:p>
            <a:r>
              <a:rPr lang="en-US" dirty="0"/>
              <a:t>Point to relevant object, connected by foreign key</a:t>
            </a:r>
          </a:p>
          <a:p>
            <a:r>
              <a:rPr lang="en-US" dirty="0"/>
              <a:t>Set by the framework</a:t>
            </a:r>
          </a:p>
          <a:p>
            <a:r>
              <a:rPr lang="en-US" dirty="0"/>
              <a:t>Example: Employee’s Department: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Classes: Navigation Properties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0C514-2E8A-462F-A6D4-D893A65A49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2365605" y="3981269"/>
            <a:ext cx="7677801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Employee 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Id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...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[ForeignKey(nameof(Department))]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DepartmentId</a:t>
            </a:r>
            <a:r>
              <a:rPr lang="en-US" sz="2400" b="1" noProof="1">
                <a:latin typeface="Consolas" pitchFamily="49" charset="0"/>
              </a:rPr>
              <a:t>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Department Department </a:t>
            </a:r>
            <a:r>
              <a:rPr lang="en-US" sz="2400" b="1" noProof="1">
                <a:latin typeface="Consolas" pitchFamily="49" charset="0"/>
              </a:rPr>
              <a:t>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660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8892-B37B-40F4-9C66-D47AF15B3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Navigation Properties can also be collections</a:t>
            </a:r>
          </a:p>
          <a:p>
            <a:r>
              <a:rPr lang="en-US" dirty="0"/>
              <a:t>Usually of type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r>
              <a:rPr lang="en-US" dirty="0"/>
              <a:t>Holds all of the objects whose </a:t>
            </a:r>
            <a:r>
              <a:rPr lang="en-US" b="1" dirty="0">
                <a:solidFill>
                  <a:schemeClr val="bg1"/>
                </a:solidFill>
              </a:rPr>
              <a:t>foreign keys </a:t>
            </a:r>
            <a:r>
              <a:rPr lang="en-US" dirty="0"/>
              <a:t>are the same as the entity’s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Set by the ORM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DB43E-A337-454C-936A-EA496C79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Classes: Navigation Properties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0C514-2E8A-462F-A6D4-D893A65A49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3FA2-0A7A-4ECC-A706-9C47B34DE221}"/>
              </a:ext>
            </a:extLst>
          </p:cNvPr>
          <p:cNvSpPr txBox="1">
            <a:spLocks/>
          </p:cNvSpPr>
          <p:nvPr/>
        </p:nvSpPr>
        <p:spPr>
          <a:xfrm>
            <a:off x="1293812" y="4512144"/>
            <a:ext cx="10059988" cy="19200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Department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public int Id { get; set; }</a:t>
            </a:r>
          </a:p>
          <a:p>
            <a:r>
              <a:rPr lang="en-US" noProof="1"/>
              <a:t>  ...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ICollection&lt;Employee&gt;</a:t>
            </a:r>
            <a:r>
              <a:rPr lang="en-US" noProof="1"/>
              <a:t> Employees { get; set; }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25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DbSet&lt;T&gt;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Specialized Collections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F5451-C1F0-4BA8-BE21-55610BE20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174" b="29457"/>
          <a:stretch/>
        </p:blipFill>
        <p:spPr>
          <a:xfrm>
            <a:off x="1950522" y="619933"/>
            <a:ext cx="8372842" cy="3923654"/>
          </a:xfrm>
          <a:prstGeom prst="roundRect">
            <a:avLst>
              <a:gd name="adj" fmla="val 4888"/>
            </a:avLst>
          </a:prstGeom>
        </p:spPr>
      </p:pic>
    </p:spTree>
    <p:extLst>
      <p:ext uri="{BB962C8B-B14F-4D97-AF65-F5344CB8AC3E}">
        <p14:creationId xmlns:p14="http://schemas.microsoft.com/office/powerpoint/2010/main" val="6599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DEA32-6BF9-4F82-A4A2-8C63CA497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Generic collection with additional features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corresponds to a single database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dirty="0"/>
              <a:t>Inherits from </a:t>
            </a:r>
            <a:r>
              <a:rPr lang="en-US" b="1" noProof="1">
                <a:solidFill>
                  <a:schemeClr val="bg1"/>
                </a:solidFill>
              </a:rPr>
              <a:t>ICollection&lt;T&gt;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foreach</a:t>
            </a:r>
            <a:r>
              <a:rPr lang="en-US" dirty="0"/>
              <a:t>-able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</a:t>
            </a:r>
            <a:r>
              <a:rPr lang="en-US" dirty="0"/>
              <a:t> operations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Usually several </a:t>
            </a:r>
            <a:r>
              <a:rPr lang="en-US" b="1" dirty="0">
                <a:solidFill>
                  <a:schemeClr val="bg1"/>
                </a:solidFill>
              </a:rPr>
              <a:t>DbSets</a:t>
            </a:r>
            <a:r>
              <a:rPr lang="en-US" dirty="0"/>
              <a:t> are part of a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F2654-7DE1-4ED3-B7B4-62F50D78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Class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BBA6-76E6-4CBC-9504-201101A245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ORM Technologies: Basic Concepts</a:t>
            </a:r>
          </a:p>
          <a:p>
            <a:r>
              <a:rPr lang="en-US"/>
              <a:t>ORM: Advantages and Disadvantages</a:t>
            </a:r>
          </a:p>
          <a:p>
            <a:r>
              <a:rPr lang="en-US"/>
              <a:t>Writing an ORM Framework from Scratch</a:t>
            </a:r>
          </a:p>
          <a:p>
            <a:pPr lvl="1"/>
            <a:r>
              <a:rPr lang="en-US"/>
              <a:t>Retrieving Entities from Database</a:t>
            </a:r>
          </a:p>
          <a:p>
            <a:pPr lvl="1"/>
            <a:r>
              <a:rPr lang="en-US"/>
              <a:t>Mapping Navigation Properties</a:t>
            </a:r>
          </a:p>
          <a:p>
            <a:pPr lvl="1"/>
            <a:r>
              <a:rPr lang="en-US"/>
              <a:t>Change Tracking</a:t>
            </a:r>
          </a:p>
          <a:p>
            <a:pPr lvl="1"/>
            <a:r>
              <a:rPr lang="en-US"/>
              <a:t>Generating SQL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5FDF-64F3-439C-9580-5B208CF982D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Each DbSet tracks its own entities through a change tracker</a:t>
            </a:r>
          </a:p>
          <a:p>
            <a:pPr>
              <a:buClr>
                <a:schemeClr val="tx1"/>
              </a:buClr>
            </a:pPr>
            <a:r>
              <a:rPr lang="en-US" dirty="0"/>
              <a:t>Has every other feature of an ICollection&lt;T&gt;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Adding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elements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an entity/a range of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Checking</a:t>
            </a:r>
            <a:r>
              <a:rPr lang="en-US" dirty="0"/>
              <a:t> for element </a:t>
            </a:r>
            <a:r>
              <a:rPr lang="en-US" b="1" dirty="0">
                <a:solidFill>
                  <a:schemeClr val="bg1"/>
                </a:solidFill>
              </a:rPr>
              <a:t>existence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Accessing the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en-US" dirty="0"/>
              <a:t> of elements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48C0D-8568-4AA6-B8D5-60CA7D01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DbSet&lt;T&gt; Features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1139B-1478-4291-9430-6ACE58E3D1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DbContext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028" name="Picture 4" descr="Image result for database png">
            <a:extLst>
              <a:ext uri="{FF2B5EF4-FFF2-40B4-BE49-F238E27FC236}">
                <a16:creationId xmlns:a16="http://schemas.microsoft.com/office/drawing/2014/main" id="{D73A89E5-60D7-4C72-9138-03CE5EE0D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30" y="1490868"/>
            <a:ext cx="3284649" cy="24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CCDD8A-D6F9-4230-A76B-1C1B0DA296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Holds several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</a:p>
          <a:p>
            <a:r>
              <a:rPr lang="en-US" dirty="0"/>
              <a:t>Responsible for </a:t>
            </a:r>
            <a:r>
              <a:rPr lang="en-US" b="1" dirty="0">
                <a:solidFill>
                  <a:schemeClr val="bg1"/>
                </a:solidFill>
              </a:rPr>
              <a:t>populating</a:t>
            </a:r>
            <a:r>
              <a:rPr lang="en-US" dirty="0"/>
              <a:t> the </a:t>
            </a:r>
            <a:r>
              <a:rPr lang="en-US" b="1" noProof="1">
                <a:solidFill>
                  <a:schemeClr val="bg1"/>
                </a:solidFill>
              </a:rPr>
              <a:t>DbSets</a:t>
            </a:r>
          </a:p>
          <a:p>
            <a:r>
              <a:rPr lang="en-US" dirty="0"/>
              <a:t>Users create a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, which </a:t>
            </a:r>
            <a:r>
              <a:rPr lang="en-US" b="1" dirty="0">
                <a:solidFill>
                  <a:schemeClr val="bg1"/>
                </a:solidFill>
              </a:rPr>
              <a:t>inherits</a:t>
            </a:r>
            <a:r>
              <a:rPr lang="en-US" dirty="0"/>
              <a:t> from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</a:p>
          <a:p>
            <a:pPr lvl="1"/>
            <a:r>
              <a:rPr lang="en-US" dirty="0"/>
              <a:t>Using one </a:t>
            </a:r>
            <a:r>
              <a:rPr lang="en-US" noProof="1"/>
              <a:t>DbSet</a:t>
            </a:r>
            <a:r>
              <a:rPr lang="en-US" dirty="0"/>
              <a:t> per database table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4AF8C-E319-4F67-A8C4-A21A5845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DbContext Class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01A1A0-62D0-40D8-BF6E-DFB9462D2E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33A11D-880F-4BFC-9D6E-27F4FAFF34FB}"/>
              </a:ext>
            </a:extLst>
          </p:cNvPr>
          <p:cNvSpPr txBox="1">
            <a:spLocks/>
          </p:cNvSpPr>
          <p:nvPr/>
        </p:nvSpPr>
        <p:spPr>
          <a:xfrm>
            <a:off x="990600" y="3936299"/>
            <a:ext cx="1082198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</a:t>
            </a:r>
            <a:r>
              <a:rPr lang="en-US" noProof="1">
                <a:solidFill>
                  <a:schemeClr val="bg1"/>
                </a:solidFill>
              </a:rPr>
              <a:t>SoftUniDbContext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: DbContext</a:t>
            </a:r>
          </a:p>
          <a:p>
            <a:r>
              <a:rPr lang="en-US" noProof="1"/>
              <a:t>{  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&lt;Employee&gt; Employees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&lt;Department&gt; Departments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&lt;Project&gt; Projects { get; }</a:t>
            </a:r>
          </a:p>
          <a:p>
            <a:r>
              <a:rPr lang="en-US" noProof="1"/>
              <a:t>  public </a:t>
            </a:r>
            <a:r>
              <a:rPr lang="en-US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&lt;EmployeeProject&gt; EmployeesProjects { get; }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ChangeTracker&lt;T&gt;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1C3B5D-00EA-4480-AF19-D0984A6A284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Change Tracking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2E25B-42E3-4FBC-9F63-E6767019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838200"/>
            <a:ext cx="6858000" cy="3839914"/>
          </a:xfrm>
          <a:prstGeom prst="roundRect">
            <a:avLst>
              <a:gd name="adj" fmla="val 3938"/>
            </a:avLst>
          </a:prstGeom>
        </p:spPr>
      </p:pic>
    </p:spTree>
    <p:extLst>
      <p:ext uri="{BB962C8B-B14F-4D97-AF65-F5344CB8AC3E}">
        <p14:creationId xmlns:p14="http://schemas.microsoft.com/office/powerpoint/2010/main" val="5315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5211F-A645-41EB-822A-28B907EF6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Container for tracking changes</a:t>
            </a:r>
          </a:p>
          <a:p>
            <a:pPr>
              <a:buClr>
                <a:schemeClr val="tx1"/>
              </a:buClr>
            </a:pPr>
            <a:r>
              <a:rPr lang="en-US" dirty="0"/>
              <a:t>Holds 3 collections: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entities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entities</a:t>
            </a:r>
          </a:p>
          <a:p>
            <a:pPr>
              <a:buClr>
                <a:schemeClr val="tx1"/>
              </a:buClr>
            </a:pPr>
            <a:r>
              <a:rPr lang="en-US" dirty="0"/>
              <a:t>Also can track </a:t>
            </a:r>
            <a:r>
              <a:rPr lang="en-US" b="1" dirty="0">
                <a:solidFill>
                  <a:schemeClr val="bg1"/>
                </a:solidFill>
              </a:rPr>
              <a:t>modified entities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cloning entities </a:t>
            </a:r>
            <a:r>
              <a:rPr lang="en-US" dirty="0"/>
              <a:t>at initialization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D03810-9000-4B14-9319-79B7F73C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ChangeTracker&lt;T&gt;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E9B7757-4C28-4043-8B2A-71E6E504D1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4368-413F-4EB0-9F2A-A37CDBE491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 order to check for entity modification, the change tracker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clones</a:t>
            </a:r>
            <a:r>
              <a:rPr lang="en-US" dirty="0"/>
              <a:t> all entities on initialization</a:t>
            </a:r>
          </a:p>
          <a:p>
            <a:r>
              <a:rPr lang="en-US" dirty="0"/>
              <a:t>Cloning process: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blank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entity</a:t>
            </a:r>
          </a:p>
          <a:p>
            <a:pPr lvl="1"/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which are valid SQL types</a:t>
            </a:r>
          </a:p>
          <a:p>
            <a:pPr lvl="1"/>
            <a:r>
              <a:rPr lang="en-US" dirty="0"/>
              <a:t>Set blank instance’s property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to existing entity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D5158-4923-484C-930B-03CAC007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ChangeTracker&lt;T&gt;: Cloning Entities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F38A9-6F28-4CA2-B364-A410A6C7C7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4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2366-E843-40BC-8582-927F959B71A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Cloning Process: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2BBD02-D989-48C4-BB86-B69D72D2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ChangeTracker&lt;T&gt;: Cloning Entities (2)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B8E8A-AD94-4F9C-BD1A-515B6B4277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5FAEB-1CCD-4453-9694-C036D2379762}"/>
              </a:ext>
            </a:extLst>
          </p:cNvPr>
          <p:cNvSpPr txBox="1">
            <a:spLocks/>
          </p:cNvSpPr>
          <p:nvPr/>
        </p:nvSpPr>
        <p:spPr>
          <a:xfrm>
            <a:off x="530224" y="1761933"/>
            <a:ext cx="11128376" cy="4819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private static List&lt;T&gt; CloneEntities(IEnumerable&lt;T&gt; entities)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var clonedEntities = new </a:t>
            </a:r>
            <a:r>
              <a:rPr lang="en-US" noProof="1">
                <a:solidFill>
                  <a:schemeClr val="bg1"/>
                </a:solidFill>
              </a:rPr>
              <a:t>List&lt;T&gt;()</a:t>
            </a:r>
            <a:r>
              <a:rPr lang="en-US" noProof="1"/>
              <a:t>;</a:t>
            </a:r>
          </a:p>
          <a:p>
            <a:r>
              <a:rPr lang="en-US" noProof="1"/>
              <a:t>  var propertiesToClone = 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</a:t>
            </a:r>
            <a:r>
              <a:rPr lang="en-US" noProof="1">
                <a:solidFill>
                  <a:schemeClr val="accent2"/>
                </a:solidFill>
              </a:rPr>
              <a:t> TODO: </a:t>
            </a:r>
            <a:r>
              <a:rPr lang="en-US" i="1" noProof="1">
                <a:solidFill>
                  <a:schemeClr val="accent2"/>
                </a:solidFill>
              </a:rPr>
              <a:t>get properties with SQL types</a:t>
            </a:r>
          </a:p>
          <a:p>
            <a:r>
              <a:rPr lang="en-US" noProof="1"/>
              <a:t>  </a:t>
            </a:r>
          </a:p>
          <a:p>
            <a:r>
              <a:rPr lang="en-US" noProof="1">
                <a:solidFill>
                  <a:schemeClr val="bg1"/>
                </a:solidFill>
              </a:rPr>
              <a:t>foreach</a:t>
            </a:r>
            <a:r>
              <a:rPr lang="en-US" noProof="1"/>
              <a:t> (var </a:t>
            </a:r>
            <a:r>
              <a:rPr lang="en-US" noProof="1">
                <a:solidFill>
                  <a:schemeClr val="bg1"/>
                </a:solidFill>
              </a:rPr>
              <a:t>entity</a:t>
            </a:r>
            <a:r>
              <a:rPr lang="en-US" noProof="1"/>
              <a:t> in </a:t>
            </a:r>
            <a:r>
              <a:rPr lang="en-US" noProof="1">
                <a:solidFill>
                  <a:schemeClr val="bg1"/>
                </a:solidFill>
              </a:rPr>
              <a:t>entities</a:t>
            </a:r>
            <a:r>
              <a:rPr lang="en-US" noProof="1"/>
              <a:t>) {</a:t>
            </a:r>
          </a:p>
          <a:p>
            <a:r>
              <a:rPr lang="en-US" noProof="1"/>
              <a:t>    var </a:t>
            </a:r>
            <a:r>
              <a:rPr lang="en-US" noProof="1">
                <a:solidFill>
                  <a:schemeClr val="bg1"/>
                </a:solidFill>
              </a:rPr>
              <a:t>clonedEntity</a:t>
            </a:r>
            <a:r>
              <a:rPr lang="en-US" noProof="1"/>
              <a:t> = Activator.</a:t>
            </a:r>
            <a:r>
              <a:rPr lang="en-US" noProof="1">
                <a:solidFill>
                  <a:schemeClr val="bg1"/>
                </a:solidFill>
              </a:rPr>
              <a:t>CreateInstance&lt;T&gt;()</a:t>
            </a:r>
            <a:r>
              <a:rPr lang="en-US" noProof="1"/>
              <a:t>;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foreach</a:t>
            </a:r>
            <a:r>
              <a:rPr lang="en-US" noProof="1"/>
              <a:t> (var </a:t>
            </a:r>
            <a:r>
              <a:rPr lang="en-US" noProof="1">
                <a:solidFill>
                  <a:schemeClr val="bg1"/>
                </a:solidFill>
              </a:rPr>
              <a:t>property</a:t>
            </a:r>
            <a:r>
              <a:rPr lang="en-US" noProof="1"/>
              <a:t> in </a:t>
            </a:r>
            <a:r>
              <a:rPr lang="en-US" noProof="1">
                <a:solidFill>
                  <a:schemeClr val="bg1"/>
                </a:solidFill>
              </a:rPr>
              <a:t>propertiesToClone</a:t>
            </a:r>
            <a:r>
              <a:rPr lang="en-US" noProof="1"/>
              <a:t>) {</a:t>
            </a:r>
          </a:p>
          <a:p>
            <a:r>
              <a:rPr lang="en-US" noProof="1"/>
              <a:t>      var value = property.</a:t>
            </a:r>
            <a:r>
              <a:rPr lang="en-US" noProof="1">
                <a:solidFill>
                  <a:schemeClr val="bg1"/>
                </a:solidFill>
              </a:rPr>
              <a:t>GetValue(entity)</a:t>
            </a:r>
            <a:r>
              <a:rPr lang="en-US" noProof="1"/>
              <a:t>;</a:t>
            </a:r>
          </a:p>
          <a:p>
            <a:r>
              <a:rPr lang="en-US" noProof="1"/>
              <a:t>      property.</a:t>
            </a:r>
            <a:r>
              <a:rPr lang="en-US" noProof="1">
                <a:solidFill>
                  <a:schemeClr val="bg1"/>
                </a:solidFill>
              </a:rPr>
              <a:t>SetValue</a:t>
            </a:r>
            <a:r>
              <a:rPr lang="en-US" noProof="1"/>
              <a:t>(clonedEntity, value);</a:t>
            </a:r>
          </a:p>
          <a:p>
            <a:r>
              <a:rPr lang="en-US" noProof="1"/>
              <a:t>    }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clonedEntities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clonedEntity</a:t>
            </a:r>
            <a:r>
              <a:rPr lang="en-US" noProof="1"/>
              <a:t>);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return </a:t>
            </a:r>
            <a:r>
              <a:rPr lang="en-US" noProof="1">
                <a:solidFill>
                  <a:schemeClr val="bg1"/>
                </a:solidFill>
              </a:rPr>
              <a:t>clonedEntities</a:t>
            </a:r>
            <a:r>
              <a:rPr lang="en-US" noProof="1"/>
              <a:t>;</a:t>
            </a:r>
          </a:p>
          <a:p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75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Writing an ORM Framework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242878-7C6A-40D5-A01B-4F1D2E23AB0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A56589-F385-46AB-A659-9547959BB067}"/>
              </a:ext>
            </a:extLst>
          </p:cNvPr>
          <p:cNvGrpSpPr/>
          <p:nvPr/>
        </p:nvGrpSpPr>
        <p:grpSpPr>
          <a:xfrm>
            <a:off x="2368445" y="739338"/>
            <a:ext cx="8169647" cy="3787692"/>
            <a:chOff x="1242729" y="605998"/>
            <a:chExt cx="9316156" cy="408002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DE1F19-E28E-4BD8-B0D5-1433BB9AA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128454">
              <a:off x="2336835" y="965402"/>
              <a:ext cx="4710112" cy="370651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2DA4917-C880-407F-8CFE-D810A8010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255975">
              <a:off x="1242729" y="605998"/>
              <a:ext cx="4493286" cy="2823386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FBE698-ACB9-455F-8C18-F33BA085F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95865">
              <a:off x="5253460" y="620991"/>
              <a:ext cx="5305425" cy="163830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8D1D83-EB47-41E4-B69B-EE6BAF8DD8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2225"/>
            <a:stretch/>
          </p:blipFill>
          <p:spPr>
            <a:xfrm rot="525869">
              <a:off x="5488339" y="1946029"/>
              <a:ext cx="3825023" cy="2739990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846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Reading Data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Querying the DB using MiniORM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495" y="1394086"/>
            <a:ext cx="2786861" cy="24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3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First create instance of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In the constructor you can pass a database connection string</a:t>
            </a:r>
          </a:p>
          <a:p>
            <a:r>
              <a:rPr lang="en-US" dirty="0"/>
              <a:t>DbContext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entity classes </a:t>
            </a:r>
            <a:r>
              <a:rPr lang="en-US" dirty="0"/>
              <a:t>(tables) are listed as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2"/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</a:t>
            </a:r>
            <a:r>
              <a:rPr lang="en-US" noProof="1"/>
              <a:t>&lt;</a:t>
            </a:r>
            <a:r>
              <a:rPr lang="en-US" b="1" noProof="1">
                <a:solidFill>
                  <a:schemeClr val="bg1"/>
                </a:solidFill>
              </a:rPr>
              <a:t>Employee</a:t>
            </a:r>
            <a:r>
              <a:rPr lang="en-US" noProof="1"/>
              <a:t>&gt; </a:t>
            </a:r>
            <a:r>
              <a:rPr lang="en-US" b="1" noProof="1">
                <a:solidFill>
                  <a:schemeClr val="bg1"/>
                </a:solidFill>
              </a:rPr>
              <a:t>Employees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{ get;}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69156" y="1906290"/>
            <a:ext cx="9165257" cy="464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ctr"/>
            <a:r>
              <a:rPr lang="en-US" noProof="1"/>
              <a:t>var context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SoftUniDbContext</a:t>
            </a:r>
            <a:r>
              <a:rPr lang="en-US" noProof="1"/>
              <a:t>(connectionString);</a:t>
            </a:r>
          </a:p>
        </p:txBody>
      </p:sp>
    </p:spTree>
    <p:extLst>
      <p:ext uri="{BB962C8B-B14F-4D97-AF65-F5344CB8AC3E}">
        <p14:creationId xmlns:p14="http://schemas.microsoft.com/office/powerpoint/2010/main" val="6123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</a:t>
            </a:r>
            <a:r>
              <a:rPr lang="en-US" sz="11500" b="1" dirty="0"/>
              <a:t>csharp-</a:t>
            </a:r>
            <a:r>
              <a:rPr lang="en-US" sz="11500" b="1" dirty="0" err="1"/>
              <a:t>db</a:t>
            </a:r>
            <a:endParaRPr lang="en-US" sz="1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entity: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3706" y="4632403"/>
            <a:ext cx="8375691" cy="186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public class SoftUniDbContext : DbContext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</a:t>
            </a:r>
            <a:r>
              <a:rPr lang="en-US" noProof="1">
                <a:solidFill>
                  <a:schemeClr val="bg1"/>
                </a:solidFill>
              </a:rPr>
              <a:t>public DbSet&lt;Employee&gt; Employees { get; }</a:t>
            </a:r>
          </a:p>
          <a:p>
            <a:r>
              <a:rPr lang="en-US" noProof="1"/>
              <a:t>  public DbSet&lt;Project&gt; Projects { get; }</a:t>
            </a:r>
          </a:p>
          <a:p>
            <a:r>
              <a:rPr lang="en-US" noProof="1"/>
              <a:t>  public DbSet&lt;Department&gt; Departments { get; }</a:t>
            </a:r>
          </a:p>
          <a:p>
            <a:r>
              <a:rPr lang="en-US" noProof="1"/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3706" y="1825097"/>
            <a:ext cx="8375691" cy="220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 algn="l"/>
            <a:r>
              <a:rPr lang="en-US" noProof="1"/>
              <a:t>var context = new SoftUniDbContext(connectionString)</a:t>
            </a:r>
          </a:p>
          <a:p>
            <a:pPr algn="l"/>
            <a:endParaRPr lang="en-US" noProof="1"/>
          </a:p>
          <a:p>
            <a:pPr algn="l"/>
            <a:r>
              <a:rPr lang="en-US" noProof="1"/>
              <a:t>var employees = context.Employees</a:t>
            </a:r>
          </a:p>
          <a:p>
            <a:pPr algn="l"/>
            <a:r>
              <a:rPr lang="en-US" noProof="1"/>
              <a:t>  .Where(</a:t>
            </a:r>
            <a:r>
              <a:rPr lang="en-US" noProof="1">
                <a:solidFill>
                  <a:schemeClr val="bg1"/>
                </a:solidFill>
              </a:rPr>
              <a:t>e =&gt; e.JobTitle == "Design Engineer"</a:t>
            </a:r>
            <a:r>
              <a:rPr lang="en-US" noProof="1"/>
              <a:t>)</a:t>
            </a:r>
          </a:p>
          <a:p>
            <a:pPr algn="l"/>
            <a:r>
              <a:rPr lang="en-US" noProof="1"/>
              <a:t>  .ToArray();</a:t>
            </a:r>
          </a:p>
          <a:p>
            <a:pPr algn="l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169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6662" y="4687719"/>
            <a:ext cx="8848390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SoftUniEntities()</a:t>
            </a:r>
          </a:p>
          <a:p>
            <a:r>
              <a:rPr lang="en-US" noProof="1"/>
              <a:t>var project = context.Projects</a:t>
            </a:r>
            <a:br>
              <a:rPr lang="en-US" noProof="1"/>
            </a:br>
            <a:r>
              <a:rPr lang="en-US" noProof="1"/>
              <a:t>	.Single(e =&gt; </a:t>
            </a:r>
            <a:r>
              <a:rPr lang="en-US" noProof="1">
                <a:solidFill>
                  <a:schemeClr val="bg1"/>
                </a:solidFill>
              </a:rPr>
              <a:t>e.Id == 2</a:t>
            </a:r>
            <a:r>
              <a:rPr lang="en-US" noProof="1"/>
              <a:t>);</a:t>
            </a:r>
          </a:p>
          <a:p>
            <a:r>
              <a:rPr lang="en-US" noProof="1"/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773834" y="1817775"/>
            <a:ext cx="8831218" cy="22344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context = new SoftUniDbContext(connectionString)</a:t>
            </a:r>
          </a:p>
          <a:p>
            <a:r>
              <a:rPr lang="en-US" noProof="1"/>
              <a:t>var employees = context.Employees</a:t>
            </a:r>
          </a:p>
          <a:p>
            <a:r>
              <a:rPr lang="en-US" noProof="1"/>
              <a:t>    .Where(c =&gt; c.JobTitle == "Design Engineering")</a:t>
            </a:r>
          </a:p>
          <a:p>
            <a:r>
              <a:rPr lang="en-US" noProof="1"/>
              <a:t>    .Select(c =&gt; c.FirstName)</a:t>
            </a:r>
          </a:p>
          <a:p>
            <a:r>
              <a:rPr lang="en-US" noProof="1"/>
              <a:t>    .ToList();</a:t>
            </a:r>
          </a:p>
        </p:txBody>
      </p:sp>
    </p:spTree>
    <p:extLst>
      <p:ext uri="{BB962C8B-B14F-4D97-AF65-F5344CB8AC3E}">
        <p14:creationId xmlns:p14="http://schemas.microsoft.com/office/powerpoint/2010/main" val="323926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CRUD Operations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With MiniORM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74" y="1572359"/>
            <a:ext cx="5038980" cy="20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6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Entities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85384" y="2968407"/>
            <a:ext cx="8689976" cy="2209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var project = new Project()</a:t>
            </a:r>
          </a:p>
          <a:p>
            <a:r>
              <a:rPr lang="en-US" noProof="1"/>
              <a:t>{</a:t>
            </a:r>
          </a:p>
          <a:p>
            <a:r>
              <a:rPr lang="en-US" noProof="1"/>
              <a:t>  Name = "Judge System"</a:t>
            </a:r>
          </a:p>
          <a:p>
            <a:r>
              <a:rPr lang="en-US" noProof="1"/>
              <a:t>};</a:t>
            </a:r>
          </a:p>
          <a:p>
            <a:endParaRPr lang="en-US" noProof="1"/>
          </a:p>
          <a:p>
            <a:r>
              <a:rPr lang="en-US" noProof="1"/>
              <a:t>context.Projects.Add(project);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2600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88898" y="5126245"/>
            <a:ext cx="4270376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22665" y="2299638"/>
            <a:ext cx="2841366" cy="838200"/>
          </a:xfrm>
          <a:prstGeom prst="wedgeRoundRectCallout">
            <a:avLst>
              <a:gd name="adj1" fmla="val -65298"/>
              <a:gd name="adj2" fmla="val 496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Project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10452" y="3806607"/>
            <a:ext cx="4572000" cy="535755"/>
          </a:xfrm>
          <a:prstGeom prst="wedgeRoundRectCallout">
            <a:avLst>
              <a:gd name="adj1" fmla="val -40204"/>
              <a:gd name="adj2" fmla="val 871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the object to the DbSet</a:t>
            </a:r>
          </a:p>
        </p:txBody>
      </p:sp>
    </p:spTree>
    <p:extLst>
      <p:ext uri="{BB962C8B-B14F-4D97-AF65-F5344CB8AC3E}">
        <p14:creationId xmlns:p14="http://schemas.microsoft.com/office/powerpoint/2010/main" val="33167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/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made on its </a:t>
            </a:r>
            <a:br>
              <a:rPr lang="en-US" dirty="0"/>
            </a:br>
            <a:r>
              <a:rPr lang="en-US" dirty="0"/>
              <a:t>entity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Entities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4401" y="4346139"/>
            <a:ext cx="1050119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context.Employees.First();</a:t>
            </a:r>
          </a:p>
          <a:p>
            <a:r>
              <a:rPr lang="en-US" noProof="1"/>
              <a:t>employees.FirstName = "Alex";</a:t>
            </a:r>
          </a:p>
          <a:p>
            <a:r>
              <a:rPr lang="en-US" noProof="1"/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72101" y="5356082"/>
            <a:ext cx="2514600" cy="886202"/>
          </a:xfrm>
          <a:prstGeom prst="wedgeRoundRectCallout">
            <a:avLst>
              <a:gd name="adj1" fmla="val -68252"/>
              <a:gd name="adj2" fmla="val -314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65000" y="3888934"/>
            <a:ext cx="2237371" cy="914400"/>
          </a:xfrm>
          <a:prstGeom prst="wedgeRoundRectCallout">
            <a:avLst>
              <a:gd name="adj1" fmla="val -69668"/>
              <a:gd name="adj2" fmla="val 401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first order</a:t>
            </a:r>
          </a:p>
        </p:txBody>
      </p:sp>
    </p:spTree>
    <p:extLst>
      <p:ext uri="{BB962C8B-B14F-4D97-AF65-F5344CB8AC3E}">
        <p14:creationId xmlns:p14="http://schemas.microsoft.com/office/powerpoint/2010/main" val="35418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2000" y="3367183"/>
            <a:ext cx="10366376" cy="12988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noProof="1"/>
              <a:t>Employees employee =</a:t>
            </a:r>
          </a:p>
          <a:p>
            <a:r>
              <a:rPr lang="en-US" noProof="1"/>
              <a:t>  softUniEntities.Employees.First();</a:t>
            </a:r>
          </a:p>
          <a:p>
            <a:r>
              <a:rPr lang="en-US" noProof="1"/>
              <a:t>softUniEntities.Employees.</a:t>
            </a:r>
            <a:r>
              <a:rPr lang="en-US" noProof="1">
                <a:solidFill>
                  <a:schemeClr val="bg1"/>
                </a:solidFill>
              </a:rPr>
              <a:t>Remove</a:t>
            </a:r>
            <a:r>
              <a:rPr lang="en-US" noProof="1"/>
              <a:t>(employee);</a:t>
            </a:r>
          </a:p>
          <a:p>
            <a:r>
              <a:rPr lang="en-US" noProof="1"/>
              <a:t>softUniEntities.SaveChanges();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563887" y="2837392"/>
            <a:ext cx="3829478" cy="1019105"/>
          </a:xfrm>
          <a:prstGeom prst="wedgeRoundRectCallout">
            <a:avLst>
              <a:gd name="adj1" fmla="val -59647"/>
              <a:gd name="adj2" fmla="val 55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8248" y="4590155"/>
            <a:ext cx="3500539" cy="941440"/>
          </a:xfrm>
          <a:prstGeom prst="wedgeRoundRectCallout">
            <a:avLst>
              <a:gd name="adj1" fmla="val -64210"/>
              <a:gd name="adj2" fmla="val -42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the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247678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ORM frameworks </a:t>
            </a:r>
            <a:r>
              <a:rPr lang="en-US" sz="3200" dirty="0">
                <a:solidFill>
                  <a:schemeClr val="bg2"/>
                </a:solidFill>
              </a:rPr>
              <a:t>map database schema to objects in a programming language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en-US" sz="3200" dirty="0">
                <a:solidFill>
                  <a:schemeClr val="bg2"/>
                </a:solidFill>
              </a:rPr>
              <a:t>can be used to query the DB through the </a:t>
            </a:r>
            <a:r>
              <a:rPr lang="en-US" sz="3200" b="1" dirty="0">
                <a:solidFill>
                  <a:schemeClr val="bg1"/>
                </a:solidFill>
              </a:rPr>
              <a:t>DB context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282039" y="4252768"/>
            <a:ext cx="639080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.Where(c =&gt; c.JobTitle == "Design Engineering")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.Select(c =&gt; c.FirstName)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.ToList();</a:t>
            </a:r>
          </a:p>
        </p:txBody>
      </p:sp>
    </p:spTree>
    <p:extLst>
      <p:ext uri="{BB962C8B-B14F-4D97-AF65-F5344CB8AC3E}">
        <p14:creationId xmlns:p14="http://schemas.microsoft.com/office/powerpoint/2010/main" val="102818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D1B9236-8E20-46BC-AADF-6AF4F803CC95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78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6002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Introduction to ORM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</p:spTree>
    <p:extLst>
      <p:ext uri="{BB962C8B-B14F-4D97-AF65-F5344CB8AC3E}">
        <p14:creationId xmlns:p14="http://schemas.microsoft.com/office/powerpoint/2010/main" val="327160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Creative Commons </a:t>
            </a:r>
            <a:r>
              <a:rPr lang="en-US" noProof="1">
                <a:solidFill>
                  <a:schemeClr val="bg1"/>
                </a:solidFill>
                <a:hlinkClick r:id="rId3"/>
              </a:rPr>
              <a:t>Attribution-NonCommercial-ShareAlike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86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C#/Java/etc. classes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86" y="3444774"/>
            <a:ext cx="5770848" cy="2788162"/>
          </a:xfrm>
          <a:prstGeom prst="roundRect">
            <a:avLst>
              <a:gd name="adj" fmla="val 807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176" y="3543293"/>
            <a:ext cx="2420391" cy="259112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5669685" y="4555452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2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Query data by object-oriented API </a:t>
            </a:r>
            <a:r>
              <a:rPr lang="en-US" dirty="0"/>
              <a:t>(e.g. LINQ queries)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Frameworks: Features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3358A-E5FB-4DC5-A600-0A7A40F9EF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799650" y="3044376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589044" y="2417958"/>
            <a:ext cx="4962042" cy="1724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database.Employees.Add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FirstName = “Gosho”,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LastName = “Ivanov”,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IsEmployed = true    });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3228" y="2507183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(‘Gosho’, ‘Ivanov’, 1)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Object-relational mapping (ORM) </a:t>
            </a:r>
            <a:r>
              <a:rPr lang="en-US" b="1" dirty="0">
                <a:solidFill>
                  <a:schemeClr val="bg1"/>
                </a:solidFill>
              </a:rPr>
              <a:t>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 productivity: </a:t>
            </a:r>
            <a:r>
              <a:rPr lang="en-US" b="1" dirty="0">
                <a:solidFill>
                  <a:schemeClr val="bg1"/>
                </a:solidFill>
              </a:rPr>
              <a:t>writing less code</a:t>
            </a:r>
          </a:p>
          <a:p>
            <a:pPr lvl="1">
              <a:buClr>
                <a:schemeClr val="tx1"/>
              </a:buClr>
            </a:pPr>
            <a:r>
              <a:rPr lang="da-DK" dirty="0"/>
              <a:t>Abstract from differences between object and relational world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Manageability of the CRUD operations </a:t>
            </a:r>
            <a:r>
              <a:rPr lang="en-US" dirty="0"/>
              <a:t>for complex relationships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Easier maintainability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Disadvantages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r>
              <a:rPr lang="en-US" dirty="0"/>
              <a:t>(due to overhead or autogenerated SQL)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r>
              <a:rPr lang="en-US" dirty="0"/>
              <a:t>(some operations are hard to implement)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Advantages and Disadvantages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5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Custom ORM Framework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/>
              <a:t>Overview and Features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217" y="1385091"/>
            <a:ext cx="3025565" cy="266368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Designed after</a:t>
            </a:r>
            <a:r>
              <a:rPr lang="en-US" b="1" dirty="0">
                <a:solidFill>
                  <a:schemeClr val="bg1"/>
                </a:solidFill>
              </a:rPr>
              <a:t> Entity Framework Core</a:t>
            </a:r>
          </a:p>
          <a:p>
            <a:pPr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 data queries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CRUD operations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Maps navigation properties</a:t>
            </a:r>
          </a:p>
          <a:p>
            <a:pPr>
              <a:buClr>
                <a:schemeClr val="tx1"/>
              </a:buClr>
            </a:pPr>
            <a:r>
              <a:rPr lang="en-US" dirty="0"/>
              <a:t>Maps collections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en-US" dirty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MiniORM Core: Overview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277F51A-7167-42DC-9696-C9EAB717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2257" y="3107571"/>
            <a:ext cx="3745613" cy="2193082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4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16155</TotalTime>
  <Words>1431</Words>
  <Application>Microsoft Office PowerPoint</Application>
  <PresentationFormat>Widescreen</PresentationFormat>
  <Paragraphs>331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ORM Fundamentals</vt:lpstr>
      <vt:lpstr>Table of Contents</vt:lpstr>
      <vt:lpstr>Questions</vt:lpstr>
      <vt:lpstr>PowerPoint Presentation</vt:lpstr>
      <vt:lpstr>What is ORM?</vt:lpstr>
      <vt:lpstr>ORM Frameworks: Features</vt:lpstr>
      <vt:lpstr>ORM Advantages and Disadvantages</vt:lpstr>
      <vt:lpstr>PowerPoint Presentation</vt:lpstr>
      <vt:lpstr>MiniORM Core: Overview</vt:lpstr>
      <vt:lpstr>MiniORM Core Workflow: Overview</vt:lpstr>
      <vt:lpstr>Database First Model</vt:lpstr>
      <vt:lpstr>MiniORM Components</vt:lpstr>
      <vt:lpstr>MiniORM Components (2)</vt:lpstr>
      <vt:lpstr>PowerPoint Presentation</vt:lpstr>
      <vt:lpstr>Entity Classes</vt:lpstr>
      <vt:lpstr>Entity Classes: Navigation Properties</vt:lpstr>
      <vt:lpstr>Entity Classes: Navigation Properties (2)</vt:lpstr>
      <vt:lpstr>PowerPoint Presentation</vt:lpstr>
      <vt:lpstr>DbSet&lt;T&gt; Class</vt:lpstr>
      <vt:lpstr>DbSet&lt;T&gt; Features</vt:lpstr>
      <vt:lpstr>PowerPoint Presentation</vt:lpstr>
      <vt:lpstr>DbContext Class</vt:lpstr>
      <vt:lpstr>PowerPoint Presentation</vt:lpstr>
      <vt:lpstr>ChangeTracker&lt;T&gt;</vt:lpstr>
      <vt:lpstr>ChangeTracker&lt;T&gt;: Cloning Entities</vt:lpstr>
      <vt:lpstr>ChangeTracker&lt;T&gt;: Cloning Entities (2)</vt:lpstr>
      <vt:lpstr>PowerPoint Presentation</vt:lpstr>
      <vt:lpstr>PowerPoint Presentation</vt:lpstr>
      <vt:lpstr>Using DbContext Class</vt:lpstr>
      <vt:lpstr>Reading Data with LINQ Query</vt:lpstr>
      <vt:lpstr>Reading Data with LINQ Query</vt:lpstr>
      <vt:lpstr>PowerPoint Presentation</vt:lpstr>
      <vt:lpstr>Creating New Entities</vt:lpstr>
      <vt:lpstr>Updating Existing Entities</vt:lpstr>
      <vt:lpstr>Deleting Existing Data</vt:lpstr>
      <vt:lpstr>Summary</vt:lpstr>
      <vt:lpstr>PowerPoint Presentation</vt:lpstr>
      <vt:lpstr>SoftUni Diamond Partners</vt:lpstr>
      <vt:lpstr>SoftUni Organizational Partners</vt:lpstr>
      <vt:lpstr>License</vt:lpstr>
      <vt:lpstr>Trainings @ Software University (SoftUni)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Databases, SQL, programming, SoftUni, Software University, programming, software development, software engineering, course, database systems</cp:keywords>
  <dc:description>Databases Advanced Course @ SoftUni – https://softuni.bg/courses/databases-advanced-entity-framework
</dc:description>
  <cp:lastModifiedBy>Stoyan</cp:lastModifiedBy>
  <cp:revision>475</cp:revision>
  <dcterms:created xsi:type="dcterms:W3CDTF">2018-05-23T13:08:44Z</dcterms:created>
  <dcterms:modified xsi:type="dcterms:W3CDTF">2019-10-24T09:27:33Z</dcterms:modified>
  <cp:category>programming;computer programming;software development; databases</cp:category>
</cp:coreProperties>
</file>