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58"/>
  </p:notesMasterIdLst>
  <p:handoutMasterIdLst>
    <p:handoutMasterId r:id="rId59"/>
  </p:handoutMasterIdLst>
  <p:sldIdLst>
    <p:sldId id="402" r:id="rId3"/>
    <p:sldId id="493" r:id="rId4"/>
    <p:sldId id="594" r:id="rId5"/>
    <p:sldId id="467" r:id="rId6"/>
    <p:sldId id="548" r:id="rId7"/>
    <p:sldId id="549" r:id="rId8"/>
    <p:sldId id="473" r:id="rId9"/>
    <p:sldId id="551" r:id="rId10"/>
    <p:sldId id="552" r:id="rId11"/>
    <p:sldId id="570" r:id="rId12"/>
    <p:sldId id="571" r:id="rId13"/>
    <p:sldId id="572" r:id="rId14"/>
    <p:sldId id="573" r:id="rId15"/>
    <p:sldId id="480" r:id="rId16"/>
    <p:sldId id="553" r:id="rId17"/>
    <p:sldId id="554" r:id="rId18"/>
    <p:sldId id="555" r:id="rId19"/>
    <p:sldId id="556" r:id="rId20"/>
    <p:sldId id="557" r:id="rId21"/>
    <p:sldId id="558" r:id="rId22"/>
    <p:sldId id="559" r:id="rId23"/>
    <p:sldId id="560" r:id="rId24"/>
    <p:sldId id="561" r:id="rId25"/>
    <p:sldId id="562" r:id="rId26"/>
    <p:sldId id="563" r:id="rId27"/>
    <p:sldId id="564" r:id="rId28"/>
    <p:sldId id="565" r:id="rId29"/>
    <p:sldId id="566" r:id="rId30"/>
    <p:sldId id="567" r:id="rId31"/>
    <p:sldId id="574" r:id="rId32"/>
    <p:sldId id="575" r:id="rId33"/>
    <p:sldId id="576" r:id="rId34"/>
    <p:sldId id="577" r:id="rId35"/>
    <p:sldId id="578" r:id="rId36"/>
    <p:sldId id="579" r:id="rId37"/>
    <p:sldId id="580" r:id="rId38"/>
    <p:sldId id="581" r:id="rId39"/>
    <p:sldId id="584" r:id="rId40"/>
    <p:sldId id="585" r:id="rId41"/>
    <p:sldId id="586" r:id="rId42"/>
    <p:sldId id="587" r:id="rId43"/>
    <p:sldId id="588" r:id="rId44"/>
    <p:sldId id="589" r:id="rId45"/>
    <p:sldId id="590" r:id="rId46"/>
    <p:sldId id="591" r:id="rId47"/>
    <p:sldId id="592" r:id="rId48"/>
    <p:sldId id="582" r:id="rId49"/>
    <p:sldId id="583" r:id="rId50"/>
    <p:sldId id="349" r:id="rId51"/>
    <p:sldId id="593" r:id="rId52"/>
    <p:sldId id="543" r:id="rId53"/>
    <p:sldId id="546" r:id="rId54"/>
    <p:sldId id="595" r:id="rId55"/>
    <p:sldId id="569" r:id="rId56"/>
    <p:sldId id="547" r:id="rId5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94"/>
          </p14:sldIdLst>
        </p14:section>
        <p14:section name="Object Composition" id="{434EBAE8-1691-433D-9596-8AE3E67F67B5}">
          <p14:sldIdLst>
            <p14:sldId id="467"/>
            <p14:sldId id="548"/>
            <p14:sldId id="549"/>
          </p14:sldIdLst>
        </p14:section>
        <p14:section name="Fluent API" id="{6F66BED0-FBED-470B-BAD5-ACFC36FA0673}">
          <p14:sldIdLst>
            <p14:sldId id="473"/>
            <p14:sldId id="551"/>
            <p14:sldId id="552"/>
            <p14:sldId id="570"/>
            <p14:sldId id="571"/>
            <p14:sldId id="572"/>
            <p14:sldId id="573"/>
          </p14:sldIdLst>
        </p14:section>
        <p14:section name="Table Relationships" id="{707CFBAC-D943-4BF6-AD94-4BE5E88077CB}">
          <p14:sldIdLst>
            <p14:sldId id="480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</p14:sldIdLst>
        </p14:section>
        <p14:section name="Filtering and Aggregating Tables" id="{EEA280B4-2EDC-4A8E-BA0F-15D8B5B91AF8}">
          <p14:sldIdLst>
            <p14:sldId id="574"/>
            <p14:sldId id="575"/>
            <p14:sldId id="576"/>
            <p14:sldId id="577"/>
            <p14:sldId id="578"/>
          </p14:sldIdLst>
        </p14:section>
        <p14:section name="View Models" id="{19D1B97A-CDC8-48CE-85C2-5241403E4D4A}">
          <p14:sldIdLst>
            <p14:sldId id="579"/>
            <p14:sldId id="580"/>
            <p14:sldId id="581"/>
          </p14:sldIdLst>
        </p14:section>
        <p14:section name="Attributes" id="{0CAB3DEC-81FD-41B5-9777-3CA39EBA61EC}">
          <p14:sldIdLst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</p14:sldIdLst>
        </p14:section>
        <p14:section name="Shadow Properties" id="{84CF80D1-9D10-452B-9D55-DE19980CA1EC}">
          <p14:sldIdLst>
            <p14:sldId id="582"/>
            <p14:sldId id="583"/>
          </p14:sldIdLst>
        </p14:section>
        <p14:section name="Conclusion" id="{10E03AB1-9AA8-4E86-9A64-D741901E50A2}">
          <p14:sldIdLst>
            <p14:sldId id="349"/>
            <p14:sldId id="593"/>
            <p14:sldId id="543"/>
            <p14:sldId id="546"/>
            <p14:sldId id="595"/>
            <p14:sldId id="569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8" d="100"/>
          <a:sy n="88" d="100"/>
        </p:scale>
        <p:origin x="427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3314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1774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61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98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93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30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14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1B3202-1526-4C77-A95D-E16C3BD916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1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8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advanced-entity-framewor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0.jpe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3.gi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Entity Models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Entity </a:t>
            </a:r>
            <a:r>
              <a:rPr lang="en-US" dirty="0"/>
              <a:t>Relations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AB939E2-5AC8-4DCF-9B4F-56BF6D473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888" y="2057400"/>
            <a:ext cx="3083623" cy="308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Specifying Custom Table name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Custom Column name/DB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API: Renaming DB Objects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0481" y="1875986"/>
            <a:ext cx="7113445" cy="6884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modelBuilder.Entity&lt;Order&gt;()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ToTable</a:t>
            </a:r>
            <a:r>
              <a:rPr lang="en-US" sz="2399" b="1" noProof="1">
                <a:latin typeface="Consolas" pitchFamily="49" charset="0"/>
              </a:rPr>
              <a:t>("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OrderRef</a:t>
            </a:r>
            <a:r>
              <a:rPr lang="en-US" sz="2399" b="1" noProof="1">
                <a:latin typeface="Consolas" pitchFamily="49" charset="0"/>
              </a:rPr>
              <a:t>", "Admin");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691792" y="2964324"/>
            <a:ext cx="2556820" cy="919162"/>
          </a:xfrm>
          <a:prstGeom prst="wedgeRoundRectCallout">
            <a:avLst>
              <a:gd name="adj1" fmla="val -38158"/>
              <a:gd name="adj2" fmla="val -9501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schema name</a:t>
            </a:r>
            <a:endParaRPr lang="bg-BG" sz="23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84444" y="3230201"/>
            <a:ext cx="5455949" cy="1273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modelBuilder.Entity&lt;Student&gt;()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(s =&gt; s.Name)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HasColumnName</a:t>
            </a:r>
            <a:r>
              <a:rPr lang="en-US" sz="2399" b="1" noProof="1">
                <a:latin typeface="Consolas" pitchFamily="49" charset="0"/>
              </a:rPr>
              <a:t>("StudentName")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HasColumnType</a:t>
            </a:r>
            <a:r>
              <a:rPr lang="en-US" sz="2399" b="1" noProof="1">
                <a:latin typeface="Consolas" pitchFamily="49" charset="0"/>
              </a:rPr>
              <a:t>("varchar");</a:t>
            </a:r>
          </a:p>
        </p:txBody>
      </p:sp>
    </p:spTree>
    <p:extLst>
      <p:ext uri="{BB962C8B-B14F-4D97-AF65-F5344CB8AC3E}">
        <p14:creationId xmlns:p14="http://schemas.microsoft.com/office/powerpoint/2010/main" val="136857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Explicitly set Primary Key</a:t>
            </a:r>
          </a:p>
          <a:p>
            <a:endParaRPr lang="en-US" dirty="0"/>
          </a:p>
          <a:p>
            <a:r>
              <a:rPr lang="en-US" dirty="0"/>
              <a:t>Other column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API: Column Attributes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3" y="1836403"/>
            <a:ext cx="7919625" cy="6830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&gt;().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HasKey</a:t>
            </a:r>
            <a:r>
              <a:rPr lang="en-US" sz="2399" b="1" noProof="1">
                <a:latin typeface="Consolas" pitchFamily="49" charset="0"/>
              </a:rPr>
              <a:t>("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StudentKey</a:t>
            </a:r>
            <a:r>
              <a:rPr lang="en-US" sz="2399" b="1" noProof="1">
                <a:latin typeface="Consolas" pitchFamily="49" charset="0"/>
              </a:rPr>
              <a:t>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3" y="3276550"/>
            <a:ext cx="6949404" cy="1273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(p =&gt; p.FirstName)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IsRequired</a:t>
            </a:r>
            <a:r>
              <a:rPr lang="en-US" sz="2399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HasMaxLength</a:t>
            </a:r>
            <a:r>
              <a:rPr lang="en-US" sz="2399" b="1" noProof="1">
                <a:latin typeface="Consolas" pitchFamily="49" charset="0"/>
              </a:rPr>
              <a:t>(50)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5B4A58-01D0-4543-8030-D9913D825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165" y="4763079"/>
            <a:ext cx="6949403" cy="9784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(p =&gt; p.LastUpdated)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ValueGeneratedOnAddOrUpdate</a:t>
            </a:r>
            <a:r>
              <a:rPr lang="en-US" sz="2399" b="1" noProof="1"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57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Do not include property in DB (e.g. business logic properties)</a:t>
            </a:r>
          </a:p>
          <a:p>
            <a:endParaRPr lang="en-US" dirty="0"/>
          </a:p>
          <a:p>
            <a:r>
              <a:rPr lang="en-US" dirty="0"/>
              <a:t>Disabling cascade delete</a:t>
            </a:r>
          </a:p>
          <a:p>
            <a:pPr lvl="1"/>
            <a:r>
              <a:rPr lang="en-US" dirty="0"/>
              <a:t>If a FK property is non-</a:t>
            </a:r>
            <a:r>
              <a:rPr lang="en-US" dirty="0" err="1"/>
              <a:t>nullable</a:t>
            </a:r>
            <a:r>
              <a:rPr lang="en-US" dirty="0"/>
              <a:t>, cascade delete is </a:t>
            </a:r>
            <a:r>
              <a:rPr lang="en-US" b="1" dirty="0">
                <a:solidFill>
                  <a:schemeClr val="bg1"/>
                </a:solidFill>
              </a:rPr>
              <a:t>on by default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API: Miscellaneous Config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162" y="3984181"/>
            <a:ext cx="7168189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modelBuilder.Entity&lt;Course&gt;()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.HasRequired(t =&gt; t.Department)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.WithMany(t =&gt; t.Courses)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.HasForeignKey(d =&gt; d.DepartmentID)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OnDelete</a:t>
            </a:r>
            <a:r>
              <a:rPr lang="en-US" sz="2399" b="1" noProof="1">
                <a:latin typeface="Consolas" pitchFamily="49" charset="0"/>
              </a:rPr>
              <a:t>(DeleteBehavior.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Restrict</a:t>
            </a:r>
            <a:r>
              <a:rPr lang="en-US" sz="2399" b="1" noProof="1">
                <a:latin typeface="Consolas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163" y="1907945"/>
            <a:ext cx="8779764" cy="6884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.Entity&lt;Department&gt;().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Ignore</a:t>
            </a:r>
            <a:r>
              <a:rPr lang="en-US" sz="2399" b="1" noProof="1">
                <a:latin typeface="Consolas" pitchFamily="49" charset="0"/>
              </a:rPr>
              <a:t>(d =&gt; d.Budget);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D60A8CAC-3A19-4EEE-8EFA-D80474DFF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2967" y="5337645"/>
            <a:ext cx="4030433" cy="489934"/>
          </a:xfrm>
          <a:prstGeom prst="wedgeRoundRectCallout">
            <a:avLst>
              <a:gd name="adj1" fmla="val -54414"/>
              <a:gd name="adj2" fmla="val -203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Throws exception on delete</a:t>
            </a:r>
            <a:endParaRPr lang="bg-BG" sz="23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41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Mappings can be placed in entity-specific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Include in </a:t>
            </a:r>
            <a:r>
              <a:rPr lang="en-US" b="1" noProof="1">
                <a:solidFill>
                  <a:schemeClr val="bg1"/>
                </a:solidFill>
              </a:rPr>
              <a:t>OnModelCreating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Specialized Configuration Classes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623" y="1856847"/>
            <a:ext cx="10817580" cy="2455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StudentConfiguration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: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IEntityTypeConfiguration</a:t>
            </a:r>
            <a:r>
              <a:rPr lang="en-US" sz="2399" b="1" noProof="1">
                <a:latin typeface="Consolas" pitchFamily="49" charset="0"/>
              </a:rPr>
              <a:t>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void Configure(EntityTypeBuilder&lt;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 builder)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builder.HasKey(c =&gt; c.StudentKey);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414869" y="2139891"/>
            <a:ext cx="3148780" cy="510645"/>
          </a:xfrm>
          <a:prstGeom prst="wedgeRoundRectCallout">
            <a:avLst>
              <a:gd name="adj1" fmla="val -60905"/>
              <a:gd name="adj2" fmla="val -1782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target model</a:t>
            </a:r>
            <a:endParaRPr lang="bg-BG" sz="23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622" y="5467445"/>
            <a:ext cx="10817580" cy="3876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builder.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ApplyConfiguration</a:t>
            </a:r>
            <a:r>
              <a:rPr lang="en-US" sz="2399" b="1" noProof="1">
                <a:latin typeface="Consolas" pitchFamily="49" charset="0"/>
              </a:rPr>
              <a:t>(new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StudentConfiguration</a:t>
            </a:r>
            <a:r>
              <a:rPr lang="en-US" sz="2399" b="1" noProof="1">
                <a:latin typeface="Consolas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114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Table Relationships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Expressed as Properties and Attributes</a:t>
            </a:r>
          </a:p>
        </p:txBody>
      </p:sp>
      <p:pic>
        <p:nvPicPr>
          <p:cNvPr id="3074" name="Picture 2" descr="Image result for properties png">
            <a:extLst>
              <a:ext uri="{FF2B5EF4-FFF2-40B4-BE49-F238E27FC236}">
                <a16:creationId xmlns:a16="http://schemas.microsoft.com/office/drawing/2014/main" id="{5D4786BD-B8E1-4EB8-B154-FB785B321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990600"/>
            <a:ext cx="3524774" cy="352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Expressed in SQL Server as a shared primary key</a:t>
            </a:r>
          </a:p>
          <a:p>
            <a:r>
              <a:rPr lang="en-US" dirty="0"/>
              <a:t>Relationship direction must be explicitly </a:t>
            </a:r>
            <a:br>
              <a:rPr lang="en-US" dirty="0"/>
            </a:br>
            <a:r>
              <a:rPr lang="en-US" dirty="0"/>
              <a:t>specified with a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  <a:p>
            <a:r>
              <a:rPr lang="en-US" noProof="1"/>
              <a:t>ForeignKey</a:t>
            </a:r>
            <a:r>
              <a:rPr lang="en-US" dirty="0"/>
              <a:t> is placed above the key property and contains the </a:t>
            </a:r>
            <a:br>
              <a:rPr lang="en-US" dirty="0"/>
            </a:br>
            <a:r>
              <a:rPr lang="en-US" dirty="0"/>
              <a:t>name of the navigation property and vice versa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912812" y="4572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637212" y="4572000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 flipV="1">
            <a:off x="3415394" y="4976012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52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4DCB0-826E-4C41-A21B-CFC34776E5E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Implementation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70012" y="1981200"/>
            <a:ext cx="9448800" cy="42499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 Id { get; set; }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AddressId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Address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198812" y="2667000"/>
            <a:ext cx="1879928" cy="578882"/>
          </a:xfrm>
          <a:prstGeom prst="wedgeRoundRectCallout">
            <a:avLst>
              <a:gd name="adj1" fmla="val -61323"/>
              <a:gd name="adj2" fmla="val 36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5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D59E-28EE-4578-A2E3-CFEF18D8836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DA37A8-45D0-472E-950E-4B359FEA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Implementation (2)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0F2107-CA2B-4A89-B4BB-834D6A5484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C7C59-06A5-4E05-AF20-93AE99E4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2" y="1981200"/>
            <a:ext cx="8839200" cy="3474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Address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lnSpc>
                <a:spcPct val="90000"/>
              </a:lnSpc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Text { get; set;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StudentId { get; set;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(nameof(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))]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Student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664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HasOne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WithOne</a:t>
            </a:r>
            <a:endParaRPr lang="en-US" b="1" noProof="1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b="1" noProof="1">
                <a:solidFill>
                  <a:schemeClr val="bg1"/>
                </a:solidFill>
              </a:rPr>
              <a:t>StudentId</a:t>
            </a:r>
            <a:r>
              <a:rPr lang="en-US" dirty="0"/>
              <a:t> property is </a:t>
            </a:r>
            <a:r>
              <a:rPr lang="en-US" b="1" dirty="0">
                <a:solidFill>
                  <a:schemeClr val="bg1"/>
                </a:solidFill>
              </a:rPr>
              <a:t>nullable</a:t>
            </a:r>
            <a:r>
              <a:rPr lang="en-US" dirty="0"/>
              <a:t> (</a:t>
            </a:r>
            <a:r>
              <a:rPr lang="en-US" b="1" noProof="1">
                <a:solidFill>
                  <a:schemeClr val="bg1"/>
                </a:solidFill>
              </a:rPr>
              <a:t>int?</a:t>
            </a:r>
            <a:r>
              <a:rPr lang="en-US" dirty="0"/>
              <a:t>), relation becomes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One-To-Zero-Or-One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Fluent API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909963"/>
            <a:ext cx="10363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095679" y="2298712"/>
            <a:ext cx="3048000" cy="1032099"/>
          </a:xfrm>
          <a:prstGeom prst="wedgeRoundRectCallout">
            <a:avLst>
              <a:gd name="adj1" fmla="val -57225"/>
              <a:gd name="adj2" fmla="val 398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Address contains FK to Student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3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Most common type of relationship</a:t>
            </a:r>
          </a:p>
          <a:p>
            <a:r>
              <a:rPr lang="en-US" dirty="0"/>
              <a:t>Implemented with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parent entity</a:t>
            </a:r>
          </a:p>
          <a:p>
            <a:pPr lvl="1"/>
            <a:r>
              <a:rPr lang="en-US" dirty="0"/>
              <a:t>The collection should be </a:t>
            </a:r>
            <a:r>
              <a:rPr lang="en-US" b="1" dirty="0">
                <a:solidFill>
                  <a:schemeClr val="bg1"/>
                </a:solidFill>
              </a:rPr>
              <a:t>initialized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One-to-Many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2480921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5321" y="4401133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05321" y="5373266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5321" y="3429000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stCxn id="6" idx="3"/>
            <a:endCxn id="12" idx="1"/>
          </p:cNvCxnSpPr>
          <p:nvPr/>
        </p:nvCxnSpPr>
        <p:spPr>
          <a:xfrm flipV="1">
            <a:off x="4983503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 flipV="1">
            <a:off x="4983503" y="4805145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1" idx="1"/>
          </p:cNvCxnSpPr>
          <p:nvPr/>
        </p:nvCxnSpPr>
        <p:spPr>
          <a:xfrm>
            <a:off x="4983503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34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Object Composition</a:t>
            </a:r>
          </a:p>
          <a:p>
            <a:r>
              <a:rPr lang="en-GB" dirty="0"/>
              <a:t>Navigation Properties</a:t>
            </a:r>
          </a:p>
          <a:p>
            <a:r>
              <a:rPr lang="en-GB" dirty="0"/>
              <a:t>Fluent API</a:t>
            </a:r>
          </a:p>
          <a:p>
            <a:r>
              <a:rPr lang="en-GB" dirty="0"/>
              <a:t>Table Relationships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 has </a:t>
            </a:r>
            <a:r>
              <a:rPr lang="en-US" b="1" dirty="0">
                <a:solidFill>
                  <a:schemeClr val="bg1"/>
                </a:solidFill>
              </a:rPr>
              <a:t>many employees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One-to-Many: Implementation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1812" y="1981200"/>
            <a:ext cx="11125200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Department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Employees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74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have one 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Implementation (2)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2A3A9D-1630-4083-92BB-FE9C5A3413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ABA085-497B-434A-965F-AA808E6A5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981200"/>
            <a:ext cx="89916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Employee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 Department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680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HasMany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WithOne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One-to-Many: Fluent API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1224" y="1981200"/>
            <a:ext cx="76215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modelBuilder.Entity&lt;Post&gt;()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 =&gt; p.Comments)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 =&gt; c.Post)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 =&gt; c.PostId);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66F079-91BC-45E0-80B5-4A18716A5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4" y="4191000"/>
            <a:ext cx="76215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modelBuilder.Entity&lt;Employee&gt;()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(e =&gt; e.Addresses)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e(a =&gt; a.Employee)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a.EmployeeId);</a:t>
            </a:r>
          </a:p>
        </p:txBody>
      </p:sp>
    </p:spTree>
    <p:extLst>
      <p:ext uri="{BB962C8B-B14F-4D97-AF65-F5344CB8AC3E}">
        <p14:creationId xmlns:p14="http://schemas.microsoft.com/office/powerpoint/2010/main" val="40552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Requires a </a:t>
            </a:r>
            <a:r>
              <a:rPr lang="en-US" b="1" dirty="0">
                <a:solidFill>
                  <a:schemeClr val="bg1"/>
                </a:solidFill>
              </a:rPr>
              <a:t>join entity (separate class) </a:t>
            </a:r>
            <a:r>
              <a:rPr lang="en-US" dirty="0"/>
              <a:t>in EF Core</a:t>
            </a:r>
          </a:p>
          <a:p>
            <a:r>
              <a:rPr lang="en-US" dirty="0"/>
              <a:t>Implemented with collections in each entity, referring the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2480921" y="4013599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5321" y="4589962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5321" y="3479182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480921" y="2895600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2480921" y="5131598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cxnSp>
        <p:nvCxnSpPr>
          <p:cNvPr id="25" name="Straight Arrow Connector 24"/>
          <p:cNvCxnSpPr>
            <a:stCxn id="15" idx="3"/>
            <a:endCxn id="12" idx="1"/>
          </p:cNvCxnSpPr>
          <p:nvPr/>
        </p:nvCxnSpPr>
        <p:spPr>
          <a:xfrm>
            <a:off x="4983503" y="3299612"/>
            <a:ext cx="2221818" cy="58358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2" idx="1"/>
          </p:cNvCxnSpPr>
          <p:nvPr/>
        </p:nvCxnSpPr>
        <p:spPr>
          <a:xfrm flipV="1">
            <a:off x="4983503" y="3883194"/>
            <a:ext cx="2221818" cy="534417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12" idx="1"/>
          </p:cNvCxnSpPr>
          <p:nvPr/>
        </p:nvCxnSpPr>
        <p:spPr>
          <a:xfrm flipV="1">
            <a:off x="4983503" y="3883194"/>
            <a:ext cx="2221818" cy="1652416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7" idx="1"/>
          </p:cNvCxnSpPr>
          <p:nvPr/>
        </p:nvCxnSpPr>
        <p:spPr>
          <a:xfrm flipV="1">
            <a:off x="4983503" y="4993974"/>
            <a:ext cx="2221818" cy="541636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76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2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 Implementation (1)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5612" y="1380840"/>
            <a:ext cx="112776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D2EE6-F616-427F-B07D-508264C3A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3811119"/>
            <a:ext cx="112776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1127-D5F9-4423-B031-82086BC323C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EF Core requires a </a:t>
            </a:r>
            <a:r>
              <a:rPr lang="en-US" b="1" dirty="0">
                <a:solidFill>
                  <a:schemeClr val="bg1"/>
                </a:solidFill>
              </a:rPr>
              <a:t>Join Entity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5C9A33-ECDC-4211-B96B-E8F3363B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 Implementation (2)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EF8A3F-71D3-496C-9320-AC3115E193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AD7DF-BCA8-49F9-8C69-70475C521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6" y="1962332"/>
            <a:ext cx="8004176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 Student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 Course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383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Mapping </a:t>
            </a:r>
            <a:r>
              <a:rPr lang="en-US" b="1" dirty="0">
                <a:solidFill>
                  <a:schemeClr val="bg1"/>
                </a:solidFill>
              </a:rPr>
              <a:t>both sides </a:t>
            </a:r>
            <a:r>
              <a:rPr lang="en-US" dirty="0"/>
              <a:t>of relationship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Many-to-Many: Fluent API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1224" y="1828800"/>
            <a:ext cx="10363200" cy="4613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new {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});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builder.Entity&lt;StudentCourse&gt;()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B02CB362-0208-47D5-B252-AFBC8AE0B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8754" y="2743200"/>
            <a:ext cx="2190344" cy="925251"/>
          </a:xfrm>
          <a:prstGeom prst="wedgeRoundRectCallout">
            <a:avLst>
              <a:gd name="adj1" fmla="val -58297"/>
              <a:gd name="adj2" fmla="val -507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Composite Primary Key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87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two entities are related by more than one key</a:t>
            </a:r>
          </a:p>
          <a:p>
            <a:r>
              <a:rPr lang="en-US" dirty="0"/>
              <a:t>Entity Framework needs help from </a:t>
            </a:r>
            <a:r>
              <a:rPr lang="en-US" b="1" dirty="0">
                <a:solidFill>
                  <a:schemeClr val="bg1"/>
                </a:solidFill>
              </a:rPr>
              <a:t>Inverse Properties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Relations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8075612" y="4865069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075612" y="3249023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Town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1370012" y="4057046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</a:p>
        </p:txBody>
      </p:sp>
      <p:cxnSp>
        <p:nvCxnSpPr>
          <p:cNvPr id="8" name="Straight Arrow Connector 7"/>
          <p:cNvCxnSpPr>
            <a:stCxn id="15" idx="3"/>
            <a:endCxn id="12" idx="1"/>
          </p:cNvCxnSpPr>
          <p:nvPr/>
        </p:nvCxnSpPr>
        <p:spPr>
          <a:xfrm flipV="1">
            <a:off x="3872594" y="3653035"/>
            <a:ext cx="4203018" cy="808023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3"/>
            <a:endCxn id="7" idx="1"/>
          </p:cNvCxnSpPr>
          <p:nvPr/>
        </p:nvCxnSpPr>
        <p:spPr>
          <a:xfrm>
            <a:off x="3872594" y="4461058"/>
            <a:ext cx="4203018" cy="808023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47921" y="3048000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Place of Birth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19321" y="4994033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Current Residence</a:t>
            </a:r>
          </a:p>
        </p:txBody>
      </p:sp>
    </p:spTree>
    <p:extLst>
      <p:ext uri="{BB962C8B-B14F-4D97-AF65-F5344CB8AC3E}">
        <p14:creationId xmlns:p14="http://schemas.microsoft.com/office/powerpoint/2010/main" val="388447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2" grpId="0" animBg="1"/>
      <p:bldP spid="15" grpId="0" animBg="1"/>
      <p:bldP spid="18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Person</a:t>
            </a:r>
            <a:r>
              <a:rPr lang="en-US" dirty="0"/>
              <a:t> Domain Model – defined as usual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Relations Implementation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6212" y="2133600"/>
            <a:ext cx="9296400" cy="39729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136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Town</a:t>
            </a:r>
            <a:r>
              <a:rPr lang="en-US" dirty="0"/>
              <a:t> Domain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Relations Implementation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413" y="1828800"/>
            <a:ext cx="10943998" cy="4326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Town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ICollection&lt;Person&gt; Natives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ICollection&lt;Person&gt; Residents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71091" y="2895599"/>
            <a:ext cx="2743200" cy="929633"/>
          </a:xfrm>
          <a:prstGeom prst="wedgeRoundRectCallout">
            <a:avLst>
              <a:gd name="adj1" fmla="val -55328"/>
              <a:gd name="adj2" fmla="val 468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 towards related property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74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6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Filtering and Aggregating Tables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Select, Join and Group Data Using LINQ</a:t>
            </a:r>
          </a:p>
        </p:txBody>
      </p:sp>
      <p:pic>
        <p:nvPicPr>
          <p:cNvPr id="1026" name="Picture 2" descr="http://pythonhosted.org/cubes/_images/schema_snowfl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93" y="740929"/>
            <a:ext cx="6927839" cy="374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71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Limit network traffic by reducing the queried columns</a:t>
            </a:r>
          </a:p>
          <a:p>
            <a:r>
              <a:rPr lang="en-US" dirty="0"/>
              <a:t>Syntax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SQL Server Profiler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Reasons to Use Select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4028" y="2502886"/>
            <a:ext cx="7770376" cy="2160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var employeesWithTown = context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.Employees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399" b="1" noProof="1">
                <a:latin typeface="Consolas" pitchFamily="49" charset="0"/>
              </a:rPr>
              <a:t>(employee =&gt; new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EmployeeName = employee.FirstName,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TownName = employee.Address.Town.Name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});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4316" y="5319481"/>
            <a:ext cx="11567090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noProof="1">
                <a:latin typeface="Consolas" pitchFamily="49" charset="0"/>
              </a:rPr>
              <a:t>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1600" b="1" noProof="1">
                <a:latin typeface="Consolas" pitchFamily="49" charset="0"/>
              </a:rPr>
              <a:t> [employee].[FirstName] AS [EmployeeName], [employee.Address.Town].[Name] AS [TownName]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latin typeface="Consolas" pitchFamily="49" charset="0"/>
              </a:rPr>
              <a:t> 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FROM</a:t>
            </a:r>
            <a:r>
              <a:rPr lang="en-US" sz="1600" b="1" noProof="1">
                <a:latin typeface="Consolas" pitchFamily="49" charset="0"/>
              </a:rPr>
              <a:t> [Employees] AS [employee]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LEFT JOIN </a:t>
            </a:r>
            <a:r>
              <a:rPr lang="en-US" sz="1600" b="1" noProof="1">
                <a:latin typeface="Consolas" pitchFamily="49" charset="0"/>
              </a:rPr>
              <a:t>[Addresses] AS [employee.Address] ON [employee].[AddressID] = [employee.Address].[AddressID]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LEFT JOIN </a:t>
            </a:r>
            <a:r>
              <a:rPr lang="en-US" sz="1600" b="1" noProof="1">
                <a:latin typeface="Consolas" pitchFamily="49" charset="0"/>
              </a:rPr>
              <a:t>[Towns] AS [employee.Address.Town] ON [employee.Address].[TownID] =       		 	  [employee.Address.Town].[TownID]</a:t>
            </a:r>
          </a:p>
        </p:txBody>
      </p:sp>
    </p:spTree>
    <p:extLst>
      <p:ext uri="{BB962C8B-B14F-4D97-AF65-F5344CB8AC3E}">
        <p14:creationId xmlns:p14="http://schemas.microsoft.com/office/powerpoint/2010/main" val="60390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that is selected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initial entity type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Anonymous type</a:t>
            </a:r>
            <a:r>
              <a:rPr lang="en-US" dirty="0"/>
              <a:t>, generated at runtime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cannot be modified </a:t>
            </a:r>
            <a:r>
              <a:rPr lang="en-US" dirty="0"/>
              <a:t>(updated, deleted)</a:t>
            </a:r>
          </a:p>
          <a:p>
            <a:pPr lvl="1"/>
            <a:r>
              <a:rPr lang="en-US" dirty="0"/>
              <a:t>Entity is of a </a:t>
            </a:r>
            <a:r>
              <a:rPr lang="en-US" b="1" dirty="0">
                <a:solidFill>
                  <a:schemeClr val="bg1"/>
                </a:solidFill>
              </a:rPr>
              <a:t>different type</a:t>
            </a:r>
          </a:p>
          <a:p>
            <a:pPr lvl="1"/>
            <a:r>
              <a:rPr lang="en-US" dirty="0"/>
              <a:t>Not associated with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anymore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Reasons not to Use Select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225" y="2603915"/>
            <a:ext cx="6204993" cy="1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Join tables in EF with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extension methods </a:t>
            </a:r>
            <a:r>
              <a:rPr lang="en-US" dirty="0"/>
              <a:t>on 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</a:rPr>
              <a:t>IEnumerable&lt;T&gt;</a:t>
            </a:r>
            <a:r>
              <a:rPr lang="en-US" dirty="0"/>
              <a:t> (like when joining collections)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Tables in EF: Using Join()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00875" y="2493073"/>
            <a:ext cx="8532178" cy="34615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var employees =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softUniEntities.Employees.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softUniEntities.Departments,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(e =&gt; 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399" b="1" noProof="1">
                <a:latin typeface="Consolas" pitchFamily="49" charset="0"/>
              </a:rPr>
              <a:t>),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(d =&gt; d.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399" b="1" noProof="1">
                <a:latin typeface="Consolas" pitchFamily="49" charset="0"/>
              </a:rPr>
              <a:t>),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(e, d) =&gt; new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Employee = e.FirstName,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JobTitle = e.JobTitle,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Department = d.Name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);</a:t>
            </a:r>
          </a:p>
        </p:txBody>
      </p:sp>
    </p:spTree>
    <p:extLst>
      <p:ext uri="{BB962C8B-B14F-4D97-AF65-F5344CB8AC3E}">
        <p14:creationId xmlns:p14="http://schemas.microsoft.com/office/powerpoint/2010/main" val="3129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Grouping also can be done by LINQ</a:t>
            </a:r>
          </a:p>
          <a:p>
            <a:pPr lvl="1"/>
            <a:r>
              <a:rPr lang="en-US" dirty="0"/>
              <a:t>The same way as with collections in LINQ</a:t>
            </a:r>
          </a:p>
          <a:p>
            <a:r>
              <a:rPr lang="en-US" dirty="0"/>
              <a:t>Grouping with LINQ: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Grouping with extension methods: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Tables in EF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828323" y="4647883"/>
            <a:ext cx="8532178" cy="53326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sz="2999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68067" y="3236833"/>
            <a:ext cx="9449515" cy="9784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var groupedEmployees =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from employee in softUniEntities.Employees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group employee by employee.JobTitle;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68067" y="5333505"/>
            <a:ext cx="9449515" cy="6830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var groupedCustomers = softUniEntities.Employees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.GroupBy(employee =&gt; employee.JobTitle);</a:t>
            </a:r>
          </a:p>
        </p:txBody>
      </p:sp>
    </p:spTree>
    <p:extLst>
      <p:ext uri="{BB962C8B-B14F-4D97-AF65-F5344CB8AC3E}">
        <p14:creationId xmlns:p14="http://schemas.microsoft.com/office/powerpoint/2010/main" val="3404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Result </a:t>
            </a:r>
            <a:r>
              <a:rPr lang="en-US" dirty="0"/>
              <a:t>Models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431BD2-11A8-4CE4-862B-5F1B0BED98B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Simplifying Models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1600354"/>
            <a:ext cx="2057246" cy="20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3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GroupBy() </a:t>
            </a:r>
            <a:r>
              <a:rPr lang="en-US" dirty="0"/>
              <a:t>can work with </a:t>
            </a:r>
            <a:r>
              <a:rPr lang="en-US" b="1" dirty="0">
                <a:solidFill>
                  <a:schemeClr val="bg1"/>
                </a:solidFill>
              </a:rPr>
              <a:t>custom classes</a:t>
            </a:r>
          </a:p>
          <a:p>
            <a:pPr lvl="1"/>
            <a:r>
              <a:rPr lang="en-US" dirty="0"/>
              <a:t>Allows you to </a:t>
            </a:r>
            <a:r>
              <a:rPr lang="en-US" b="1" dirty="0">
                <a:solidFill>
                  <a:schemeClr val="bg1"/>
                </a:solidFill>
              </a:rPr>
              <a:t>pass them </a:t>
            </a:r>
            <a:r>
              <a:rPr lang="en-US" dirty="0"/>
              <a:t>to methods and use them </a:t>
            </a:r>
            <a:br>
              <a:rPr lang="en-US" dirty="0"/>
            </a:br>
            <a:r>
              <a:rPr lang="en-US" dirty="0"/>
              <a:t>as a return type</a:t>
            </a:r>
          </a:p>
          <a:p>
            <a:pPr lvl="1"/>
            <a:r>
              <a:rPr lang="en-US" dirty="0"/>
              <a:t>Requires some </a:t>
            </a:r>
            <a:r>
              <a:rPr lang="en-US" b="1" dirty="0">
                <a:solidFill>
                  <a:schemeClr val="bg1"/>
                </a:solidFill>
              </a:rPr>
              <a:t>extra code </a:t>
            </a:r>
            <a:r>
              <a:rPr lang="en-US" dirty="0"/>
              <a:t>(class definition)</a:t>
            </a:r>
          </a:p>
          <a:p>
            <a:r>
              <a:rPr lang="en-US" dirty="0"/>
              <a:t>Sample </a:t>
            </a:r>
            <a:r>
              <a:rPr lang="en-US" noProof="1" smtClean="0"/>
              <a:t>Result </a:t>
            </a:r>
            <a:r>
              <a:rPr lang="en-US" noProof="1"/>
              <a:t>Model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Result </a:t>
            </a:r>
            <a:r>
              <a:rPr lang="en-US" noProof="1"/>
              <a:t>Models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85165" y="4361663"/>
            <a:ext cx="680159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</a:t>
            </a:r>
            <a:r>
              <a:rPr lang="en-US" sz="2399" b="1" noProof="1" smtClean="0">
                <a:solidFill>
                  <a:schemeClr val="bg1"/>
                </a:solidFill>
                <a:latin typeface="Consolas" pitchFamily="49" charset="0"/>
              </a:rPr>
              <a:t>UserResultModel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string FullName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string Age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244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Assign the fields as you would with an anonymous object: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new type can be used in a method signature: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</a:t>
            </a:r>
            <a:r>
              <a:rPr lang="en-US" dirty="0"/>
              <a:t>Models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9655" y="1880005"/>
            <a:ext cx="9449515" cy="2455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var currentUser = context.Users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</a:t>
            </a:r>
            <a:r>
              <a:rPr lang="en-US" sz="2399" b="1" noProof="1" smtClean="0">
                <a:latin typeface="Consolas" pitchFamily="49" charset="0"/>
              </a:rPr>
              <a:t>.Where(u =&gt; u.Id == 8)</a:t>
            </a:r>
          </a:p>
          <a:p>
            <a:pPr>
              <a:lnSpc>
                <a:spcPct val="80000"/>
              </a:lnSpc>
            </a:pPr>
            <a:r>
              <a:rPr lang="en-US" sz="2399" b="1" noProof="1" smtClean="0">
                <a:latin typeface="Consolas" pitchFamily="49" charset="0"/>
              </a:rPr>
              <a:t>  .</a:t>
            </a:r>
            <a:r>
              <a:rPr lang="en-US" sz="2399" b="1" noProof="1" smtClean="0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399" b="1" noProof="1" smtClean="0">
                <a:latin typeface="Consolas" pitchFamily="49" charset="0"/>
              </a:rPr>
              <a:t>(u =&gt; </a:t>
            </a:r>
            <a:r>
              <a:rPr lang="en-US" sz="2399" b="1" noProof="1" smtClean="0">
                <a:solidFill>
                  <a:schemeClr val="bg1"/>
                </a:solidFill>
                <a:latin typeface="Consolas" pitchFamily="49" charset="0"/>
              </a:rPr>
              <a:t>new UserResultModel</a:t>
            </a:r>
          </a:p>
          <a:p>
            <a:pPr>
              <a:lnSpc>
                <a:spcPct val="80000"/>
              </a:lnSpc>
            </a:pPr>
            <a:r>
              <a:rPr lang="en-US" sz="2399" b="1" noProof="1" smtClean="0">
                <a:latin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FullName = u.FirstName + " " + u.LastName,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Age = u.Age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})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 smtClean="0">
                <a:solidFill>
                  <a:schemeClr val="bg1"/>
                </a:solidFill>
                <a:latin typeface="Consolas" pitchFamily="49" charset="0"/>
              </a:rPr>
              <a:t>SingleOrDefault</a:t>
            </a:r>
            <a:r>
              <a:rPr lang="en-US" sz="2399" b="1" noProof="1" smtClean="0">
                <a:latin typeface="Consolas" pitchFamily="49" charset="0"/>
              </a:rPr>
              <a:t>();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69655" y="5407809"/>
            <a:ext cx="9449515" cy="3930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 smtClean="0">
                <a:latin typeface="Consolas" pitchFamily="49" charset="0"/>
              </a:rPr>
              <a:t>public</a:t>
            </a:r>
            <a:r>
              <a:rPr lang="bg-BG" sz="2399" b="1" noProof="1" smtClean="0">
                <a:latin typeface="Consolas" pitchFamily="49" charset="0"/>
              </a:rPr>
              <a:t> </a:t>
            </a:r>
            <a:r>
              <a:rPr lang="en-US" sz="2399" b="1" noProof="1" smtClean="0">
                <a:solidFill>
                  <a:schemeClr val="bg1"/>
                </a:solidFill>
                <a:latin typeface="Consolas" pitchFamily="49" charset="0"/>
              </a:rPr>
              <a:t>UserResultModel</a:t>
            </a:r>
            <a:r>
              <a:rPr lang="en-US" sz="2399" b="1" noProof="1" smtClean="0">
                <a:latin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</a:rPr>
              <a:t>GetUserInfo(int Id) { … }</a:t>
            </a:r>
          </a:p>
        </p:txBody>
      </p:sp>
    </p:spTree>
    <p:extLst>
      <p:ext uri="{BB962C8B-B14F-4D97-AF65-F5344CB8AC3E}">
        <p14:creationId xmlns:p14="http://schemas.microsoft.com/office/powerpoint/2010/main" val="344527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Custom Entity Framework Behavior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622" y="1237472"/>
            <a:ext cx="2888254" cy="271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6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EF Code First provides a set of </a:t>
            </a:r>
            <a:r>
              <a:rPr lang="en-US" b="1" noProof="1">
                <a:solidFill>
                  <a:schemeClr val="bg1"/>
                </a:solidFill>
              </a:rPr>
              <a:t>DataAnnotation</a:t>
            </a:r>
            <a:r>
              <a:rPr lang="en-US" b="1" dirty="0">
                <a:solidFill>
                  <a:schemeClr val="bg1"/>
                </a:solidFill>
              </a:rPr>
              <a:t> attributes</a:t>
            </a:r>
          </a:p>
          <a:p>
            <a:pPr lvl="1"/>
            <a:r>
              <a:rPr lang="en-US" dirty="0"/>
              <a:t>You can override default Entity Framework behavior</a:t>
            </a:r>
          </a:p>
          <a:p>
            <a:r>
              <a:rPr lang="en-US" dirty="0"/>
              <a:t>To access nullability and size of fields:</a:t>
            </a:r>
          </a:p>
          <a:p>
            <a:endParaRPr lang="en-US" dirty="0"/>
          </a:p>
          <a:p>
            <a:r>
              <a:rPr lang="en-US" dirty="0"/>
              <a:t>To access schema customizations:</a:t>
            </a:r>
          </a:p>
          <a:p>
            <a:endParaRPr lang="en-US" dirty="0"/>
          </a:p>
          <a:p>
            <a:r>
              <a:rPr lang="en-US" dirty="0"/>
              <a:t>For a full set of configuration options you need the </a:t>
            </a:r>
            <a:r>
              <a:rPr lang="en-US" b="1" dirty="0">
                <a:solidFill>
                  <a:schemeClr val="bg1"/>
                </a:solidFill>
              </a:rPr>
              <a:t>Fluent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100" y="3312917"/>
            <a:ext cx="9141619" cy="3876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using</a:t>
            </a:r>
            <a:r>
              <a:rPr lang="en-US" sz="2399" b="1" noProof="1">
                <a:latin typeface="Consolas" pitchFamily="49" charset="0"/>
              </a:rPr>
              <a:t> System.ComponentModel.DataAnnotations;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7100" y="4607178"/>
            <a:ext cx="9141619" cy="3876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using</a:t>
            </a:r>
            <a:r>
              <a:rPr lang="en-US" sz="2399" b="1" noProof="1">
                <a:latin typeface="Consolas" pitchFamily="49" charset="0"/>
              </a:rPr>
              <a:t> System.ComponentModel.DataAnnotations.Schema;</a:t>
            </a:r>
          </a:p>
        </p:txBody>
      </p:sp>
    </p:spTree>
    <p:extLst>
      <p:ext uri="{BB962C8B-B14F-4D97-AF65-F5344CB8AC3E}">
        <p14:creationId xmlns:p14="http://schemas.microsoft.com/office/powerpoint/2010/main" val="363104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Describing Database Relationships</a:t>
            </a:r>
          </a:p>
        </p:txBody>
      </p:sp>
      <p:pic>
        <p:nvPicPr>
          <p:cNvPr id="2052" name="Picture 4" descr="Image result for database relationship png">
            <a:extLst>
              <a:ext uri="{FF2B5EF4-FFF2-40B4-BE49-F238E27FC236}">
                <a16:creationId xmlns:a16="http://schemas.microsoft.com/office/drawing/2014/main" id="{626C62AC-6CCB-4E3D-A308-00F5C323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828800"/>
            <a:ext cx="2995050" cy="187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] – explicitly specify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pPr lvl="1"/>
            <a:r>
              <a:rPr lang="en-US" dirty="0"/>
              <a:t>When your PK column doesn’t have an "Id" suffix</a:t>
            </a:r>
          </a:p>
          <a:p>
            <a:pPr marL="609036" lvl="1" indent="0"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Composite </a:t>
            </a:r>
            <a:r>
              <a:rPr lang="en-US" b="1" dirty="0">
                <a:solidFill>
                  <a:schemeClr val="bg1"/>
                </a:solidFill>
              </a:rPr>
              <a:t>key </a:t>
            </a:r>
            <a:r>
              <a:rPr lang="en-US" dirty="0"/>
              <a:t>is only defined using 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en-US" dirty="0"/>
              <a:t>for </a:t>
            </a:r>
            <a:r>
              <a:rPr lang="en-US" dirty="0" smtClean="0"/>
              <a:t>now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Attributes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0848" y="2517852"/>
            <a:ext cx="7618016" cy="6830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sz="2399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int StudentKey { get; set;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0848" y="3893271"/>
            <a:ext cx="9285527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EmployeesProjects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r>
              <a:rPr lang="en-US" sz="2399" b="1" noProof="1">
                <a:latin typeface="Consolas" pitchFamily="49" charset="0"/>
              </a:rPr>
              <a:t>	.HasKey(k =&gt; new { k.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EmployeeId</a:t>
            </a:r>
            <a:r>
              <a:rPr lang="en-US" sz="2399" b="1" noProof="1">
                <a:latin typeface="Consolas" pitchFamily="49" charset="0"/>
              </a:rPr>
              <a:t>, k.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ProjectId</a:t>
            </a:r>
            <a:r>
              <a:rPr lang="en-US" sz="2399" b="1" noProof="1">
                <a:latin typeface="Consolas" pitchFamily="49" charset="0"/>
              </a:rPr>
              <a:t> });</a:t>
            </a:r>
          </a:p>
        </p:txBody>
      </p:sp>
    </p:spTree>
    <p:extLst>
      <p:ext uri="{BB962C8B-B14F-4D97-AF65-F5344CB8AC3E}">
        <p14:creationId xmlns:p14="http://schemas.microsoft.com/office/powerpoint/2010/main" val="317944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– explicitly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dirty="0"/>
              <a:t> navigation property and foreign key property within the same class</a:t>
            </a:r>
          </a:p>
          <a:p>
            <a:r>
              <a:rPr lang="en-US" dirty="0"/>
              <a:t>Works in </a:t>
            </a:r>
            <a:r>
              <a:rPr lang="en-US" b="1" dirty="0">
                <a:solidFill>
                  <a:schemeClr val="bg1"/>
                </a:solidFill>
              </a:rPr>
              <a:t>either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direction</a:t>
            </a:r>
            <a:r>
              <a:rPr lang="en-US" dirty="0"/>
              <a:t> (FK to navigation property or </a:t>
            </a:r>
            <a:br>
              <a:rPr lang="en-US" dirty="0"/>
            </a:br>
            <a:r>
              <a:rPr lang="en-US" dirty="0"/>
              <a:t>navigation property to FK)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Attributes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0684" y="3683641"/>
            <a:ext cx="8227457" cy="2160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Client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ForeignKey</a:t>
            </a:r>
            <a:r>
              <a:rPr lang="en-US" sz="2399" b="1" noProof="1">
                <a:latin typeface="Consolas" pitchFamily="49" charset="0"/>
              </a:rPr>
              <a:t>("Order")]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int OrderRefId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Order Order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855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– manually specify the name of the table in the 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Renaming Objects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5404" y="1905397"/>
            <a:ext cx="761801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399" b="1" noProof="1">
                <a:latin typeface="Consolas" pitchFamily="49" charset="0"/>
              </a:rPr>
              <a:t>("StudentMaster")]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5404" y="4343162"/>
            <a:ext cx="761801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399" b="1" noProof="1">
                <a:latin typeface="Consolas" pitchFamily="49" charset="0"/>
              </a:rPr>
              <a:t>("StudentMaster",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Schema</a:t>
            </a:r>
            <a:r>
              <a:rPr lang="en-US" sz="2399" b="1" noProof="1">
                <a:latin typeface="Consolas" pitchFamily="49" charset="0"/>
              </a:rPr>
              <a:t> = "Admin")]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288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Column</a:t>
            </a:r>
            <a:r>
              <a:rPr lang="en-US" dirty="0"/>
              <a:t> – manually specify the name of the column in the DB</a:t>
            </a:r>
          </a:p>
          <a:p>
            <a:pPr lvl="1"/>
            <a:r>
              <a:rPr lang="en-US" dirty="0"/>
              <a:t>You can also specify order and explicit data type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Renaming Objects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7981" y="2864242"/>
            <a:ext cx="10512862" cy="1864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Column</a:t>
            </a:r>
            <a:r>
              <a:rPr lang="en-US" sz="2399" b="1" noProof="1">
                <a:latin typeface="Consolas" pitchFamily="49" charset="0"/>
              </a:rPr>
              <a:t>("StudentName",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399" b="1" noProof="1">
                <a:latin typeface="Consolas" pitchFamily="49" charset="0"/>
              </a:rPr>
              <a:t> = 2,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TypeName</a:t>
            </a:r>
            <a:r>
              <a:rPr lang="en-US" sz="2399" b="1" noProof="1">
                <a:latin typeface="Consolas" pitchFamily="49" charset="0"/>
              </a:rPr>
              <a:t>="varchar(50)")]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string Name { get; set; }    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094412" y="2975830"/>
            <a:ext cx="3082285" cy="510645"/>
          </a:xfrm>
          <a:prstGeom prst="wedgeRoundRectCallout">
            <a:avLst>
              <a:gd name="adj1" fmla="val -36483"/>
              <a:gd name="adj2" fmla="val 892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parameters</a:t>
            </a:r>
            <a:endParaRPr lang="bg-BG" sz="23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875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– mark a nullable property as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b="1" dirty="0"/>
              <a:t> </a:t>
            </a:r>
            <a:r>
              <a:rPr lang="en-US" dirty="0"/>
              <a:t>in the DB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Will throw an exception if not set to a value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Non-</a:t>
            </a:r>
            <a:r>
              <a:rPr lang="en-US" dirty="0" err="1"/>
              <a:t>nullable</a:t>
            </a:r>
            <a:r>
              <a:rPr lang="en-US" dirty="0"/>
              <a:t> types (e.g.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dirty="0"/>
              <a:t>) will </a:t>
            </a:r>
            <a:r>
              <a:rPr lang="en-US" b="1" dirty="0">
                <a:solidFill>
                  <a:schemeClr val="bg1"/>
                </a:solidFill>
              </a:rPr>
              <a:t>not throw </a:t>
            </a:r>
            <a:r>
              <a:rPr lang="en-US" dirty="0"/>
              <a:t>an exception (will be set to language-specific default value)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MinLength</a:t>
            </a:r>
            <a:r>
              <a:rPr lang="en-US" noProof="1"/>
              <a:t> </a:t>
            </a:r>
            <a:r>
              <a:rPr lang="en-US" dirty="0"/>
              <a:t>– specifies min length of a string (client validation)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MaxLength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</a:rPr>
              <a:t>StringLength</a:t>
            </a:r>
            <a:r>
              <a:rPr lang="en-US" noProof="1"/>
              <a:t> </a:t>
            </a:r>
            <a:r>
              <a:rPr lang="en-US" dirty="0"/>
              <a:t>– specifies max length of a string </a:t>
            </a:r>
            <a:br>
              <a:rPr lang="en-US" dirty="0"/>
            </a:br>
            <a:r>
              <a:rPr lang="en-US" dirty="0"/>
              <a:t>(both client and DB validation)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– set lower and/or upper limits of numeric property </a:t>
            </a:r>
            <a:br>
              <a:rPr lang="en-US" dirty="0"/>
            </a:br>
            <a:r>
              <a:rPr lang="en-US" dirty="0"/>
              <a:t>(client validation)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Validation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– create index for column</a:t>
            </a:r>
          </a:p>
          <a:p>
            <a:pPr lvl="1"/>
            <a:r>
              <a:rPr lang="en-US" dirty="0"/>
              <a:t>Primary key will always have an index</a:t>
            </a:r>
          </a:p>
          <a:p>
            <a:pPr lvl="1"/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NotMapped</a:t>
            </a:r>
            <a:r>
              <a:rPr lang="en-US" dirty="0"/>
              <a:t> – property will not be mapped to a column</a:t>
            </a:r>
          </a:p>
          <a:p>
            <a:pPr lvl="1"/>
            <a:r>
              <a:rPr lang="en-US" dirty="0"/>
              <a:t>For business logic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Attributes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803899-42AA-464A-8062-1D347F2F9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33" y="2690361"/>
            <a:ext cx="7612386" cy="9837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builder.Entity&lt;Car&gt;()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HasIndex</a:t>
            </a:r>
            <a:r>
              <a:rPr lang="en-US" sz="2399" b="1" noProof="1">
                <a:latin typeface="Consolas" pitchFamily="49" charset="0"/>
              </a:rPr>
              <a:t>(u =&gt; u.RegistrationNumber)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IsUnique()</a:t>
            </a:r>
            <a:r>
              <a:rPr lang="en-US" sz="2399" b="1" noProof="1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9879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6D3898-BDDB-4A4D-BBAA-0B50BA02EA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using:</a:t>
            </a:r>
          </a:p>
          <a:p>
            <a:endParaRPr lang="en-US" dirty="0"/>
          </a:p>
          <a:p>
            <a:r>
              <a:rPr lang="en-US" dirty="0"/>
              <a:t>Create following method to validate entities: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793817-3B4C-4290-8A9A-4BAE796F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Method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66771-2585-4B25-89CF-64A918F3EB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82D03-80C1-415C-BFFB-8DF7FBE0E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57" y="1925157"/>
            <a:ext cx="7711029" cy="3876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using</a:t>
            </a:r>
            <a:r>
              <a:rPr lang="en-US" sz="2399" b="1" noProof="1">
                <a:latin typeface="Consolas" pitchFamily="49" charset="0"/>
              </a:rPr>
              <a:t> System.ComponentModel.DataAnnotations;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EE9D5-A6B3-4006-B1A5-5B3FBCC45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57" y="3429001"/>
            <a:ext cx="11027957" cy="2460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 smtClean="0">
                <a:latin typeface="Consolas" pitchFamily="49" charset="0"/>
              </a:rPr>
              <a:t>private bool </a:t>
            </a:r>
            <a:r>
              <a:rPr lang="en-US" sz="2399" b="1" noProof="1">
                <a:latin typeface="Consolas" pitchFamily="49" charset="0"/>
              </a:rPr>
              <a:t>IsValid(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object</a:t>
            </a:r>
            <a:r>
              <a:rPr lang="en-US" sz="2399" b="1" noProof="1">
                <a:latin typeface="Consolas" pitchFamily="49" charset="0"/>
              </a:rPr>
              <a:t> obj)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var validationContext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new ValidationContext(</a:t>
            </a:r>
            <a:r>
              <a:rPr lang="en-US" sz="2399" b="1" noProof="1">
                <a:latin typeface="Consolas" pitchFamily="49" charset="0"/>
              </a:rPr>
              <a:t>obj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var validationResults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new List&lt;ValidationResult&gt;()</a:t>
            </a:r>
            <a:r>
              <a:rPr lang="en-US" sz="2399" b="1" noProof="1"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sz="2399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return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Validator.TryValidateObject</a:t>
            </a:r>
            <a:r>
              <a:rPr lang="en-US" sz="2399" b="1" noProof="1">
                <a:latin typeface="Consolas" pitchFamily="49" charset="0"/>
              </a:rPr>
              <a:t>(obj, validationContext, 					validationResults,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true</a:t>
            </a:r>
            <a:r>
              <a:rPr lang="en-US" sz="2399" b="1" noProof="1">
                <a:latin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39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Shadow Properties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431BD2-11A8-4CE4-862B-5F1B0BED98B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2" name="Picture 8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03" y="1267912"/>
            <a:ext cx="2808818" cy="280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8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5727" y="1196711"/>
            <a:ext cx="11998473" cy="5199712"/>
          </a:xfrm>
        </p:spPr>
        <p:txBody>
          <a:bodyPr/>
          <a:lstStyle/>
          <a:p>
            <a:r>
              <a:rPr lang="en-US" dirty="0" smtClean="0"/>
              <a:t>Shadow properties </a:t>
            </a:r>
            <a:r>
              <a:rPr lang="en-US" dirty="0"/>
              <a:t>are </a:t>
            </a:r>
            <a:r>
              <a:rPr lang="en-US" sz="3199" b="1" dirty="0">
                <a:solidFill>
                  <a:schemeClr val="bg1"/>
                </a:solidFill>
              </a:rPr>
              <a:t>not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</a:rPr>
              <a:t>defined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in your </a:t>
            </a:r>
            <a:r>
              <a:rPr lang="en-US" sz="3199" b="1" dirty="0">
                <a:solidFill>
                  <a:schemeClr val="bg1"/>
                </a:solidFill>
              </a:rPr>
              <a:t>.NET entity class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They are </a:t>
            </a:r>
            <a:r>
              <a:rPr lang="en-US" sz="3199" b="1" dirty="0">
                <a:solidFill>
                  <a:schemeClr val="bg1"/>
                </a:solidFill>
              </a:rPr>
              <a:t>useful</a:t>
            </a:r>
            <a:r>
              <a:rPr lang="en-US" dirty="0"/>
              <a:t> when there is data in the </a:t>
            </a:r>
            <a:r>
              <a:rPr lang="en-US" dirty="0" smtClean="0"/>
              <a:t>database that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199" b="1" dirty="0">
                <a:solidFill>
                  <a:schemeClr val="bg1"/>
                </a:solidFill>
              </a:rPr>
              <a:t>should not be exposed </a:t>
            </a:r>
            <a:r>
              <a:rPr lang="en-US" dirty="0"/>
              <a:t>on the mapped entity types.</a:t>
            </a:r>
          </a:p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Configure</a:t>
            </a:r>
            <a:r>
              <a:rPr lang="en-US" dirty="0" smtClean="0"/>
              <a:t> shadow property:</a:t>
            </a:r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Change</a:t>
            </a:r>
            <a:r>
              <a:rPr lang="en-US" dirty="0" smtClean="0"/>
              <a:t> value of shadow property: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Properties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2308" y="5112936"/>
            <a:ext cx="9141619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context.Entry(</a:t>
            </a:r>
            <a:r>
              <a:rPr lang="en-US" sz="2599" b="1" noProof="1">
                <a:solidFill>
                  <a:schemeClr val="bg1"/>
                </a:solidFill>
              </a:rPr>
              <a:t>Project</a:t>
            </a:r>
            <a:r>
              <a:rPr lang="en-US" sz="2399" b="1" noProof="1">
                <a:latin typeface="Consolas" pitchFamily="49" charset="0"/>
              </a:rPr>
              <a:t>).Property(</a:t>
            </a:r>
            <a:r>
              <a:rPr lang="en-US" sz="2399" b="1" noProof="1">
                <a:solidFill>
                  <a:schemeClr val="bg1"/>
                </a:solidFill>
              </a:rPr>
              <a:t>"</a:t>
            </a:r>
            <a:r>
              <a:rPr lang="en-US" sz="2599" b="1" noProof="1">
                <a:solidFill>
                  <a:schemeClr val="bg1"/>
                </a:solidFill>
              </a:rPr>
              <a:t>LastUpdated</a:t>
            </a:r>
            <a:r>
              <a:rPr lang="en-US" sz="2399" b="1" noProof="1">
                <a:solidFill>
                  <a:schemeClr val="bg1"/>
                </a:solidFill>
              </a:rPr>
              <a:t>"</a:t>
            </a:r>
            <a:r>
              <a:rPr lang="en-US" sz="2399" b="1" noProof="1">
                <a:latin typeface="Consolas" pitchFamily="49" charset="0"/>
              </a:rPr>
              <a:t>)</a:t>
            </a:r>
          </a:p>
          <a:p>
            <a:r>
              <a:rPr lang="en-US" sz="2399" b="1" noProof="1">
                <a:latin typeface="Consolas" pitchFamily="49" charset="0"/>
              </a:rPr>
              <a:t>	</a:t>
            </a:r>
            <a:r>
              <a:rPr lang="en-US" sz="2599" b="1" noProof="1">
                <a:solidFill>
                  <a:schemeClr val="bg1"/>
                </a:solidFill>
              </a:rPr>
              <a:t>.CurrentValue </a:t>
            </a:r>
            <a:r>
              <a:rPr lang="en-US" sz="2399" b="1" noProof="1">
                <a:latin typeface="Consolas" pitchFamily="49" charset="0"/>
              </a:rPr>
              <a:t>= DateTime.Now;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2308" y="3638353"/>
            <a:ext cx="9141619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builder.Entity&lt;</a:t>
            </a:r>
            <a:r>
              <a:rPr lang="en-US" sz="2399" b="1" noProof="1">
                <a:solidFill>
                  <a:schemeClr val="bg1"/>
                </a:solidFill>
              </a:rPr>
              <a:t>Project</a:t>
            </a:r>
            <a:r>
              <a:rPr lang="en-US" sz="2399" b="1" noProof="1">
                <a:latin typeface="Consolas" pitchFamily="49" charset="0"/>
              </a:rPr>
              <a:t>&gt;() 	.Property&lt;</a:t>
            </a:r>
            <a:r>
              <a:rPr lang="en-US" sz="2399" b="1" noProof="1">
                <a:solidFill>
                  <a:schemeClr val="bg1"/>
                </a:solidFill>
              </a:rPr>
              <a:t>DateTime</a:t>
            </a:r>
            <a:r>
              <a:rPr lang="en-US" sz="2399" b="1" noProof="1">
                <a:latin typeface="Consolas" pitchFamily="49" charset="0"/>
              </a:rPr>
              <a:t>&gt;(</a:t>
            </a:r>
            <a:r>
              <a:rPr lang="en-US" sz="2399" b="1" noProof="1">
                <a:solidFill>
                  <a:schemeClr val="bg1"/>
                </a:solidFill>
              </a:rPr>
              <a:t>"LastUpdated"</a:t>
            </a:r>
            <a:r>
              <a:rPr lang="en-US" sz="2399" b="1" noProof="1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6475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Objects can be composed from other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objects to represent complex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relationships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Navigation properties speed up the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traversal of related entities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composition denotes a "</a:t>
            </a:r>
            <a:r>
              <a:rPr lang="en-US" b="1" dirty="0">
                <a:solidFill>
                  <a:schemeClr val="bg1"/>
                </a:solidFill>
              </a:rPr>
              <a:t>has-a</a:t>
            </a:r>
            <a:r>
              <a:rPr lang="en-US" dirty="0"/>
              <a:t>" relationship</a:t>
            </a:r>
          </a:p>
          <a:p>
            <a:pPr lvl="1"/>
            <a:r>
              <a:rPr lang="en-US" dirty="0"/>
              <a:t>E.g. the </a:t>
            </a:r>
            <a:r>
              <a:rPr lang="en-US" b="1" dirty="0">
                <a:solidFill>
                  <a:schemeClr val="bg1"/>
                </a:solidFill>
              </a:rPr>
              <a:t>car</a:t>
            </a:r>
            <a:r>
              <a:rPr lang="en-US" dirty="0"/>
              <a:t> has an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r>
              <a:rPr lang="en-US" dirty="0"/>
              <a:t>Defined in C# by one object having a property that is a reference to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Composition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2188825" y="6415863"/>
            <a:ext cx="330560" cy="23813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226655" y="4224071"/>
            <a:ext cx="2350182" cy="2152176"/>
            <a:chOff x="2601230" y="3733800"/>
            <a:chExt cx="3048000" cy="2791202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601230" y="3733800"/>
              <a:ext cx="3048000" cy="2791202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2873939" y="57150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Pet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Age</a:t>
              </a: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83CB-9FFB-4262-8AD5-D8171D096C13}"/>
              </a:ext>
            </a:extLst>
          </p:cNvPr>
          <p:cNvGrpSpPr/>
          <p:nvPr/>
        </p:nvGrpSpPr>
        <p:grpSpPr>
          <a:xfrm>
            <a:off x="7788275" y="4381664"/>
            <a:ext cx="2350182" cy="1703882"/>
            <a:chOff x="2601230" y="3733800"/>
            <a:chExt cx="3048000" cy="22098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2071958-DD93-4C73-93F7-470D58411148}"/>
                </a:ext>
              </a:extLst>
            </p:cNvPr>
            <p:cNvSpPr/>
            <p:nvPr/>
          </p:nvSpPr>
          <p:spPr>
            <a:xfrm>
              <a:off x="2601230" y="3733800"/>
              <a:ext cx="3048000" cy="220980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Dog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94A31C0-C51E-4EE2-B477-DA0A57AA89F8}"/>
                </a:ext>
              </a:extLst>
            </p:cNvPr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Age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32D8C40-C8B5-4833-AB3E-B60EEDE0A52F}"/>
                </a:ext>
              </a:extLst>
            </p:cNvPr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</p:txBody>
        </p:sp>
      </p:grpSp>
      <p:cxnSp>
        <p:nvCxnSpPr>
          <p:cNvPr id="21" name="Connector: Elbow 10">
            <a:extLst>
              <a:ext uri="{FF2B5EF4-FFF2-40B4-BE49-F238E27FC236}">
                <a16:creationId xmlns:a16="http://schemas.microsoft.com/office/drawing/2014/main" id="{FD92E02A-F487-4855-B560-A531A067F6AE}"/>
              </a:ext>
            </a:extLst>
          </p:cNvPr>
          <p:cNvCxnSpPr>
            <a:cxnSpLocks/>
          </p:cNvCxnSpPr>
          <p:nvPr/>
        </p:nvCxnSpPr>
        <p:spPr>
          <a:xfrm flipV="1">
            <a:off x="5425934" y="4715080"/>
            <a:ext cx="2362341" cy="1309488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75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>
                <a:defRPr/>
              </a:pPr>
              <a:t>50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497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3637" y="1861277"/>
            <a:ext cx="7535052" cy="4674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lnSpc>
                <a:spcPts val="3999"/>
              </a:lnSpc>
              <a:buFont typeface="Wingdings" panose="05000000000000000000" pitchFamily="2" charset="2"/>
              <a:buChar char="§"/>
            </a:pPr>
            <a:r>
              <a:rPr lang="en-GB" sz="2799" dirty="0">
                <a:solidFill>
                  <a:schemeClr val="bg2"/>
                </a:solidFill>
              </a:rPr>
              <a:t>The </a:t>
            </a:r>
            <a:r>
              <a:rPr lang="en-GB" sz="2799" b="1" dirty="0">
                <a:solidFill>
                  <a:schemeClr val="bg1"/>
                </a:solidFill>
              </a:rPr>
              <a:t>Fluent API </a:t>
            </a:r>
            <a:r>
              <a:rPr lang="en-GB" sz="2799" dirty="0">
                <a:solidFill>
                  <a:schemeClr val="bg2"/>
                </a:solidFill>
              </a:rPr>
              <a:t>gives us full control over Entity Framework object mappings</a:t>
            </a:r>
          </a:p>
          <a:p>
            <a:pPr marL="457063" indent="-457063">
              <a:lnSpc>
                <a:spcPts val="3999"/>
              </a:lnSpc>
              <a:buFont typeface="Wingdings" panose="05000000000000000000" pitchFamily="2" charset="2"/>
              <a:buChar char="§"/>
            </a:pPr>
            <a:r>
              <a:rPr lang="en-GB" sz="2799" dirty="0">
                <a:solidFill>
                  <a:schemeClr val="bg2"/>
                </a:solidFill>
              </a:rPr>
              <a:t>Information overhead can be limited by </a:t>
            </a:r>
            <a:r>
              <a:rPr lang="en-GB" sz="2799" b="1" dirty="0">
                <a:solidFill>
                  <a:schemeClr val="bg1"/>
                </a:solidFill>
              </a:rPr>
              <a:t>selecting</a:t>
            </a:r>
            <a:r>
              <a:rPr lang="en-GB" sz="2799" dirty="0">
                <a:solidFill>
                  <a:schemeClr val="bg2"/>
                </a:solidFill>
              </a:rPr>
              <a:t> only the needed properties</a:t>
            </a:r>
            <a:endParaRPr lang="en-GB" sz="2799" noProof="1">
              <a:solidFill>
                <a:schemeClr val="bg2"/>
              </a:solidFill>
            </a:endParaRPr>
          </a:p>
          <a:p>
            <a:pPr marL="457063" indent="-457063">
              <a:lnSpc>
                <a:spcPts val="3999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799" b="1" noProof="1" smtClean="0">
                <a:solidFill>
                  <a:schemeClr val="bg1"/>
                </a:solidFill>
              </a:rPr>
              <a:t>ResultModels</a:t>
            </a:r>
            <a:r>
              <a:rPr lang="en-GB" sz="2799" dirty="0" smtClean="0">
                <a:solidFill>
                  <a:schemeClr val="bg2"/>
                </a:solidFill>
              </a:rPr>
              <a:t> </a:t>
            </a:r>
            <a:r>
              <a:rPr lang="en-GB" sz="2799" dirty="0">
                <a:solidFill>
                  <a:schemeClr val="bg2"/>
                </a:solidFill>
              </a:rPr>
              <a:t>can be used to move aggregated data between methods</a:t>
            </a:r>
          </a:p>
          <a:p>
            <a:pPr marL="457063" indent="-457063">
              <a:lnSpc>
                <a:spcPts val="3999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799" b="1" dirty="0">
                <a:solidFill>
                  <a:schemeClr val="bg1"/>
                </a:solidFill>
              </a:rPr>
              <a:t>Attributes </a:t>
            </a:r>
            <a:r>
              <a:rPr lang="en-GB" sz="2799" dirty="0">
                <a:solidFill>
                  <a:schemeClr val="bg2"/>
                </a:solidFill>
              </a:rPr>
              <a:t>can be used to express special table relationships and to customize entity behaviour</a:t>
            </a:r>
          </a:p>
          <a:p>
            <a:pPr marL="445954" indent="-445954">
              <a:lnSpc>
                <a:spcPts val="3999"/>
              </a:lnSpc>
              <a:buFontTx/>
              <a:buAutoNum type="arabicPeriod"/>
            </a:pPr>
            <a:endParaRPr lang="en-GB" sz="2799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77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35FA4FF-F5B1-41FD-8B83-785475DBDB5D}"/>
              </a:ext>
            </a:extLst>
          </p:cNvPr>
          <p:cNvSpPr>
            <a:spLocks noGrp="1"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26167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50418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Navigation properties create a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r>
              <a:rPr lang="en-US" dirty="0"/>
              <a:t>Is either an </a:t>
            </a:r>
            <a:r>
              <a:rPr lang="en-US" b="1" noProof="1">
                <a:solidFill>
                  <a:schemeClr val="bg1"/>
                </a:solidFill>
              </a:rPr>
              <a:t>Entity Reference</a:t>
            </a:r>
            <a:r>
              <a:rPr lang="en-US" dirty="0"/>
              <a:t> (one to one or zero) or an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</a:rPr>
              <a:t>ICollection</a:t>
            </a:r>
            <a:r>
              <a:rPr lang="en-US" dirty="0"/>
              <a:t> (one to many or many to many)</a:t>
            </a:r>
          </a:p>
          <a:p>
            <a:r>
              <a:rPr lang="en-US" dirty="0"/>
              <a:t>They provide </a:t>
            </a:r>
            <a:r>
              <a:rPr lang="en-US" b="1" dirty="0">
                <a:solidFill>
                  <a:schemeClr val="bg1"/>
                </a:solidFill>
              </a:rPr>
              <a:t>fast querying </a:t>
            </a:r>
            <a:r>
              <a:rPr lang="en-US" dirty="0"/>
              <a:t>of related records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  <a:r>
              <a:rPr lang="en-US" dirty="0"/>
              <a:t> setting the reference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 Properties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with Model Builder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4213" y="1981200"/>
            <a:ext cx="3200400" cy="123377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i="1" dirty="0">
                <a:solidFill>
                  <a:schemeClr val="bg2"/>
                </a:solidFill>
              </a:rPr>
              <a:t>f() =&gt; API</a:t>
            </a:r>
          </a:p>
        </p:txBody>
      </p:sp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First </a:t>
            </a:r>
            <a:r>
              <a:rPr lang="en-US" dirty="0"/>
              <a:t>maps your POCO classes to tables using 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set of conventions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property named "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" maps to the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r>
              <a:rPr lang="en-US" dirty="0"/>
              <a:t>Can be customized using </a:t>
            </a:r>
            <a:r>
              <a:rPr lang="en-US" b="1" dirty="0">
                <a:solidFill>
                  <a:schemeClr val="bg1"/>
                </a:solidFill>
              </a:rPr>
              <a:t>annotations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Fluent API</a:t>
            </a:r>
          </a:p>
          <a:p>
            <a:r>
              <a:rPr lang="en-US" dirty="0"/>
              <a:t>Fluent API (Model Builder) allows </a:t>
            </a:r>
            <a:r>
              <a:rPr lang="en-US" b="1" dirty="0">
                <a:solidFill>
                  <a:schemeClr val="bg1"/>
                </a:solidFill>
              </a:rPr>
              <a:t>full control </a:t>
            </a:r>
            <a:r>
              <a:rPr lang="en-US" dirty="0"/>
              <a:t>over DB mappings</a:t>
            </a:r>
          </a:p>
          <a:p>
            <a:pPr lvl="1"/>
            <a:r>
              <a:rPr lang="en-US" dirty="0"/>
              <a:t>Custom names of objects (columns, tables, etc.) in the DB</a:t>
            </a:r>
          </a:p>
          <a:p>
            <a:pPr lvl="1"/>
            <a:r>
              <a:rPr lang="en-US" dirty="0"/>
              <a:t>Validation and data types</a:t>
            </a:r>
          </a:p>
          <a:p>
            <a:pPr lvl="1"/>
            <a:r>
              <a:rPr lang="en-US" dirty="0"/>
              <a:t>Define complicated entity relationships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5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Custom mappings are placed inside the </a:t>
            </a:r>
            <a:r>
              <a:rPr lang="en-US" b="1" noProof="1">
                <a:solidFill>
                  <a:schemeClr val="bg1"/>
                </a:solidFill>
              </a:rPr>
              <a:t>OnModelCreating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method of the DB context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Fluent API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02058" y="2514600"/>
            <a:ext cx="10898204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protected override void OnModelCreating(DbModelBuilder builder)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builder.Entity&lt;Student&gt;().HasKey(s =&gt; s.StudentKey);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967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1616</TotalTime>
  <Words>2251</Words>
  <Application>Microsoft Office PowerPoint</Application>
  <PresentationFormat>Custom</PresentationFormat>
  <Paragraphs>534</Paragraphs>
  <Slides>55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Entity Relations</vt:lpstr>
      <vt:lpstr>Table of Contents</vt:lpstr>
      <vt:lpstr>Have a Question?</vt:lpstr>
      <vt:lpstr>PowerPoint Presentation</vt:lpstr>
      <vt:lpstr>Object Composition</vt:lpstr>
      <vt:lpstr>Navigation Properties</vt:lpstr>
      <vt:lpstr>PowerPoint Presentation</vt:lpstr>
      <vt:lpstr>Fluent API</vt:lpstr>
      <vt:lpstr>Working with Fluent API</vt:lpstr>
      <vt:lpstr>Fluent API: Renaming DB Objects</vt:lpstr>
      <vt:lpstr>Fluent API: Column Attributes</vt:lpstr>
      <vt:lpstr>Fluent API: Miscellaneous Config</vt:lpstr>
      <vt:lpstr>Specialized Configuration Classes</vt:lpstr>
      <vt:lpstr>PowerPoint Presentation</vt:lpstr>
      <vt:lpstr>One-to-Zero-or-One</vt:lpstr>
      <vt:lpstr>One-to-Zero-or-One: Implementation</vt:lpstr>
      <vt:lpstr>One-to-Zero-or-One: Implementation (2)</vt:lpstr>
      <vt:lpstr>One-to-Zero-or-One: Fluent API</vt:lpstr>
      <vt:lpstr>One-to-Many</vt:lpstr>
      <vt:lpstr>One-to-Many: Implementation</vt:lpstr>
      <vt:lpstr>One-to-Many: Implementation (2)</vt:lpstr>
      <vt:lpstr>One-to-Many: Fluent API</vt:lpstr>
      <vt:lpstr>Many-to-Many</vt:lpstr>
      <vt:lpstr>Many-to-Many Implementation (1)</vt:lpstr>
      <vt:lpstr>Many-to-Many Implementation (2)</vt:lpstr>
      <vt:lpstr>Many-to-Many: Fluent API</vt:lpstr>
      <vt:lpstr>Multiple Relations</vt:lpstr>
      <vt:lpstr>Multiple Relations Implementation</vt:lpstr>
      <vt:lpstr>Multiple Relations Implementation (2)</vt:lpstr>
      <vt:lpstr>PowerPoint Presentation</vt:lpstr>
      <vt:lpstr>Good Reasons to Use Select</vt:lpstr>
      <vt:lpstr>Good Reasons not to Use Select </vt:lpstr>
      <vt:lpstr>Joining Tables in EF: Using Join()</vt:lpstr>
      <vt:lpstr>Grouping Tables in EF</vt:lpstr>
      <vt:lpstr>PowerPoint Presentation</vt:lpstr>
      <vt:lpstr>Result Models</vt:lpstr>
      <vt:lpstr>Result Models (2)</vt:lpstr>
      <vt:lpstr>PowerPoint Presentation</vt:lpstr>
      <vt:lpstr>Attributes</vt:lpstr>
      <vt:lpstr>Key Attributes</vt:lpstr>
      <vt:lpstr>Key Attributes (2)</vt:lpstr>
      <vt:lpstr>Renaming Objects</vt:lpstr>
      <vt:lpstr>Renaming Objects (2)</vt:lpstr>
      <vt:lpstr>Entity Validation</vt:lpstr>
      <vt:lpstr>Other Attributes</vt:lpstr>
      <vt:lpstr>Validation Method</vt:lpstr>
      <vt:lpstr>PowerPoint Presentation</vt:lpstr>
      <vt:lpstr>Shadow Properties</vt:lpstr>
      <vt:lpstr>Summary</vt:lpstr>
      <vt:lpstr>Summary</vt:lpstr>
      <vt:lpstr>PowerPoint Presentation</vt:lpstr>
      <vt:lpstr>Trainings @ Software University (SoftUni)</vt:lpstr>
      <vt:lpstr>SoftUni Diamond Partners</vt:lpstr>
      <vt:lpstr>SoftUni Organizational Partners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Entity Relations</dc:title>
  <dc:subject>Software Development Course</dc:subject>
  <dc:creator>Software University</dc:creator>
  <cp:keywords>DB, Advanced, EF, Core, Entity, Relations, tech, fundamentals, technologySoftware University, SoftUni, programming, coding, software development, education, training, course</cp:keywords>
  <dc:description>Databases Advanced Course @ SoftUni – https://softuni.bg/courses/databases-advanced-entity-framework
</dc:description>
  <cp:lastModifiedBy>Peter Arnaudov</cp:lastModifiedBy>
  <cp:revision>360</cp:revision>
  <dcterms:created xsi:type="dcterms:W3CDTF">2014-01-02T17:00:34Z</dcterms:created>
  <dcterms:modified xsi:type="dcterms:W3CDTF">2019-11-04T12:35:17Z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