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0"/>
  </p:notesMasterIdLst>
  <p:handoutMasterIdLst>
    <p:handoutMasterId r:id="rId41"/>
  </p:handoutMasterIdLst>
  <p:sldIdLst>
    <p:sldId id="402" r:id="rId3"/>
    <p:sldId id="493" r:id="rId4"/>
    <p:sldId id="508" r:id="rId5"/>
    <p:sldId id="467" r:id="rId6"/>
    <p:sldId id="548" r:id="rId7"/>
    <p:sldId id="549" r:id="rId8"/>
    <p:sldId id="573" r:id="rId9"/>
    <p:sldId id="473" r:id="rId10"/>
    <p:sldId id="550" r:id="rId11"/>
    <p:sldId id="551" r:id="rId12"/>
    <p:sldId id="552" r:id="rId13"/>
    <p:sldId id="553" r:id="rId14"/>
    <p:sldId id="480" r:id="rId15"/>
    <p:sldId id="554" r:id="rId16"/>
    <p:sldId id="539" r:id="rId17"/>
    <p:sldId id="555" r:id="rId18"/>
    <p:sldId id="556" r:id="rId19"/>
    <p:sldId id="557" r:id="rId20"/>
    <p:sldId id="558" r:id="rId21"/>
    <p:sldId id="561" r:id="rId22"/>
    <p:sldId id="562" r:id="rId23"/>
    <p:sldId id="563" r:id="rId24"/>
    <p:sldId id="564" r:id="rId25"/>
    <p:sldId id="559" r:id="rId26"/>
    <p:sldId id="565" r:id="rId27"/>
    <p:sldId id="566" r:id="rId28"/>
    <p:sldId id="567" r:id="rId29"/>
    <p:sldId id="560" r:id="rId30"/>
    <p:sldId id="568" r:id="rId31"/>
    <p:sldId id="569" r:id="rId32"/>
    <p:sldId id="570" r:id="rId33"/>
    <p:sldId id="349" r:id="rId34"/>
    <p:sldId id="543" r:id="rId35"/>
    <p:sldId id="571" r:id="rId36"/>
    <p:sldId id="572" r:id="rId37"/>
    <p:sldId id="546" r:id="rId38"/>
    <p:sldId id="547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Executing Native SQL Queries" id="{434EBAE8-1691-433D-9596-8AE3E67F67B5}">
          <p14:sldIdLst>
            <p14:sldId id="467"/>
            <p14:sldId id="548"/>
            <p14:sldId id="549"/>
            <p14:sldId id="573"/>
          </p14:sldIdLst>
        </p14:section>
        <p14:section name="Object State" id="{6F66BED0-FBED-470B-BAD5-ACFC36FA0673}">
          <p14:sldIdLst>
            <p14:sldId id="473"/>
            <p14:sldId id="550"/>
            <p14:sldId id="551"/>
            <p14:sldId id="552"/>
            <p14:sldId id="553"/>
          </p14:sldIdLst>
        </p14:section>
        <p14:section name="Stored Procedures" id="{707CFBAC-D943-4BF6-AD94-4BE5E88077CB}">
          <p14:sldIdLst>
            <p14:sldId id="480"/>
            <p14:sldId id="554"/>
          </p14:sldIdLst>
        </p14:section>
        <p14:section name="Batch Operations" id="{0CBB760E-C5D5-4A66-BF06-60DE8A8988E0}">
          <p14:sldIdLst>
            <p14:sldId id="539"/>
            <p14:sldId id="555"/>
            <p14:sldId id="556"/>
            <p14:sldId id="557"/>
          </p14:sldIdLst>
        </p14:section>
        <p14:section name="Loading Types" id="{5FBC9EF2-8EA2-439B-8EAE-0330F94A717D}">
          <p14:sldIdLst>
            <p14:sldId id="558"/>
            <p14:sldId id="561"/>
            <p14:sldId id="562"/>
            <p14:sldId id="563"/>
            <p14:sldId id="564"/>
          </p14:sldIdLst>
        </p14:section>
        <p14:section name="Concurrency Checks" id="{74EE22DE-B273-4859-9BB9-3D5D94D479A0}">
          <p14:sldIdLst>
            <p14:sldId id="559"/>
            <p14:sldId id="565"/>
            <p14:sldId id="566"/>
            <p14:sldId id="567"/>
          </p14:sldIdLst>
        </p14:section>
        <p14:section name="Cascade Operations" id="{AA912381-4257-4C0F-9215-B358920D596E}">
          <p14:sldIdLst>
            <p14:sldId id="560"/>
            <p14:sldId id="568"/>
            <p14:sldId id="569"/>
            <p14:sldId id="570"/>
          </p14:sldIdLst>
        </p14:section>
        <p14:section name="Conclusion" id="{10E03AB1-9AA8-4E86-9A64-D741901E50A2}">
          <p14:sldIdLst>
            <p14:sldId id="349"/>
            <p14:sldId id="543"/>
            <p14:sldId id="571"/>
            <p14:sldId id="572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524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830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2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6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9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9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0E6EA-AAE5-4393-A18C-5F25977A9C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3436509" y="2213725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6136" y="3352800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7412" y="5112198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Returned employee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is detached</a:t>
            </a:r>
          </a:p>
        </p:txBody>
      </p:sp>
    </p:spTree>
    <p:extLst>
      <p:ext uri="{BB962C8B-B14F-4D97-AF65-F5344CB8AC3E}">
        <p14:creationId xmlns:p14="http://schemas.microsoft.com/office/powerpoint/2010/main" val="3904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2590800"/>
            <a:ext cx="899477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EntityState.Added;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67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en-US" b="1" noProof="1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100" y="1295400"/>
            <a:ext cx="2226625" cy="27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476" y="1905000"/>
            <a:ext cx="79889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CREATE PROCEDURE </a:t>
            </a:r>
            <a:r>
              <a:rPr lang="en-US" sz="3200" b="1" noProof="1"/>
              <a:t>UpdateAge @param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AS </a:t>
            </a:r>
          </a:p>
          <a:p>
            <a:r>
              <a:rPr lang="en-US" sz="3200" b="1" noProof="1">
                <a:solidFill>
                  <a:schemeClr val="bg1"/>
                </a:solidFill>
              </a:rPr>
              <a:t>UPDATE </a:t>
            </a:r>
            <a:r>
              <a:rPr lang="en-US" sz="3200" b="1" noProof="1"/>
              <a:t>Employees </a:t>
            </a:r>
            <a:r>
              <a:rPr lang="en-US" sz="3200" b="1" noProof="1">
                <a:solidFill>
                  <a:schemeClr val="bg1"/>
                </a:solidFill>
              </a:rPr>
              <a:t>SET</a:t>
            </a:r>
            <a:r>
              <a:rPr lang="en-US" sz="3200" b="1" noProof="1"/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2476" y="3936298"/>
            <a:ext cx="10790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noProof="1"/>
              <a:t>var ageParameter = new </a:t>
            </a:r>
            <a:r>
              <a:rPr lang="en-US" sz="3200" b="1" noProof="1">
                <a:solidFill>
                  <a:schemeClr val="bg1"/>
                </a:solidFill>
              </a:rPr>
              <a:t>SqlParameter</a:t>
            </a:r>
            <a:r>
              <a:rPr lang="en-US" sz="3200" b="1" noProof="1"/>
              <a:t>("@age", </a:t>
            </a:r>
            <a:r>
              <a:rPr lang="en-US" sz="3200" b="1" noProof="1">
                <a:solidFill>
                  <a:schemeClr val="bg1"/>
                </a:solidFill>
              </a:rPr>
              <a:t>5</a:t>
            </a:r>
            <a:r>
              <a:rPr lang="en-US" sz="3200" b="1" noProof="1"/>
              <a:t>);</a:t>
            </a:r>
          </a:p>
          <a:p>
            <a:r>
              <a:rPr lang="en-US" sz="3200" b="1" noProof="1"/>
              <a:t>var query = "</a:t>
            </a:r>
            <a:r>
              <a:rPr lang="en-US" sz="3200" b="1" noProof="1">
                <a:solidFill>
                  <a:schemeClr val="bg1"/>
                </a:solidFill>
              </a:rPr>
              <a:t>EXEC UpdateAge @age</a:t>
            </a:r>
            <a:r>
              <a:rPr lang="en-US" sz="3200" b="1" noProof="1"/>
              <a:t>";</a:t>
            </a:r>
          </a:p>
          <a:p>
            <a:r>
              <a:rPr lang="en-US" sz="3200" b="1" noProof="1"/>
              <a:t>context.Database.ExecuteSqlCommand(</a:t>
            </a:r>
            <a:r>
              <a:rPr lang="en-US" sz="3200" b="1" noProof="1">
                <a:solidFill>
                  <a:schemeClr val="bg1"/>
                </a:solidFill>
              </a:rPr>
              <a:t>query</a:t>
            </a:r>
            <a:r>
              <a:rPr lang="en-US" sz="3200" b="1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ageParameter</a:t>
            </a:r>
            <a:r>
              <a:rPr lang="en-US" sz="3200" b="1" noProof="1"/>
              <a:t>);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Bulk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Multiple Update and Delete in Single 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9488" y="1752600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dirty="0">
                <a:hlinkClick r:id="rId3"/>
              </a:rPr>
              <a:t>https://entityframework-plus.net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14800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3876" y="1942407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3520" y="3562697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3876" y="4238766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</p:spTree>
    <p:extLst>
      <p:ext uri="{BB962C8B-B14F-4D97-AF65-F5344CB8AC3E}">
        <p14:creationId xmlns:p14="http://schemas.microsoft.com/office/powerpoint/2010/main" val="16114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“Nasko” to “Plamen”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“</a:t>
            </a:r>
            <a:r>
              <a:rPr lang="en-US" noProof="1"/>
              <a:t>Plamen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8512" y="1837511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Employee() {Name = "Plamen"});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Employee() { Age = 99 });</a:t>
            </a:r>
          </a:p>
        </p:txBody>
      </p:sp>
    </p:spTree>
    <p:extLst>
      <p:ext uri="{BB962C8B-B14F-4D97-AF65-F5344CB8AC3E}">
        <p14:creationId xmlns:p14="http://schemas.microsoft.com/office/powerpoint/2010/main" val="6525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Types of 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8012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6212" y="2316725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14176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Native SQL Queries</a:t>
            </a:r>
          </a:p>
          <a:p>
            <a:r>
              <a:rPr lang="en-US" dirty="0"/>
              <a:t>Object State</a:t>
            </a:r>
          </a:p>
          <a:p>
            <a:r>
              <a:rPr lang="en-US" dirty="0"/>
              <a:t>Batch Operations</a:t>
            </a:r>
          </a:p>
          <a:p>
            <a:r>
              <a:rPr lang="en-US" dirty="0"/>
              <a:t>Stored Procedures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062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Collection(e =&gt; e.EmployeeProjects)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8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5310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</p:spTree>
    <p:extLst>
      <p:ext uri="{BB962C8B-B14F-4D97-AF65-F5344CB8AC3E}">
        <p14:creationId xmlns:p14="http://schemas.microsoft.com/office/powerpoint/2010/main" val="19646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Install Lazy Loading Proxies</a:t>
            </a:r>
          </a:p>
          <a:p>
            <a:endParaRPr lang="en-US"/>
          </a:p>
          <a:p>
            <a:r>
              <a:rPr lang="en-US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 Proxies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24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</a:t>
            </a:r>
            <a:br>
              <a:rPr lang="en-US" dirty="0"/>
            </a:br>
            <a:r>
              <a:rPr lang="en-US" dirty="0"/>
              <a:t>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</a:t>
            </a:r>
            <a:br>
              <a:rPr lang="en-US" dirty="0"/>
            </a:br>
            <a:r>
              <a:rPr lang="en-US" dirty="0"/>
              <a:t>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4D0A97-6847-4B1D-880D-CDBEE5C880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One Wins –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3FB62AE-EE50-4F95-955B-3019E753332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5412" y="4953000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Second user wins</a:t>
            </a:r>
          </a:p>
        </p:txBody>
      </p:sp>
    </p:spTree>
    <p:extLst>
      <p:ext uri="{BB962C8B-B14F-4D97-AF65-F5344CB8AC3E}">
        <p14:creationId xmlns:p14="http://schemas.microsoft.com/office/powerpoint/2010/main" val="39749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One Wins – Example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3FB62AE-EE50-4F95-955B-3019E753332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6764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03613" y="5472938"/>
            <a:ext cx="4436376" cy="54915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50" y="4572000"/>
            <a:ext cx="2743200" cy="381000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Changes get saved</a:t>
            </a:r>
          </a:p>
        </p:txBody>
      </p:sp>
    </p:spTree>
    <p:extLst>
      <p:ext uri="{BB962C8B-B14F-4D97-AF65-F5344CB8AC3E}">
        <p14:creationId xmlns:p14="http://schemas.microsoft.com/office/powerpoint/2010/main" val="4899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Cascade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Deleting Related Entities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1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938DA-97CE-4232-B0DC-B792ECD290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5364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5364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7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/>
                </a:solidFill>
              </a:rPr>
              <a:t>model 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/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DA59D8E-B5CF-453D-A268-8EB926B93926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696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7601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Parameterless and Parameterized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016" y="1219200"/>
            <a:ext cx="227679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SQL statements </a:t>
            </a:r>
            <a:r>
              <a:rPr lang="en-US" sz="3200" noProof="1"/>
              <a:t>other than </a:t>
            </a:r>
            <a:r>
              <a:rPr lang="en-US" sz="3200" b="1" noProof="1">
                <a:solidFill>
                  <a:schemeClr val="bg1"/>
                </a:solidFill>
              </a:rPr>
              <a:t>SELECT</a:t>
            </a:r>
            <a:r>
              <a:rPr lang="en-US" sz="3200" noProof="1"/>
              <a:t> are recognized automatically </a:t>
            </a:r>
            <a:r>
              <a:rPr lang="en-US" sz="3200" noProof="1" smtClean="0"/>
              <a:t>as</a:t>
            </a: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en-US" sz="3200" noProof="1" smtClean="0"/>
              <a:t>non-composable</a:t>
            </a:r>
            <a:r>
              <a:rPr lang="en-US" sz="3200" noProof="1"/>
              <a:t>. As a </a:t>
            </a:r>
            <a:r>
              <a:rPr lang="en-US" sz="3200" noProof="1" smtClean="0"/>
              <a:t>consequence</a:t>
            </a:r>
            <a:r>
              <a:rPr lang="en-US" sz="3200" noProof="1"/>
              <a:t>, the full results of stored </a:t>
            </a:r>
            <a:r>
              <a:rPr lang="en-US" sz="3200" noProof="1" smtClean="0"/>
              <a:t>procedures</a:t>
            </a:r>
            <a:r>
              <a:rPr lang="bg-BG" sz="3200" noProof="1" smtClean="0"/>
              <a:t/>
            </a:r>
            <a:br>
              <a:rPr lang="bg-BG" sz="3200" noProof="1" smtClean="0"/>
            </a:br>
            <a:r>
              <a:rPr lang="en-US" sz="3200" noProof="1" smtClean="0"/>
              <a:t>are </a:t>
            </a:r>
            <a:r>
              <a:rPr lang="en-US" sz="3200" noProof="1"/>
              <a:t>always returned to the client and any </a:t>
            </a:r>
            <a:r>
              <a:rPr lang="en-US" sz="3200" b="1" noProof="1" smtClean="0">
                <a:solidFill>
                  <a:schemeClr val="bg1"/>
                </a:solidFill>
              </a:rPr>
              <a:t>LINQ </a:t>
            </a:r>
            <a:r>
              <a:rPr lang="en-US" sz="3200" noProof="1"/>
              <a:t>operators applied </a:t>
            </a:r>
            <a:r>
              <a:rPr lang="en-US" sz="3200" noProof="1" smtClean="0"/>
              <a:t>after</a:t>
            </a:r>
            <a:r>
              <a:rPr lang="bg-BG" sz="3200" b="1" noProof="1">
                <a:solidFill>
                  <a:schemeClr val="bg1"/>
                </a:solidFill>
              </a:rPr>
              <a:t/>
            </a:r>
            <a:br>
              <a:rPr lang="bg-BG" sz="3200" b="1" noProof="1">
                <a:solidFill>
                  <a:schemeClr val="bg1"/>
                </a:solidFill>
              </a:rPr>
            </a:b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FromSqlRaw</a:t>
            </a:r>
            <a:r>
              <a:rPr lang="en-US" sz="3200" b="1" noProof="1" smtClean="0">
                <a:solidFill>
                  <a:schemeClr val="bg1"/>
                </a:solidFill>
              </a:rPr>
              <a:t> </a:t>
            </a:r>
            <a:r>
              <a:rPr lang="en-US" sz="3200" noProof="1"/>
              <a:t>are evaluated in-memory.</a:t>
            </a:r>
          </a:p>
          <a:p>
            <a:pPr lvl="1">
              <a:buClr>
                <a:schemeClr val="tx1"/>
              </a:buClr>
            </a:pP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94012" y="16764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FromSqlRaw(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</p:spTree>
    <p:extLst>
      <p:ext uri="{BB962C8B-B14F-4D97-AF65-F5344CB8AC3E}">
        <p14:creationId xmlns:p14="http://schemas.microsoft.com/office/powerpoint/2010/main" val="14911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Native SQL queries can also be parameterized: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7236" y="1905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context.Employees.FromSqlRaw(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59054" y="2362200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56983" y="4572001"/>
            <a:ext cx="1814029" cy="762000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4324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FromSqlInterpolated</a:t>
            </a:r>
            <a:r>
              <a:rPr lang="en-US" dirty="0" smtClean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in SQL Queries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6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Specialist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";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";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context.Employees.FromSqlInterpolated(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nativeSQLQuery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7212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rgbClr val="FFFFFF"/>
                </a:solidFill>
              </a:rPr>
              <a:t>Interpolated parameter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08460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1629</TotalTime>
  <Words>1446</Words>
  <Application>Microsoft Office PowerPoint</Application>
  <PresentationFormat>Custom</PresentationFormat>
  <Paragraphs>336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EF Advanced Querying</vt:lpstr>
      <vt:lpstr>Table of Contents</vt:lpstr>
      <vt:lpstr>Have a Question?</vt:lpstr>
      <vt:lpstr>PowerPoint Presentation</vt:lpstr>
      <vt:lpstr>Executing Native SQL Queries</vt:lpstr>
      <vt:lpstr>Native SQL Queries with Parameters</vt:lpstr>
      <vt:lpstr>Interpolation in SQL Queries</vt:lpstr>
      <vt:lpstr>PowerPoint Presentation</vt:lpstr>
      <vt:lpstr>Attaching and Detaching Objects</vt:lpstr>
      <vt:lpstr>Attaching Detached Objects</vt:lpstr>
      <vt:lpstr>Detaching Objects</vt:lpstr>
      <vt:lpstr>Attaching Objects</vt:lpstr>
      <vt:lpstr>PowerPoint Presentation</vt:lpstr>
      <vt:lpstr>Executing a Stored Procedure </vt:lpstr>
      <vt:lpstr>PowerPoint Presentation</vt:lpstr>
      <vt:lpstr>EntityFramework-Plus</vt:lpstr>
      <vt:lpstr>Bulk Delete</vt:lpstr>
      <vt:lpstr>Bulk Update: Syntax</vt:lpstr>
      <vt:lpstr>PowerPoint Presentation</vt:lpstr>
      <vt:lpstr>Explicit Loading </vt:lpstr>
      <vt:lpstr>Eager Loading </vt:lpstr>
      <vt:lpstr>Lazy Loading</vt:lpstr>
      <vt:lpstr>Lazy Loading Proxies</vt:lpstr>
      <vt:lpstr>PowerPoint Presentation</vt:lpstr>
      <vt:lpstr>Optimistic Concurrency Control in EF</vt:lpstr>
      <vt:lpstr>Last One Wins – Example</vt:lpstr>
      <vt:lpstr>First One Wins – Example</vt:lpstr>
      <vt:lpstr>PowerPoint Presentation</vt:lpstr>
      <vt:lpstr>Cascade Delete Scenarios </vt:lpstr>
      <vt:lpstr>Cascade Delete with Fluent API</vt:lpstr>
      <vt:lpstr>Cascade Delete with Fluent API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DB, Advanced, EF, Core, Advanced, Querying,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Peter Arnaudov</cp:lastModifiedBy>
  <cp:revision>360</cp:revision>
  <dcterms:created xsi:type="dcterms:W3CDTF">2014-01-02T17:00:34Z</dcterms:created>
  <dcterms:modified xsi:type="dcterms:W3CDTF">2019-11-07T13:58:50Z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