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1493" r:id="rId2"/>
    <p:sldId id="1494" r:id="rId3"/>
    <p:sldId id="1520" r:id="rId4"/>
    <p:sldId id="1496" r:id="rId5"/>
    <p:sldId id="1497" r:id="rId6"/>
    <p:sldId id="1498" r:id="rId7"/>
    <p:sldId id="1499" r:id="rId8"/>
    <p:sldId id="1500" r:id="rId9"/>
    <p:sldId id="1501" r:id="rId10"/>
    <p:sldId id="1502" r:id="rId11"/>
    <p:sldId id="1503" r:id="rId12"/>
    <p:sldId id="1504" r:id="rId13"/>
    <p:sldId id="1505" r:id="rId14"/>
    <p:sldId id="1506" r:id="rId15"/>
    <p:sldId id="1507" r:id="rId16"/>
    <p:sldId id="1508" r:id="rId17"/>
    <p:sldId id="1509" r:id="rId18"/>
    <p:sldId id="1510" r:id="rId19"/>
    <p:sldId id="1511" r:id="rId20"/>
    <p:sldId id="1512" r:id="rId21"/>
    <p:sldId id="1513" r:id="rId22"/>
    <p:sldId id="1514" r:id="rId23"/>
    <p:sldId id="1515" r:id="rId24"/>
    <p:sldId id="1516" r:id="rId25"/>
    <p:sldId id="1517" r:id="rId26"/>
    <p:sldId id="1488" r:id="rId27"/>
    <p:sldId id="1521" r:id="rId28"/>
    <p:sldId id="1519" r:id="rId29"/>
    <p:sldId id="1489" r:id="rId30"/>
    <p:sldId id="14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493"/>
            <p14:sldId id="1494"/>
            <p14:sldId id="1520"/>
          </p14:sldIdLst>
        </p14:section>
        <p14:section name="What is XML?" id="{4C2182BE-4B88-4D56-9DB6-E01540733B09}">
          <p14:sldIdLst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</p14:sldIdLst>
        </p14:section>
        <p14:section name="Parsing XML" id="{10E03AB1-9AA8-4E86-9A64-D741901E50A2}">
          <p14:sldIdLst>
            <p14:sldId id="1504"/>
            <p14:sldId id="1505"/>
            <p14:sldId id="1506"/>
            <p14:sldId id="1507"/>
            <p14:sldId id="1508"/>
            <p14:sldId id="1509"/>
            <p14:sldId id="1510"/>
            <p14:sldId id="1511"/>
            <p14:sldId id="1512"/>
            <p14:sldId id="1513"/>
          </p14:sldIdLst>
        </p14:section>
        <p14:section name="XML Attributes" id="{850B2861-8945-4EF0-A6AD-DEE01E1897EA}">
          <p14:sldIdLst/>
        </p14:section>
        <p14:section name="Attributes" id="{42E389D6-B575-4156-92D9-83EDD042A84D}">
          <p14:sldIdLst>
            <p14:sldId id="1514"/>
            <p14:sldId id="1515"/>
            <p14:sldId id="1516"/>
          </p14:sldIdLst>
        </p14:section>
        <p14:section name="XML Serialization" id="{A1F39A82-3D34-49FF-9563-65221A4913B8}">
          <p14:sldIdLst>
            <p14:sldId id="1517"/>
          </p14:sldIdLst>
        </p14:section>
        <p14:section name="Conclusion" id="{61EF39A3-98E6-4467-8266-006C8FA76A28}">
          <p14:sldIdLst>
            <p14:sldId id="1488"/>
            <p14:sldId id="1521"/>
            <p14:sldId id="1519"/>
            <p14:sldId id="1489"/>
            <p14:sldId id="1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00FFFF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140" autoAdjust="0"/>
  </p:normalViewPr>
  <p:slideViewPr>
    <p:cSldViewPr snapToGrid="0" showGuides="1">
      <p:cViewPr varScale="1">
        <p:scale>
          <a:sx n="82" d="100"/>
          <a:sy n="82" d="100"/>
        </p:scale>
        <p:origin x="571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10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26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47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082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534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68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4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695B2-3DCA-444A-A054-4D816E7B0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31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  <p:sldLayoutId id="2147483997" r:id="rId20"/>
    <p:sldLayoutId id="2147484023" r:id="rId21"/>
    <p:sldLayoutId id="2147484061" r:id="rId22"/>
    <p:sldLayoutId id="2147484062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9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32" y="2412886"/>
            <a:ext cx="2973355" cy="27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Stores any kind of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63202" y="2464714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25568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Disadvantages of XML: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XML data is </a:t>
            </a:r>
            <a:r>
              <a:rPr lang="en-US" b="1" dirty="0">
                <a:solidFill>
                  <a:schemeClr val="bg1"/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More memory consumption, more network traffic, more </a:t>
            </a:r>
            <a:br>
              <a:rPr lang="en-US" dirty="0"/>
            </a:br>
            <a:r>
              <a:rPr lang="en-US" dirty="0"/>
              <a:t>hard-disk space, more resources,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Decreased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CPU consumption: need of parsing / constructing the XML tags</a:t>
            </a:r>
          </a:p>
          <a:p>
            <a:pPr>
              <a:buClr>
                <a:schemeClr val="tx1"/>
              </a:buClr>
            </a:pPr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suitable for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kinds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1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Parsing XML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noProof="1"/>
              <a:t>XDocument</a:t>
            </a:r>
            <a:r>
              <a:rPr lang="en-US" dirty="0"/>
              <a:t> and LINQ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49" y="1918865"/>
            <a:ext cx="2549501" cy="126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63" y="2813355"/>
            <a:ext cx="1038645" cy="9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LINQ to XML</a:t>
            </a:r>
          </a:p>
          <a:p>
            <a:pPr lvl="1"/>
            <a:r>
              <a:rPr lang="en-US" dirty="0"/>
              <a:t>Use the power of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/>
            <a:r>
              <a:rPr lang="en-US" dirty="0"/>
              <a:t>Easily read, search, write, modify XML documents</a:t>
            </a:r>
          </a:p>
          <a:p>
            <a:r>
              <a:rPr lang="en-US" dirty="0"/>
              <a:t>LINQ to XML classes: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XDocument</a:t>
            </a:r>
            <a:r>
              <a:rPr lang="en-US" dirty="0"/>
              <a:t> – represents a LINQ-enabled XML </a:t>
            </a:r>
            <a:br>
              <a:rPr lang="en-US" dirty="0"/>
            </a:br>
            <a:r>
              <a:rPr lang="en-US" dirty="0"/>
              <a:t>document (containing prolog, root element, …)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XElement</a:t>
            </a:r>
            <a:r>
              <a:rPr lang="en-US" dirty="0"/>
              <a:t> – main component holding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to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XML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843548"/>
            <a:ext cx="9202994" cy="2201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string str =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@"&lt;?xml version=""1.0""?&gt;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&lt;Root&gt;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&lt;/Root&gt;";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 doc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Parse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5422492"/>
            <a:ext cx="9202994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 xmlDoc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Load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("../../books.xml");</a:t>
            </a:r>
          </a:p>
        </p:txBody>
      </p:sp>
    </p:spTree>
    <p:extLst>
      <p:ext uri="{BB962C8B-B14F-4D97-AF65-F5344CB8AC3E}">
        <p14:creationId xmlns:p14="http://schemas.microsoft.com/office/powerpoint/2010/main" val="7755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743763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Root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make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("make").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model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("model").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96614" y="1774523"/>
            <a:ext cx="2072148" cy="756519"/>
          </a:xfrm>
          <a:prstGeom prst="wedgeRoundRectCallout">
            <a:avLst>
              <a:gd name="adj1" fmla="val 46815"/>
              <a:gd name="adj2" fmla="val 813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root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53462" y="1577091"/>
            <a:ext cx="2443024" cy="919401"/>
          </a:xfrm>
          <a:prstGeom prst="wedgeRoundRectCallout">
            <a:avLst>
              <a:gd name="adj1" fmla="val -39054"/>
              <a:gd name="adj2" fmla="val 754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002122" y="2709213"/>
            <a:ext cx="2667000" cy="919401"/>
          </a:xfrm>
          <a:prstGeom prst="wedgeRoundRectCallout">
            <a:avLst>
              <a:gd name="adj1" fmla="val -94045"/>
              <a:gd name="adj2" fmla="val 441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901000" y="4017994"/>
            <a:ext cx="2148000" cy="510778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927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Set an element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dirty="0"/>
              <a:t>If it is set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, it will be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  <a:p>
            <a:pPr lvl="1"/>
            <a:endParaRPr lang="en-US" dirty="0"/>
          </a:p>
          <a:p>
            <a:r>
              <a:rPr lang="en-US" dirty="0"/>
              <a:t>Remove an element from its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4655" y="3277127"/>
            <a:ext cx="10104403" cy="36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SetElementValue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4655" y="4667564"/>
            <a:ext cx="10104403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youngDriver = customer.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("is-young-driver</a:t>
            </a:r>
            <a:r>
              <a:rPr lang="bg-BG" sz="2200" b="1" noProof="1">
                <a:latin typeface="Consolas" pitchFamily="49" charset="0"/>
                <a:sym typeface="Wingdings" pitchFamily="2" charset="2"/>
              </a:rPr>
              <a:t>"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youngDriver.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Remove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625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or set an element attribute by name</a:t>
            </a:r>
          </a:p>
          <a:p>
            <a:endParaRPr lang="en-US" dirty="0"/>
          </a:p>
          <a:p>
            <a:r>
              <a:rPr lang="en-US" dirty="0"/>
              <a:t>Get a list of all attributes for an element</a:t>
            </a:r>
          </a:p>
          <a:p>
            <a:endParaRPr lang="en-US" dirty="0"/>
          </a:p>
          <a:p>
            <a:r>
              <a:rPr lang="en-US" dirty="0"/>
              <a:t>Set an attribute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dirty="0"/>
              <a:t>If it is set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, it will be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8034" y="1867156"/>
            <a:ext cx="7101347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("name").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92279" y="3274947"/>
            <a:ext cx="7057102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attrs = 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1272" y="5905989"/>
            <a:ext cx="699810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customer.SetAttributeValue("age", "21");</a:t>
            </a:r>
          </a:p>
        </p:txBody>
      </p:sp>
    </p:spTree>
    <p:extLst>
      <p:ext uri="{BB962C8B-B14F-4D97-AF65-F5344CB8AC3E}">
        <p14:creationId xmlns:p14="http://schemas.microsoft.com/office/powerpoint/2010/main" val="20581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to XML – Searching with 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0430" y="1821234"/>
            <a:ext cx="10649570" cy="36840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xmlDoc.Root.Elements()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Where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        (long)e.Element("travelled-distance") &gt;= 300000)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Select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(c =&gt; new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})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ToList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</p:spTree>
    <p:extLst>
      <p:ext uri="{BB962C8B-B14F-4D97-AF65-F5344CB8AC3E}">
        <p14:creationId xmlns:p14="http://schemas.microsoft.com/office/powerpoint/2010/main" val="24617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XDocuments</a:t>
            </a:r>
            <a:r>
              <a:rPr lang="en-US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7408" y="3942067"/>
            <a:ext cx="10859004" cy="248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xmlDoc.Add(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("books",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("author", "Don Box"),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("title", "ASP.NET",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("lang", "en"))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7408" y="1828801"/>
            <a:ext cx="1085900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&lt;books&gt;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&lt;title lang="en"&gt;Essential .NET&lt;/title&gt;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591270" y="4265538"/>
            <a:ext cx="2049189" cy="488922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42123" y="4673167"/>
            <a:ext cx="3173120" cy="510778"/>
          </a:xfrm>
          <a:prstGeom prst="wedgeRoundRectCallout">
            <a:avLst>
              <a:gd name="adj1" fmla="val -42881"/>
              <a:gd name="adj2" fmla="val 959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91628" y="4018413"/>
            <a:ext cx="3173120" cy="510778"/>
          </a:xfrm>
          <a:prstGeom prst="wedgeRoundRectCallout">
            <a:avLst>
              <a:gd name="adj1" fmla="val -43028"/>
              <a:gd name="adj2" fmla="val 1363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with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3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XML Format</a:t>
            </a:r>
          </a:p>
          <a:p>
            <a:r>
              <a:rPr lang="en-US" noProof="1"/>
              <a:t>Processing XML</a:t>
            </a:r>
          </a:p>
          <a:p>
            <a:r>
              <a:rPr lang="en-US" noProof="1"/>
              <a:t>XML in Entity Framework</a:t>
            </a:r>
          </a:p>
          <a:p>
            <a:r>
              <a:rPr lang="en-US" noProof="1"/>
              <a:t>XML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flush a XDocument to file with default settings:</a:t>
            </a:r>
          </a:p>
          <a:p>
            <a:endParaRPr lang="en-US" dirty="0"/>
          </a:p>
          <a:p>
            <a:r>
              <a:rPr lang="en-US" dirty="0"/>
              <a:t>To disable automatic indentation:</a:t>
            </a:r>
          </a:p>
          <a:p>
            <a:endParaRPr lang="en-US" dirty="0"/>
          </a:p>
          <a:p>
            <a:r>
              <a:rPr lang="en-US" dirty="0"/>
              <a:t>To serialize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Serializing XML to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0859" y="1873137"/>
            <a:ext cx="573641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6344" y="3240279"/>
            <a:ext cx="1008695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316" y="4659086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61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deserialize</a:t>
            </a:r>
            <a:r>
              <a:rPr lang="en-US" dirty="0"/>
              <a:t> an object from a XML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root attribute </a:t>
            </a:r>
            <a:r>
              <a:rPr lang="en-US" dirty="0"/>
              <a:t>name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Deserialize XML from String XML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400" y="1828801"/>
            <a:ext cx="1048540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9" y="3944018"/>
            <a:ext cx="976273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</p:spTree>
    <p:extLst>
      <p:ext uri="{BB962C8B-B14F-4D97-AF65-F5344CB8AC3E}">
        <p14:creationId xmlns:p14="http://schemas.microsoft.com/office/powerpoint/2010/main" val="255390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Using xml attributes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9238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use several attributes to control serialization to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[XmlType("Name")] </a:t>
            </a:r>
            <a:r>
              <a:rPr lang="en-US" dirty="0"/>
              <a:t>– Specifies the type’s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in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[XmlAttribute("name")] </a:t>
            </a:r>
            <a:r>
              <a:rPr lang="en-US" dirty="0"/>
              <a:t>– Serializes as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[XmlElement] </a:t>
            </a:r>
            <a:r>
              <a:rPr lang="en-US" dirty="0"/>
              <a:t>– Serialize as </a:t>
            </a:r>
            <a:r>
              <a:rPr lang="en-US" b="1" dirty="0">
                <a:solidFill>
                  <a:schemeClr val="bg1"/>
                </a:solidFill>
              </a:rPr>
              <a:t>XML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[XmlIgnore]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serialize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[XmlArray] </a:t>
            </a:r>
            <a:r>
              <a:rPr lang="en-US" dirty="0"/>
              <a:t>– Serialize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XML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[XmlRoot] </a:t>
            </a:r>
            <a:r>
              <a:rPr lang="en-US" dirty="0"/>
              <a:t>– Specifies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element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[XmlText] </a:t>
            </a:r>
            <a:r>
              <a:rPr lang="en-US" dirty="0"/>
              <a:t>– Serialize </a:t>
            </a:r>
            <a:r>
              <a:rPr lang="en-US" b="1" dirty="0">
                <a:solidFill>
                  <a:schemeClr val="bg1"/>
                </a:solidFill>
              </a:rPr>
              <a:t>multiple xml elements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one line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use several XML attributes to control serialization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Attributes: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6004-A94F-434E-90FD-88B5379C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" y="2000686"/>
            <a:ext cx="5258559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XmlType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("Book")]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public class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BookDto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XmlAttribute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("name")]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public string Name { get; }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XmlElement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("Author")]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public string Author { get; }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XmlIgnore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public decimal Price { get; }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2E870B-7945-4A4A-BA6E-6A52B073A884}"/>
              </a:ext>
            </a:extLst>
          </p:cNvPr>
          <p:cNvSpPr/>
          <p:nvPr/>
        </p:nvSpPr>
        <p:spPr>
          <a:xfrm>
            <a:off x="5804360" y="3508598"/>
            <a:ext cx="48447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E7DFF-BDAC-4C65-8455-C25D2D45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400" y="2000687"/>
            <a:ext cx="540778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="It"&gt;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&lt;Author&gt;Stephen King&lt;/Author&gt;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="Frankenstein"&gt;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&lt;Author&gt;Mary Shelley&lt;/Author&gt;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="Queen Lucia"&gt;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&lt;Author&gt;E.F. Benson&lt;/Author&gt;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="Paper Towns"&gt;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&lt;Author&gt;John Green&lt;/Author&gt;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FA820A3-3030-45E0-BD61-194F997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18" y="1863278"/>
            <a:ext cx="2551199" cy="510778"/>
          </a:xfrm>
          <a:prstGeom prst="wedgeRoundRectCallout">
            <a:avLst>
              <a:gd name="adj1" fmla="val -60361"/>
              <a:gd name="adj2" fmla="val 362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Type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9E9D1127-E651-47DF-AB9C-15520D26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886" y="4203974"/>
            <a:ext cx="2247987" cy="510778"/>
          </a:xfrm>
          <a:prstGeom prst="wedgeRoundRectCallout">
            <a:avLst>
              <a:gd name="adj1" fmla="val -66376"/>
              <a:gd name="adj2" fmla="val 448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serialized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8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XML Serialization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28" y="0"/>
            <a:ext cx="8341414" cy="47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888" y="1656226"/>
            <a:ext cx="678280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</a:rPr>
              <a:t>XDocument</a:t>
            </a:r>
            <a:r>
              <a:rPr lang="en-GB" sz="2800" dirty="0">
                <a:solidFill>
                  <a:schemeClr val="bg2"/>
                </a:solidFill>
              </a:rPr>
              <a:t> is a system object for working with XML in .NET, which supports LINQ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XML can be read and saved </a:t>
            </a:r>
            <a:r>
              <a:rPr lang="en-GB" sz="2800" b="1" dirty="0">
                <a:solidFill>
                  <a:schemeClr val="bg1"/>
                </a:solidFill>
              </a:rPr>
              <a:t>directly to file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Attributes</a:t>
            </a:r>
            <a:r>
              <a:rPr lang="en-GB" sz="2800" dirty="0">
                <a:solidFill>
                  <a:schemeClr val="bg2"/>
                </a:solidFill>
              </a:rPr>
              <a:t>  are easy way to describe the </a:t>
            </a: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64464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494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517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86CF627-54FA-4BF4-8F63-2A22E1CF894A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9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30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Format Description and Application</a:t>
            </a:r>
            <a:endParaRPr lang="en-US" dirty="0"/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0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Universal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(data format / language) for </a:t>
            </a:r>
            <a:br>
              <a:rPr lang="en-US" dirty="0"/>
            </a:br>
            <a:r>
              <a:rPr lang="en-US" dirty="0"/>
              <a:t>describing structured data using text with tags</a:t>
            </a:r>
          </a:p>
          <a:p>
            <a:pPr lvl="1"/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/>
            <a:r>
              <a:rPr lang="en-US" dirty="0"/>
              <a:t>The data is stored together with the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1" y="159908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/ value pair)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1130725"/>
            <a:ext cx="2026738" cy="981089"/>
          </a:xfrm>
          <a:prstGeom prst="wedgeRoundRectCallout">
            <a:avLst>
              <a:gd name="adj1" fmla="val 78356"/>
              <a:gd name="adj2" fmla="val 508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670596"/>
            <a:ext cx="1752601" cy="50184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27623"/>
            <a:ext cx="2362201" cy="501849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174169" y="2837975"/>
            <a:ext cx="1828802" cy="1276945"/>
          </a:xfrm>
          <a:prstGeom prst="wedgeRoundRectCallout">
            <a:avLst>
              <a:gd name="adj1" fmla="val -52856"/>
              <a:gd name="adj2" fmla="val -73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(document)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3848102" y="3733800"/>
            <a:ext cx="1943098" cy="508628"/>
          </a:xfrm>
          <a:prstGeom prst="wedgeRoundRectCallout">
            <a:avLst>
              <a:gd name="adj1" fmla="val 71604"/>
              <a:gd name="adj2" fmla="val 404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9" y="3221030"/>
            <a:ext cx="1476375" cy="586562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1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Header – defines a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b="1" dirty="0">
                <a:solidFill>
                  <a:schemeClr val="bg1"/>
                </a:solidFill>
              </a:rPr>
              <a:t>encoding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define the structure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– element metadata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Root element – required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Syntax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112436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05931" y="4396477"/>
            <a:ext cx="2263526" cy="510778"/>
          </a:xfrm>
          <a:prstGeom prst="wedgeRoundRectCallout">
            <a:avLst>
              <a:gd name="adj1" fmla="val 7551"/>
              <a:gd name="adj2" fmla="val 1063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84986" y="4397935"/>
            <a:ext cx="1905878" cy="510778"/>
          </a:xfrm>
          <a:prstGeom prst="wedgeRoundRectCallout">
            <a:avLst>
              <a:gd name="adj1" fmla="val -58646"/>
              <a:gd name="adj2" fmla="val 1041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06393" y="4396477"/>
            <a:ext cx="1371600" cy="510778"/>
          </a:xfrm>
          <a:prstGeom prst="wedgeRoundRectCallout">
            <a:avLst>
              <a:gd name="adj1" fmla="val -20148"/>
              <a:gd name="adj2" fmla="val 1041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5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9077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5593" y="5562600"/>
            <a:ext cx="1828799" cy="459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Christian Nagel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252108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8480" y="2288734"/>
            <a:ext cx="4724400" cy="533400"/>
            <a:chOff x="5180012" y="1676400"/>
            <a:chExt cx="472440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1008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2107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Title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695593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9080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9746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11276" y="3998636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3018" y="4234865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4762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8340" y="2288734"/>
            <a:ext cx="3255060" cy="533400"/>
            <a:chOff x="205472" y="1676400"/>
            <a:chExt cx="325506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640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2906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10096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5186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8950" y="1066800"/>
            <a:ext cx="18288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3778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3848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9600" y="1328300"/>
            <a:ext cx="1676400" cy="446874"/>
          </a:xfrm>
          <a:prstGeom prst="wedgeRoundRectCallout">
            <a:avLst>
              <a:gd name="adj1" fmla="val -15923"/>
              <a:gd name="adj2" fmla="val 1175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8890" y="1225064"/>
            <a:ext cx="2696510" cy="510778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root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6540" y="1354825"/>
            <a:ext cx="1786260" cy="477651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4625" y="4833711"/>
            <a:ext cx="2696510" cy="510778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7524" y="5672366"/>
            <a:ext cx="1956880" cy="510778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552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7466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/>
            <a:r>
              <a:rPr lang="en-US" dirty="0"/>
              <a:t>Both are </a:t>
            </a:r>
            <a:r>
              <a:rPr lang="en-US" b="1" dirty="0">
                <a:solidFill>
                  <a:schemeClr val="bg1"/>
                </a:solidFill>
              </a:rPr>
              <a:t>text based</a:t>
            </a:r>
            <a:r>
              <a:rPr lang="en-US" dirty="0"/>
              <a:t> notations</a:t>
            </a:r>
            <a:endParaRPr lang="bg-BG" dirty="0"/>
          </a:p>
          <a:p>
            <a:pPr lvl="1"/>
            <a:r>
              <a:rPr lang="en-US" dirty="0"/>
              <a:t>Both use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Differences between XML and HTML</a:t>
            </a:r>
          </a:p>
          <a:p>
            <a:pPr lvl="1"/>
            <a:r>
              <a:rPr lang="en-US" dirty="0"/>
              <a:t>HTML describes documents, XML is a syntax for describing other languages (</a:t>
            </a:r>
            <a:r>
              <a:rPr lang="en-US" b="1" dirty="0">
                <a:solidFill>
                  <a:schemeClr val="bg1"/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 describes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and the structure of information</a:t>
            </a:r>
          </a:p>
          <a:p>
            <a:pPr lvl="1"/>
            <a:r>
              <a:rPr lang="en-US" dirty="0"/>
              <a:t>XML requires the documents to be </a:t>
            </a:r>
            <a:r>
              <a:rPr lang="en-US" b="1" dirty="0">
                <a:solidFill>
                  <a:schemeClr val="bg1"/>
                </a:solidFill>
              </a:rPr>
              <a:t>well-formatted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  <a:r>
              <a:rPr lang="bg-BG"/>
              <a:t> </a:t>
            </a:r>
            <a:r>
              <a:rPr lang="en-US"/>
              <a:t>and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5116">
            <a:off x="8219819" y="1536037"/>
            <a:ext cx="1393626" cy="17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21072</TotalTime>
  <Words>1430</Words>
  <Application>Microsoft Office PowerPoint</Application>
  <PresentationFormat>Widescreen</PresentationFormat>
  <Paragraphs>312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XML Processing</vt:lpstr>
      <vt:lpstr>Table of Contents</vt:lpstr>
      <vt:lpstr>Have a Question?</vt:lpstr>
      <vt:lpstr>PowerPoint Presentation</vt:lpstr>
      <vt:lpstr>What is XML?</vt:lpstr>
      <vt:lpstr>XML – Example</vt:lpstr>
      <vt:lpstr>XML Syntax</vt:lpstr>
      <vt:lpstr>XML - Structure</vt:lpstr>
      <vt:lpstr>XML and HTML</vt:lpstr>
      <vt:lpstr>XML: Advantages</vt:lpstr>
      <vt:lpstr>XML: Disadvantages</vt:lpstr>
      <vt:lpstr>PowerPoint Presentation</vt:lpstr>
      <vt:lpstr>LINQ to XML</vt:lpstr>
      <vt:lpstr>Reading XML</vt:lpstr>
      <vt:lpstr>Working with XDocument</vt:lpstr>
      <vt:lpstr>Working with XDocument (2)</vt:lpstr>
      <vt:lpstr>Working with XDocument (3)</vt:lpstr>
      <vt:lpstr>LINQ to XML – Searching with LINQ</vt:lpstr>
      <vt:lpstr>Creating XML with XElement</vt:lpstr>
      <vt:lpstr>Serializing XML to File</vt:lpstr>
      <vt:lpstr>Deserialize XML from String XML</vt:lpstr>
      <vt:lpstr>PowerPoint Presentation</vt:lpstr>
      <vt:lpstr>XML Attributes</vt:lpstr>
      <vt:lpstr>XML Attributes: Example</vt:lpstr>
      <vt:lpstr>PowerPoint Presentation</vt:lpstr>
      <vt:lpstr>Summary</vt:lpstr>
      <vt:lpstr>SoftUni Diamond Partners</vt:lpstr>
      <vt:lpstr>SoftUni Organizational Partners</vt:lpstr>
      <vt:lpstr>PowerPoint Presentation</vt:lpstr>
      <vt:lpstr>License</vt:lpstr>
    </vt:vector>
  </TitlesOfParts>
  <Company>Software University</Company>
  <LinksUpToDate>false</LinksUpToDate>
  <SharedDoc>false</SharedDoc>
  <HyperlinkBase>https://softuni.bg/trainings/1972/databases-advanced-entity-framework-june-2018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Processing</dc:title>
  <dc:subject>Software Development Course</dc:subject>
  <dc:creator>Software University</dc:creator>
  <cp:keywords>Databases, SQL, programming, SoftUni, Software University, programming, software development, software engineering, course, database systems</cp:keywords>
  <dc:description>Databases Advanced Course @ SoftUni – https://softuni.bg/courses/databases-advanced-entity-framework
</dc:description>
  <cp:lastModifiedBy>Stoyan</cp:lastModifiedBy>
  <cp:revision>507</cp:revision>
  <dcterms:created xsi:type="dcterms:W3CDTF">2018-05-23T13:08:44Z</dcterms:created>
  <dcterms:modified xsi:type="dcterms:W3CDTF">2019-10-31T07:15:10Z</dcterms:modified>
  <cp:category>db;databases;sql;programming;computer programming;software development</cp:category>
</cp:coreProperties>
</file>