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2"/>
  </p:sldMasterIdLst>
  <p:notesMasterIdLst>
    <p:notesMasterId r:id="rId49"/>
  </p:notesMasterIdLst>
  <p:handoutMasterIdLst>
    <p:handoutMasterId r:id="rId50"/>
  </p:handoutMasterIdLst>
  <p:sldIdLst>
    <p:sldId id="402" r:id="rId3"/>
    <p:sldId id="493" r:id="rId4"/>
    <p:sldId id="508" r:id="rId5"/>
    <p:sldId id="467" r:id="rId6"/>
    <p:sldId id="554" r:id="rId7"/>
    <p:sldId id="469" r:id="rId8"/>
    <p:sldId id="543" r:id="rId9"/>
    <p:sldId id="573" r:id="rId10"/>
    <p:sldId id="544" r:id="rId11"/>
    <p:sldId id="574" r:id="rId12"/>
    <p:sldId id="575" r:id="rId13"/>
    <p:sldId id="576" r:id="rId14"/>
    <p:sldId id="577" r:id="rId15"/>
    <p:sldId id="578" r:id="rId16"/>
    <p:sldId id="566" r:id="rId17"/>
    <p:sldId id="579" r:id="rId18"/>
    <p:sldId id="580" r:id="rId19"/>
    <p:sldId id="581" r:id="rId20"/>
    <p:sldId id="582" r:id="rId21"/>
    <p:sldId id="583" r:id="rId22"/>
    <p:sldId id="584" r:id="rId23"/>
    <p:sldId id="585" r:id="rId24"/>
    <p:sldId id="586" r:id="rId25"/>
    <p:sldId id="604" r:id="rId26"/>
    <p:sldId id="587" r:id="rId27"/>
    <p:sldId id="588" r:id="rId28"/>
    <p:sldId id="589" r:id="rId29"/>
    <p:sldId id="601" r:id="rId30"/>
    <p:sldId id="602" r:id="rId31"/>
    <p:sldId id="603" r:id="rId32"/>
    <p:sldId id="590" r:id="rId33"/>
    <p:sldId id="591" r:id="rId34"/>
    <p:sldId id="592" r:id="rId35"/>
    <p:sldId id="595" r:id="rId36"/>
    <p:sldId id="594" r:id="rId37"/>
    <p:sldId id="596" r:id="rId38"/>
    <p:sldId id="597" r:id="rId39"/>
    <p:sldId id="598" r:id="rId40"/>
    <p:sldId id="599" r:id="rId41"/>
    <p:sldId id="600" r:id="rId42"/>
    <p:sldId id="349" r:id="rId43"/>
    <p:sldId id="528" r:id="rId44"/>
    <p:sldId id="571" r:id="rId45"/>
    <p:sldId id="572" r:id="rId46"/>
    <p:sldId id="405" r:id="rId47"/>
    <p:sldId id="400" r:id="rId4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Definition" id="{434EBAE8-1691-433D-9596-8AE3E67F67B5}">
          <p14:sldIdLst>
            <p14:sldId id="467"/>
            <p14:sldId id="554"/>
            <p14:sldId id="469"/>
            <p14:sldId id="543"/>
          </p14:sldIdLst>
        </p14:section>
        <p14:section name="Benefits &amp; Drawbacks" id="{94B04929-6076-488D-84EB-329D1AD959D3}">
          <p14:sldIdLst>
            <p14:sldId id="573"/>
            <p14:sldId id="544"/>
            <p14:sldId id="574"/>
          </p14:sldIdLst>
        </p14:section>
        <p14:section name="Types" id="{E9709828-8A75-4D6E-92C5-99C14B904EB7}">
          <p14:sldIdLst>
            <p14:sldId id="575"/>
            <p14:sldId id="576"/>
          </p14:sldIdLst>
        </p14:section>
        <p14:section name="Creational Patterns" id="{73E50AE3-FBC5-48A4-99A3-C2B86972C026}">
          <p14:sldIdLst>
            <p14:sldId id="577"/>
            <p14:sldId id="578"/>
            <p14:sldId id="566"/>
            <p14:sldId id="579"/>
            <p14:sldId id="580"/>
            <p14:sldId id="581"/>
            <p14:sldId id="582"/>
          </p14:sldIdLst>
        </p14:section>
        <p14:section name="Structural Patterns" id="{72CF0A57-5F61-4096-903D-8DE96814E6EB}">
          <p14:sldIdLst>
            <p14:sldId id="583"/>
            <p14:sldId id="584"/>
            <p14:sldId id="585"/>
            <p14:sldId id="586"/>
            <p14:sldId id="604"/>
            <p14:sldId id="587"/>
            <p14:sldId id="588"/>
            <p14:sldId id="589"/>
            <p14:sldId id="601"/>
            <p14:sldId id="602"/>
            <p14:sldId id="603"/>
          </p14:sldIdLst>
        </p14:section>
        <p14:section name="Behavioral Patterns" id="{CD3F9CD1-99DF-4317-A31B-B3A5EE9C7A7B}">
          <p14:sldIdLst>
            <p14:sldId id="590"/>
            <p14:sldId id="591"/>
            <p14:sldId id="592"/>
            <p14:sldId id="595"/>
            <p14:sldId id="594"/>
            <p14:sldId id="596"/>
            <p14:sldId id="597"/>
            <p14:sldId id="598"/>
            <p14:sldId id="599"/>
            <p14:sldId id="600"/>
          </p14:sldIdLst>
        </p14:section>
        <p14:section name="Conclusion" id="{10E03AB1-9AA8-4E86-9A64-D741901E50A2}">
          <p14:sldIdLst>
            <p14:sldId id="349"/>
            <p14:sldId id="528"/>
            <p14:sldId id="571"/>
            <p14:sldId id="572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533" autoAdjust="0"/>
  </p:normalViewPr>
  <p:slideViewPr>
    <p:cSldViewPr>
      <p:cViewPr varScale="1">
        <p:scale>
          <a:sx n="88" d="100"/>
          <a:sy n="88" d="100"/>
        </p:scale>
        <p:origin x="50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63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8213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251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09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2245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1403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3148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1712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72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8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395F30-6439-4D87-80B1-2645F82E072D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2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152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D0BFADE-D3BA-4C2C-A209-555A757E1494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6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08783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8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5DA7228C-03CC-42D1-AA8F-EE12E7F70E86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DE0B0CE9-231A-4894-A9F9-894C7601384B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7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FC8EB133-D4C6-4501-B4A7-1AE4C2ACA274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5F04A312-7528-490F-946E-AE2BDEE90A97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6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73624334-F3A1-41D1-9356-1B6EE2D3EDC0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70"/>
            <a:ext cx="10946680" cy="1380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F3018DC2-4CC6-4C3B-8095-722B32062A9A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346686C0-1F1F-40BB-95A5-C3BF7581CB1B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1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5F04A312-7528-490F-946E-AE2BDEE90A97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558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3.png"/><Relationship Id="rId22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5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Developers may suffer from </a:t>
            </a:r>
            <a:r>
              <a:rPr lang="en-US" b="1" dirty="0" smtClean="0">
                <a:solidFill>
                  <a:schemeClr val="bg1"/>
                </a:solidFill>
              </a:rPr>
              <a:t>pattern overload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Validated by </a:t>
            </a:r>
            <a:r>
              <a:rPr lang="en-US" b="1" dirty="0" smtClean="0">
                <a:solidFill>
                  <a:schemeClr val="bg1"/>
                </a:solidFill>
              </a:rPr>
              <a:t>experience</a:t>
            </a:r>
            <a:r>
              <a:rPr lang="en-US" dirty="0" smtClean="0"/>
              <a:t> and discussion, not by automated</a:t>
            </a:r>
            <a:br>
              <a:rPr lang="en-US" dirty="0" smtClean="0"/>
            </a:br>
            <a:r>
              <a:rPr lang="en-US" dirty="0" smtClean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Should be used only of </a:t>
            </a:r>
            <a:r>
              <a:rPr lang="en-US" b="1" dirty="0" smtClean="0">
                <a:solidFill>
                  <a:schemeClr val="bg1"/>
                </a:solidFill>
              </a:rPr>
              <a:t>understood well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096" y="4027063"/>
            <a:ext cx="2485659" cy="248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82" y="1054451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58" y="2390912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455390"/>
            <a:ext cx="1337764" cy="13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Deal with </a:t>
            </a:r>
            <a:r>
              <a:rPr lang="en-US" b="1" dirty="0" smtClean="0">
                <a:solidFill>
                  <a:schemeClr val="bg1"/>
                </a:solidFill>
              </a:rPr>
              <a:t>initialization and configuration </a:t>
            </a:r>
            <a:r>
              <a:rPr lang="en-US" dirty="0" smtClean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Describe ways to </a:t>
            </a:r>
            <a:r>
              <a:rPr lang="en-US" b="1" dirty="0" smtClean="0">
                <a:solidFill>
                  <a:schemeClr val="bg1"/>
                </a:solidFill>
              </a:rPr>
              <a:t>assemble</a:t>
            </a:r>
            <a:r>
              <a:rPr lang="en-US" dirty="0" smtClean="0"/>
              <a:t> objects to implement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Composition</a:t>
            </a:r>
            <a:r>
              <a:rPr lang="en-US" dirty="0" smtClean="0"/>
              <a:t> of classes and objects</a:t>
            </a: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Deal with dynamic </a:t>
            </a:r>
            <a:r>
              <a:rPr lang="en-US" b="1" dirty="0" smtClean="0">
                <a:solidFill>
                  <a:schemeClr val="bg1"/>
                </a:solidFill>
              </a:rPr>
              <a:t>interactions</a:t>
            </a:r>
            <a:r>
              <a:rPr lang="en-US" dirty="0" smtClean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Distribute </a:t>
            </a:r>
            <a:r>
              <a:rPr lang="en-US" b="1" dirty="0" smtClean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Types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Creational Patterns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524000"/>
            <a:ext cx="2161554" cy="2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Deal with </a:t>
            </a:r>
            <a:r>
              <a:rPr lang="en-US" b="1" dirty="0" smtClean="0">
                <a:solidFill>
                  <a:schemeClr val="bg1"/>
                </a:solidFill>
              </a:rPr>
              <a:t>object creation </a:t>
            </a:r>
            <a:r>
              <a:rPr lang="en-US" dirty="0" smtClean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Trying to create objects in a </a:t>
            </a:r>
            <a:r>
              <a:rPr lang="en-US" b="1" dirty="0" smtClean="0">
                <a:solidFill>
                  <a:schemeClr val="bg1"/>
                </a:solidFill>
              </a:rPr>
              <a:t>manner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suitable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to the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 smtClean="0">
                <a:solidFill>
                  <a:schemeClr val="bg1"/>
                </a:solidFill>
              </a:rPr>
              <a:t>Encapsulating</a:t>
            </a:r>
            <a:r>
              <a:rPr lang="en-US" dirty="0" smtClean="0"/>
              <a:t> knowledge about which classes</a:t>
            </a:r>
            <a:br>
              <a:rPr lang="en-US" dirty="0" smtClean="0"/>
            </a:br>
            <a:r>
              <a:rPr lang="en-US" dirty="0" smtClean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 smtClean="0">
                <a:solidFill>
                  <a:schemeClr val="bg1"/>
                </a:solidFill>
              </a:rPr>
              <a:t>Hiding</a:t>
            </a:r>
            <a:r>
              <a:rPr lang="en-US" dirty="0" smtClean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The most often used creational design pattern</a:t>
            </a:r>
          </a:p>
          <a:p>
            <a:r>
              <a:rPr lang="en-GB" dirty="0" smtClean="0"/>
              <a:t>A Singleton class is supposed to have </a:t>
            </a:r>
            <a:r>
              <a:rPr lang="en-GB" b="1" dirty="0" smtClean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 smtClean="0"/>
              <a:t>It is </a:t>
            </a:r>
            <a:r>
              <a:rPr lang="en-GB" b="1" dirty="0" smtClean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 smtClean="0"/>
              <a:t>Possible problems</a:t>
            </a:r>
          </a:p>
          <a:p>
            <a:pPr lvl="1"/>
            <a:r>
              <a:rPr lang="en-GB" dirty="0" smtClean="0"/>
              <a:t>Lazy loading</a:t>
            </a:r>
          </a:p>
          <a:p>
            <a:pPr lvl="1"/>
            <a:r>
              <a:rPr lang="en-GB" dirty="0" smtClean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4114800"/>
            <a:ext cx="4021987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Double-Check Singleton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5296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public sealed class </a:t>
            </a:r>
            <a:r>
              <a:rPr lang="en-GB" dirty="0" smtClean="0"/>
              <a:t>Singleton {</a:t>
            </a:r>
          </a:p>
          <a:p>
            <a:r>
              <a:rPr lang="en-GB" sz="2400" noProof="1" smtClean="0"/>
              <a:t>  </a:t>
            </a:r>
            <a:r>
              <a:rPr lang="en-GB" dirty="0" smtClean="0"/>
              <a:t>private </a:t>
            </a:r>
            <a:r>
              <a:rPr lang="en-GB" dirty="0"/>
              <a:t>static Singleton instance</a:t>
            </a:r>
            <a:r>
              <a:rPr lang="en-GB" dirty="0" smtClean="0"/>
              <a:t>;</a:t>
            </a:r>
          </a:p>
          <a:p>
            <a:r>
              <a:rPr lang="en-GB" sz="2400" noProof="1" smtClean="0"/>
              <a:t>  </a:t>
            </a:r>
            <a:r>
              <a:rPr lang="en-GB" dirty="0" smtClean="0"/>
              <a:t>private </a:t>
            </a:r>
            <a:r>
              <a:rPr lang="en-GB" dirty="0"/>
              <a:t>Singleton() { </a:t>
            </a:r>
            <a:r>
              <a:rPr lang="en-GB" dirty="0" smtClean="0"/>
              <a:t>}</a:t>
            </a:r>
          </a:p>
          <a:p>
            <a:r>
              <a:rPr lang="en-GB" sz="2400" noProof="1" smtClean="0"/>
              <a:t>  </a:t>
            </a:r>
            <a:r>
              <a:rPr lang="en-GB" dirty="0" smtClean="0"/>
              <a:t>public </a:t>
            </a:r>
            <a:r>
              <a:rPr lang="en-GB" dirty="0"/>
              <a:t>static Singleton </a:t>
            </a:r>
            <a:r>
              <a:rPr lang="en-GB" dirty="0" smtClean="0"/>
              <a:t>Instance {</a:t>
            </a:r>
          </a:p>
          <a:p>
            <a:r>
              <a:rPr lang="en-US" sz="2400" noProof="1" smtClean="0"/>
              <a:t>    get {</a:t>
            </a:r>
          </a:p>
          <a:p>
            <a:r>
              <a:rPr lang="en-US" sz="2400" noProof="1"/>
              <a:t> </a:t>
            </a:r>
            <a:r>
              <a:rPr lang="en-US" sz="2400" noProof="1" smtClean="0"/>
              <a:t>     </a:t>
            </a:r>
            <a:r>
              <a:rPr lang="en-GB" dirty="0"/>
              <a:t>if (instance == null</a:t>
            </a:r>
            <a:r>
              <a:rPr lang="en-GB" dirty="0" smtClean="0"/>
              <a:t>) {</a:t>
            </a:r>
          </a:p>
          <a:p>
            <a:r>
              <a:rPr lang="en-GB" sz="2400" noProof="1"/>
              <a:t> </a:t>
            </a:r>
            <a:r>
              <a:rPr lang="en-GB" sz="2400" noProof="1" smtClean="0"/>
              <a:t>       </a:t>
            </a:r>
            <a:r>
              <a:rPr lang="en-GB" dirty="0"/>
              <a:t>lock (instance</a:t>
            </a:r>
            <a:r>
              <a:rPr lang="en-GB" dirty="0" smtClean="0"/>
              <a:t>) {</a:t>
            </a:r>
          </a:p>
          <a:p>
            <a:r>
              <a:rPr lang="en-GB" sz="2400" noProof="1"/>
              <a:t> </a:t>
            </a:r>
            <a:r>
              <a:rPr lang="en-GB" sz="2400" noProof="1" smtClean="0"/>
              <a:t>         </a:t>
            </a:r>
            <a:r>
              <a:rPr lang="en-GB" dirty="0"/>
              <a:t>if (instance == null)</a:t>
            </a:r>
          </a:p>
          <a:p>
            <a:r>
              <a:rPr lang="en-GB" dirty="0" smtClean="0"/>
              <a:t>            instance </a:t>
            </a:r>
            <a:r>
              <a:rPr lang="en-GB" dirty="0"/>
              <a:t>= new Singleton</a:t>
            </a:r>
            <a:r>
              <a:rPr lang="en-GB" dirty="0" smtClean="0"/>
              <a:t>(); } }</a:t>
            </a:r>
          </a:p>
          <a:p>
            <a:r>
              <a:rPr lang="en-US" sz="2400" noProof="1" smtClean="0"/>
              <a:t>      return instance; } } 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8257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/>
              <a:t>Factory for </a:t>
            </a:r>
            <a:r>
              <a:rPr lang="en-US" b="1" noProof="1" smtClean="0">
                <a:solidFill>
                  <a:schemeClr val="bg1"/>
                </a:solidFill>
              </a:rPr>
              <a:t>cloning</a:t>
            </a:r>
            <a:r>
              <a:rPr lang="en-US" noProof="1" smtClean="0"/>
              <a:t> new instances from a prototype</a:t>
            </a:r>
          </a:p>
          <a:p>
            <a:pPr lvl="1"/>
            <a:r>
              <a:rPr lang="en-US" noProof="1" smtClean="0"/>
              <a:t>Create new objects by copying this prototype</a:t>
            </a:r>
          </a:p>
          <a:p>
            <a:pPr lvl="1"/>
            <a:r>
              <a:rPr lang="en-US" noProof="1" smtClean="0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ICloneable</a:t>
            </a:r>
            <a:r>
              <a:rPr lang="en-US" noProof="1" smtClean="0"/>
              <a:t> interface acts as Prototype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4093623"/>
            <a:ext cx="4248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6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Abstract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dirty="0" smtClean="0"/>
              <a:t>Prototype {</a:t>
            </a:r>
          </a:p>
          <a:p>
            <a:r>
              <a:rPr lang="en-US" dirty="0" smtClean="0"/>
              <a:t>  </a:t>
            </a:r>
            <a:r>
              <a:rPr lang="en-GB" dirty="0" smtClean="0"/>
              <a:t>private </a:t>
            </a:r>
            <a:r>
              <a:rPr lang="en-GB" dirty="0"/>
              <a:t>string _id</a:t>
            </a:r>
            <a:r>
              <a:rPr lang="en-GB" dirty="0" smtClean="0"/>
              <a:t>;</a:t>
            </a:r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smtClean="0"/>
              <a:t>public </a:t>
            </a:r>
            <a:r>
              <a:rPr lang="en-GB" dirty="0"/>
              <a:t>Prototype(string id</a:t>
            </a:r>
            <a:r>
              <a:rPr lang="en-GB" dirty="0" smtClean="0"/>
              <a:t>) </a:t>
            </a:r>
            <a:r>
              <a:rPr lang="bg-BG" dirty="0" smtClean="0"/>
              <a:t>{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noProof="1" smtClean="0"/>
              <a:t>this._id</a:t>
            </a:r>
            <a:r>
              <a:rPr lang="en-GB" dirty="0" smtClean="0"/>
              <a:t> </a:t>
            </a:r>
            <a:r>
              <a:rPr lang="en-GB" dirty="0"/>
              <a:t>= id</a:t>
            </a:r>
            <a:r>
              <a:rPr lang="en-GB" dirty="0" smtClean="0"/>
              <a:t>;</a:t>
            </a:r>
            <a:r>
              <a:rPr lang="en-US" dirty="0" smtClean="0"/>
              <a:t> }</a:t>
            </a:r>
          </a:p>
          <a:p>
            <a:endParaRPr lang="bg-BG" dirty="0" smtClean="0"/>
          </a:p>
          <a:p>
            <a:r>
              <a:rPr lang="en-GB" dirty="0" smtClean="0"/>
              <a:t>  public </a:t>
            </a:r>
            <a:r>
              <a:rPr lang="en-GB" dirty="0"/>
              <a:t>string </a:t>
            </a:r>
            <a:r>
              <a:rPr lang="en-GB" dirty="0" smtClean="0"/>
              <a:t>Id</a:t>
            </a:r>
            <a:r>
              <a:rPr lang="en-US" dirty="0" smtClean="0"/>
              <a:t> =&gt; </a:t>
            </a:r>
            <a:r>
              <a:rPr lang="en-US" noProof="1" smtClean="0"/>
              <a:t>this</a:t>
            </a:r>
            <a:r>
              <a:rPr lang="en-US" dirty="0" smtClean="0"/>
              <a:t>._id;</a:t>
            </a:r>
          </a:p>
          <a:p>
            <a:endParaRPr lang="en-US" dirty="0" smtClean="0"/>
          </a:p>
          <a:p>
            <a:r>
              <a:rPr lang="en-GB" dirty="0" smtClean="0"/>
              <a:t>  public </a:t>
            </a:r>
            <a:r>
              <a:rPr lang="en-GB" dirty="0"/>
              <a:t>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492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Concrete Prototype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3812" y="2133600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 smtClean="0"/>
              <a:t>ConcretePrototype</a:t>
            </a:r>
            <a:r>
              <a:rPr lang="en-GB" dirty="0" smtClean="0"/>
              <a:t> </a:t>
            </a:r>
            <a:r>
              <a:rPr lang="en-GB" dirty="0"/>
              <a:t>: Prototype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</a:t>
            </a:r>
            <a:r>
              <a:rPr lang="en-GB" dirty="0" smtClean="0"/>
              <a:t> public </a:t>
            </a:r>
            <a:r>
              <a:rPr lang="en-GB" noProof="1" smtClean="0"/>
              <a:t>ConcretePrototype(string</a:t>
            </a:r>
            <a:r>
              <a:rPr lang="en-GB" dirty="0" smtClean="0"/>
              <a:t> </a:t>
            </a:r>
            <a:r>
              <a:rPr lang="en-GB" dirty="0"/>
              <a:t>id</a:t>
            </a:r>
            <a:r>
              <a:rPr lang="en-GB" dirty="0" smtClean="0"/>
              <a:t>) : base(id) { }</a:t>
            </a:r>
            <a:endParaRPr lang="en-GB" dirty="0"/>
          </a:p>
          <a:p>
            <a:endParaRPr lang="bg-BG" dirty="0"/>
          </a:p>
          <a:p>
            <a:r>
              <a:rPr lang="en-GB" dirty="0"/>
              <a:t> </a:t>
            </a:r>
            <a:r>
              <a:rPr lang="en-GB" dirty="0" smtClean="0"/>
              <a:t> public </a:t>
            </a:r>
            <a:r>
              <a:rPr lang="en-GB" dirty="0"/>
              <a:t>override Prototype Clone()</a:t>
            </a:r>
          </a:p>
          <a:p>
            <a:r>
              <a:rPr lang="en-GB" dirty="0" smtClean="0"/>
              <a:t>    =&gt; return (</a:t>
            </a:r>
            <a:r>
              <a:rPr lang="en-GB" noProof="1" smtClean="0"/>
              <a:t>Prototype)this.MemberwiseClone</a:t>
            </a:r>
            <a:r>
              <a:rPr lang="en-GB" dirty="0" smtClean="0"/>
              <a:t>();</a:t>
            </a:r>
          </a:p>
          <a:p>
            <a:r>
              <a:rPr lang="bg-BG" dirty="0" smtClean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30130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Definition of Design Patterns</a:t>
            </a:r>
          </a:p>
          <a:p>
            <a:r>
              <a:rPr lang="en-US" sz="3600" dirty="0" smtClean="0"/>
              <a:t>Benefits and Drawbacks</a:t>
            </a:r>
          </a:p>
          <a:p>
            <a:r>
              <a:rPr lang="en-US" sz="3600" dirty="0" smtClean="0"/>
              <a:t>Types of Design Patterns</a:t>
            </a:r>
          </a:p>
          <a:p>
            <a:pPr lvl="1"/>
            <a:r>
              <a:rPr lang="en-US" sz="3400" dirty="0" smtClean="0"/>
              <a:t>Creational</a:t>
            </a:r>
          </a:p>
          <a:p>
            <a:pPr lvl="1"/>
            <a:r>
              <a:rPr lang="en-US" sz="3400" dirty="0" smtClean="0"/>
              <a:t>Structural</a:t>
            </a:r>
          </a:p>
          <a:p>
            <a:pPr lvl="1"/>
            <a:r>
              <a:rPr lang="en-US" sz="3400" dirty="0" smtClean="0"/>
              <a:t>Behavioral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Structural Patterns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3" y="1447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Describe ways to assemble </a:t>
            </a:r>
            <a:r>
              <a:rPr lang="en-US" b="1" dirty="0" smtClean="0">
                <a:solidFill>
                  <a:schemeClr val="bg1"/>
                </a:solidFill>
              </a:rPr>
              <a:t>objects</a:t>
            </a:r>
            <a:r>
              <a:rPr lang="en-US" dirty="0" smtClean="0"/>
              <a:t> to implement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Ease the design by identifying a simple way to</a:t>
            </a:r>
            <a:br>
              <a:rPr lang="en-US" dirty="0" smtClean="0"/>
            </a:br>
            <a:r>
              <a:rPr lang="en-US" dirty="0" smtClean="0"/>
              <a:t>realize </a:t>
            </a:r>
            <a:r>
              <a:rPr lang="en-US" b="1" dirty="0" smtClean="0">
                <a:solidFill>
                  <a:schemeClr val="bg1"/>
                </a:solidFill>
              </a:rPr>
              <a:t>relationship</a:t>
            </a:r>
            <a:r>
              <a:rPr lang="en-US" dirty="0" smtClean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Inheritance</a:t>
            </a:r>
            <a:r>
              <a:rPr lang="en-US" dirty="0" smtClean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 smtClean="0"/>
              <a:t>Ways to compose objects to obtain </a:t>
            </a:r>
            <a:r>
              <a:rPr lang="en-US" b="1" dirty="0" smtClean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Provides a </a:t>
            </a:r>
            <a:r>
              <a:rPr lang="en-GB" b="1" dirty="0" smtClean="0">
                <a:solidFill>
                  <a:schemeClr val="bg1"/>
                </a:solidFill>
              </a:rPr>
              <a:t>unified interface </a:t>
            </a:r>
            <a:r>
              <a:rPr lang="en-GB" dirty="0" smtClean="0"/>
              <a:t>to a set of interfaces</a:t>
            </a:r>
            <a:br>
              <a:rPr lang="en-GB" dirty="0" smtClean="0"/>
            </a:br>
            <a:r>
              <a:rPr lang="en-GB" dirty="0" smtClean="0"/>
              <a:t>in a subsystem</a:t>
            </a:r>
          </a:p>
          <a:p>
            <a:r>
              <a:rPr lang="en-GB" dirty="0" smtClean="0"/>
              <a:t>Defines a </a:t>
            </a:r>
            <a:r>
              <a:rPr lang="en-GB" b="1" dirty="0" smtClean="0">
                <a:solidFill>
                  <a:schemeClr val="bg1"/>
                </a:solidFill>
              </a:rPr>
              <a:t>higher-level interface </a:t>
            </a:r>
            <a:r>
              <a:rPr lang="en-GB" dirty="0" smtClean="0"/>
              <a:t>that makes the subsystem</a:t>
            </a:r>
            <a:br>
              <a:rPr lang="en-GB" dirty="0" smtClean="0"/>
            </a:br>
            <a:r>
              <a:rPr lang="en-GB" dirty="0" smtClean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3512935"/>
            <a:ext cx="4038600" cy="28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Façade Class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2612" y="1295400"/>
            <a:ext cx="6007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dirty="0" smtClean="0"/>
              <a:t>Facade</a:t>
            </a:r>
            <a:endParaRPr lang="en-US" dirty="0" smtClean="0"/>
          </a:p>
          <a:p>
            <a:r>
              <a:rPr lang="en-US" dirty="0" smtClean="0"/>
              <a:t>{</a:t>
            </a:r>
            <a:endParaRPr lang="bg-BG" dirty="0"/>
          </a:p>
          <a:p>
            <a:r>
              <a:rPr lang="en-GB" dirty="0" smtClean="0"/>
              <a:t>  private </a:t>
            </a:r>
            <a:r>
              <a:rPr lang="en-GB" noProof="1" smtClean="0"/>
              <a:t>SubSystemOne</a:t>
            </a:r>
            <a:r>
              <a:rPr lang="en-GB" dirty="0" smtClean="0"/>
              <a:t> </a:t>
            </a:r>
            <a:r>
              <a:rPr lang="en-GB" dirty="0"/>
              <a:t>_one;</a:t>
            </a:r>
          </a:p>
          <a:p>
            <a:r>
              <a:rPr lang="en-GB" dirty="0" smtClean="0"/>
              <a:t>  private </a:t>
            </a:r>
            <a:r>
              <a:rPr lang="en-GB" noProof="1" smtClean="0"/>
              <a:t>SubSystemTwo</a:t>
            </a:r>
            <a:r>
              <a:rPr lang="en-GB" dirty="0" smtClean="0"/>
              <a:t> </a:t>
            </a:r>
            <a:r>
              <a:rPr lang="en-GB" dirty="0"/>
              <a:t>_two</a:t>
            </a:r>
            <a:r>
              <a:rPr lang="en-GB" dirty="0" smtClean="0"/>
              <a:t>;</a:t>
            </a:r>
          </a:p>
          <a:p>
            <a:endParaRPr lang="en-GB" dirty="0"/>
          </a:p>
          <a:p>
            <a:r>
              <a:rPr lang="en-GB" dirty="0" smtClean="0"/>
              <a:t>  public </a:t>
            </a:r>
            <a:r>
              <a:rPr lang="en-GB" dirty="0"/>
              <a:t>Facade</a:t>
            </a:r>
            <a:r>
              <a:rPr lang="en-GB" dirty="0" smtClean="0"/>
              <a:t>()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{</a:t>
            </a:r>
            <a:endParaRPr lang="bg-BG" dirty="0"/>
          </a:p>
          <a:p>
            <a:r>
              <a:rPr lang="en-GB" dirty="0" smtClean="0"/>
              <a:t>    _</a:t>
            </a:r>
            <a:r>
              <a:rPr lang="en-GB" dirty="0"/>
              <a:t>one = new </a:t>
            </a:r>
            <a:r>
              <a:rPr lang="en-GB" noProof="1" smtClean="0"/>
              <a:t>SubSystemOne</a:t>
            </a:r>
            <a:r>
              <a:rPr lang="en-GB" dirty="0" smtClean="0"/>
              <a:t>();</a:t>
            </a:r>
            <a:endParaRPr lang="en-GB" dirty="0"/>
          </a:p>
          <a:p>
            <a:r>
              <a:rPr lang="en-GB" dirty="0" smtClean="0"/>
              <a:t>    _</a:t>
            </a:r>
            <a:r>
              <a:rPr lang="en-GB" dirty="0"/>
              <a:t>two = new </a:t>
            </a:r>
            <a:r>
              <a:rPr lang="en-GB" noProof="1" smtClean="0"/>
              <a:t>SubSystemTwo</a:t>
            </a:r>
            <a:r>
              <a:rPr lang="en-GB" dirty="0" smtClean="0"/>
              <a:t>();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24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Façade Class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</a:t>
            </a:r>
            <a:r>
              <a:rPr lang="en-GB" dirty="0" smtClean="0"/>
              <a:t> public </a:t>
            </a:r>
            <a:r>
              <a:rPr lang="en-GB" dirty="0"/>
              <a:t>void </a:t>
            </a:r>
            <a:r>
              <a:rPr lang="en-GB" noProof="1" smtClean="0"/>
              <a:t>MethodA</a:t>
            </a:r>
            <a:r>
              <a:rPr lang="en-GB" dirty="0" smtClean="0"/>
              <a:t>()</a:t>
            </a:r>
            <a:r>
              <a:rPr lang="en-US" dirty="0" smtClean="0"/>
              <a:t> </a:t>
            </a:r>
            <a:r>
              <a:rPr lang="en-US" dirty="0"/>
              <a:t>{</a:t>
            </a:r>
            <a:endParaRPr lang="bg-BG" dirty="0"/>
          </a:p>
          <a:p>
            <a:r>
              <a:rPr lang="en-GB" dirty="0" smtClean="0"/>
              <a:t>    </a:t>
            </a:r>
            <a:r>
              <a:rPr lang="en-GB" noProof="1" smtClean="0"/>
              <a:t>Console.WriteLine</a:t>
            </a:r>
            <a:r>
              <a:rPr lang="en-GB" dirty="0" smtClean="0"/>
              <a:t>("\</a:t>
            </a:r>
            <a:r>
              <a:rPr lang="en-GB" noProof="1" smtClean="0"/>
              <a:t>nMethodA</a:t>
            </a:r>
            <a:r>
              <a:rPr lang="en-GB" dirty="0" smtClean="0"/>
              <a:t>() </a:t>
            </a:r>
            <a:r>
              <a:rPr lang="en-GB" dirty="0"/>
              <a:t>---- ");</a:t>
            </a:r>
          </a:p>
          <a:p>
            <a:r>
              <a:rPr lang="en-GB" dirty="0" smtClean="0"/>
              <a:t>    _</a:t>
            </a:r>
            <a:r>
              <a:rPr lang="en-GB" noProof="1" smtClean="0"/>
              <a:t>one.MethodOne</a:t>
            </a:r>
            <a:r>
              <a:rPr lang="en-GB" dirty="0" smtClean="0"/>
              <a:t>();</a:t>
            </a:r>
            <a:endParaRPr lang="en-GB" dirty="0"/>
          </a:p>
          <a:p>
            <a:r>
              <a:rPr lang="en-GB" dirty="0" smtClean="0"/>
              <a:t>    _</a:t>
            </a:r>
            <a:r>
              <a:rPr lang="en-GB" noProof="1" smtClean="0"/>
              <a:t>two.MethodTwo</a:t>
            </a:r>
            <a:r>
              <a:rPr lang="en-GB" dirty="0" smtClean="0"/>
              <a:t>();</a:t>
            </a:r>
            <a:r>
              <a:rPr lang="en-US" dirty="0" smtClean="0"/>
              <a:t> }</a:t>
            </a:r>
          </a:p>
          <a:p>
            <a:endParaRPr lang="bg-BG" dirty="0"/>
          </a:p>
          <a:p>
            <a:r>
              <a:rPr lang="en-GB" dirty="0" smtClean="0"/>
              <a:t>  public </a:t>
            </a:r>
            <a:r>
              <a:rPr lang="en-GB" dirty="0"/>
              <a:t>void </a:t>
            </a:r>
            <a:r>
              <a:rPr lang="en-GB" noProof="1" smtClean="0"/>
              <a:t>MethodB</a:t>
            </a:r>
            <a:r>
              <a:rPr lang="en-GB" dirty="0" smtClean="0"/>
              <a:t>()</a:t>
            </a:r>
            <a:r>
              <a:rPr lang="en-US" dirty="0" smtClean="0"/>
              <a:t> </a:t>
            </a:r>
            <a:r>
              <a:rPr lang="en-US" dirty="0"/>
              <a:t>{</a:t>
            </a:r>
            <a:endParaRPr lang="bg-BG" dirty="0"/>
          </a:p>
          <a:p>
            <a:r>
              <a:rPr lang="en-GB" dirty="0" smtClean="0"/>
              <a:t>    </a:t>
            </a:r>
            <a:r>
              <a:rPr lang="en-GB" noProof="1" smtClean="0"/>
              <a:t>Console.WriteLine</a:t>
            </a:r>
            <a:r>
              <a:rPr lang="en-GB" dirty="0" smtClean="0"/>
              <a:t>("\</a:t>
            </a:r>
            <a:r>
              <a:rPr lang="en-GB" noProof="1" smtClean="0"/>
              <a:t>nMethodB</a:t>
            </a:r>
            <a:r>
              <a:rPr lang="en-GB" dirty="0" smtClean="0"/>
              <a:t>() </a:t>
            </a:r>
            <a:r>
              <a:rPr lang="en-GB" dirty="0"/>
              <a:t>---- ");</a:t>
            </a:r>
          </a:p>
          <a:p>
            <a:r>
              <a:rPr lang="en-GB" dirty="0" smtClean="0"/>
              <a:t>    _</a:t>
            </a:r>
            <a:r>
              <a:rPr lang="en-GB" noProof="1" smtClean="0"/>
              <a:t>two.MethodTwo</a:t>
            </a:r>
            <a:r>
              <a:rPr lang="en-GB" dirty="0" smtClean="0"/>
              <a:t>();</a:t>
            </a:r>
            <a:r>
              <a:rPr lang="en-US" dirty="0" smtClean="0"/>
              <a:t> }</a:t>
            </a:r>
          </a:p>
          <a:p>
            <a:r>
              <a:rPr lang="en-US" dirty="0" smtClean="0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931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Classes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1206519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 smtClean="0"/>
              <a:t>SubSystemOne</a:t>
            </a:r>
            <a:r>
              <a:rPr lang="en-US" dirty="0" smtClean="0"/>
              <a:t> </a:t>
            </a:r>
          </a:p>
          <a:p>
            <a:r>
              <a:rPr lang="en-US" dirty="0" smtClean="0"/>
              <a:t>{</a:t>
            </a:r>
            <a:endParaRPr lang="bg-BG" dirty="0"/>
          </a:p>
          <a:p>
            <a:r>
              <a:rPr lang="en-GB" dirty="0" smtClean="0"/>
              <a:t>  public </a:t>
            </a:r>
            <a:r>
              <a:rPr lang="en-GB" dirty="0"/>
              <a:t>void </a:t>
            </a:r>
            <a:r>
              <a:rPr lang="en-GB" noProof="1" smtClean="0"/>
              <a:t>MethodOne</a:t>
            </a:r>
            <a:r>
              <a:rPr lang="en-GB" dirty="0" smtClean="0"/>
              <a:t>()</a:t>
            </a:r>
            <a:endParaRPr lang="bg-BG" dirty="0"/>
          </a:p>
          <a:p>
            <a:r>
              <a:rPr lang="en-GB" dirty="0" smtClean="0"/>
              <a:t>    =&gt; </a:t>
            </a:r>
            <a:r>
              <a:rPr lang="en-GB" noProof="1" smtClean="0"/>
              <a:t>Console.WriteLine</a:t>
            </a:r>
            <a:r>
              <a:rPr lang="en-GB" dirty="0" smtClean="0"/>
              <a:t>(" </a:t>
            </a:r>
            <a:r>
              <a:rPr lang="en-GB" noProof="1" smtClean="0"/>
              <a:t>SubSystemOne</a:t>
            </a:r>
            <a:r>
              <a:rPr lang="en-GB" dirty="0" smtClean="0"/>
              <a:t> </a:t>
            </a:r>
            <a:r>
              <a:rPr lang="en-GB" dirty="0"/>
              <a:t>Method</a:t>
            </a:r>
            <a:r>
              <a:rPr lang="en-GB" dirty="0" smtClean="0"/>
              <a:t>");</a:t>
            </a:r>
            <a:endParaRPr lang="en-US" dirty="0"/>
          </a:p>
          <a:p>
            <a:r>
              <a:rPr lang="en-US" dirty="0" smtClean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5211" y="4038600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 smtClean="0"/>
              <a:t>SubSystemTwo</a:t>
            </a:r>
          </a:p>
          <a:p>
            <a:r>
              <a:rPr lang="en-US" dirty="0" smtClean="0"/>
              <a:t>{</a:t>
            </a:r>
            <a:endParaRPr lang="bg-BG" dirty="0"/>
          </a:p>
          <a:p>
            <a:r>
              <a:rPr lang="en-GB" dirty="0" smtClean="0"/>
              <a:t>  public </a:t>
            </a:r>
            <a:r>
              <a:rPr lang="en-GB" dirty="0"/>
              <a:t>void </a:t>
            </a:r>
            <a:r>
              <a:rPr lang="en-GB" noProof="1" smtClean="0"/>
              <a:t>MethodTwo</a:t>
            </a:r>
            <a:r>
              <a:rPr lang="en-GB" dirty="0" smtClean="0"/>
              <a:t>()</a:t>
            </a:r>
            <a:endParaRPr lang="bg-BG" dirty="0"/>
          </a:p>
          <a:p>
            <a:r>
              <a:rPr lang="en-GB" dirty="0" smtClean="0"/>
              <a:t>    =&gt; </a:t>
            </a:r>
            <a:r>
              <a:rPr lang="en-GB" noProof="1" smtClean="0"/>
              <a:t>Console.WriteLine</a:t>
            </a:r>
            <a:r>
              <a:rPr lang="en-GB" dirty="0" smtClean="0"/>
              <a:t>(" </a:t>
            </a:r>
            <a:r>
              <a:rPr lang="en-GB" noProof="1" smtClean="0"/>
              <a:t>SubSystemTwo</a:t>
            </a:r>
            <a:r>
              <a:rPr lang="en-GB" dirty="0" smtClean="0"/>
              <a:t> </a:t>
            </a:r>
            <a:r>
              <a:rPr lang="en-GB" dirty="0"/>
              <a:t>Method</a:t>
            </a:r>
            <a:r>
              <a:rPr lang="en-GB" dirty="0" smtClean="0"/>
              <a:t>");</a:t>
            </a:r>
            <a:endParaRPr lang="en-US" dirty="0"/>
          </a:p>
          <a:p>
            <a:r>
              <a:rPr lang="en-US" dirty="0" smtClean="0"/>
              <a:t>}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1361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Allows to </a:t>
            </a:r>
            <a:r>
              <a:rPr lang="en-GB" b="1" dirty="0" smtClean="0">
                <a:solidFill>
                  <a:schemeClr val="bg1"/>
                </a:solidFill>
              </a:rPr>
              <a:t>combine</a:t>
            </a:r>
            <a:r>
              <a:rPr lang="en-GB" dirty="0" smtClean="0"/>
              <a:t> different types of objects in tree structures</a:t>
            </a:r>
          </a:p>
          <a:p>
            <a:r>
              <a:rPr lang="en-GB" dirty="0" smtClean="0"/>
              <a:t>Gives the possibility to treat the </a:t>
            </a:r>
            <a:r>
              <a:rPr lang="en-GB" b="1" dirty="0" smtClean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 smtClean="0"/>
              <a:t>Used when</a:t>
            </a:r>
          </a:p>
          <a:p>
            <a:pPr lvl="1"/>
            <a:r>
              <a:rPr lang="en-GB" dirty="0" smtClean="0"/>
              <a:t>You have different objects that you</a:t>
            </a:r>
            <a:br>
              <a:rPr lang="en-GB" dirty="0" smtClean="0"/>
            </a:br>
            <a:r>
              <a:rPr lang="en-GB" dirty="0" smtClean="0"/>
              <a:t>want to </a:t>
            </a:r>
            <a:r>
              <a:rPr lang="en-GB" b="1" dirty="0" smtClean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 smtClean="0"/>
              <a:t>You want to present </a:t>
            </a:r>
            <a:r>
              <a:rPr lang="en-GB" b="1" dirty="0" smtClean="0">
                <a:solidFill>
                  <a:schemeClr val="bg1"/>
                </a:solidFill>
              </a:rPr>
              <a:t>hierarchy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30" y="2667000"/>
            <a:ext cx="42767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3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Component Abstract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8212" y="1376066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dirty="0" smtClean="0"/>
              <a:t>Component</a:t>
            </a:r>
            <a:r>
              <a:rPr lang="en-US" dirty="0" smtClean="0"/>
              <a:t> {</a:t>
            </a:r>
            <a:endParaRPr lang="bg-BG" dirty="0"/>
          </a:p>
          <a:p>
            <a:r>
              <a:rPr lang="en-GB" dirty="0"/>
              <a:t>  </a:t>
            </a:r>
            <a:r>
              <a:rPr lang="en-GB" dirty="0" smtClean="0"/>
              <a:t>protected </a:t>
            </a:r>
            <a:r>
              <a:rPr lang="en-GB" dirty="0"/>
              <a:t>string name</a:t>
            </a:r>
            <a:r>
              <a:rPr lang="en-GB" dirty="0" smtClean="0"/>
              <a:t>;</a:t>
            </a:r>
          </a:p>
          <a:p>
            <a:endParaRPr lang="bg-BG" dirty="0"/>
          </a:p>
          <a:p>
            <a:r>
              <a:rPr lang="en-GB" dirty="0"/>
              <a:t>  </a:t>
            </a:r>
            <a:r>
              <a:rPr lang="en-GB" dirty="0" smtClean="0"/>
              <a:t>public </a:t>
            </a:r>
            <a:r>
              <a:rPr lang="en-GB" dirty="0"/>
              <a:t>Component(string name</a:t>
            </a:r>
            <a:r>
              <a:rPr lang="en-GB" dirty="0" smtClean="0"/>
              <a:t>)</a:t>
            </a:r>
            <a:r>
              <a:rPr lang="en-US" dirty="0" smtClean="0"/>
              <a:t> {</a:t>
            </a:r>
            <a:endParaRPr lang="bg-BG" dirty="0"/>
          </a:p>
          <a:p>
            <a:r>
              <a:rPr lang="en-GB" dirty="0"/>
              <a:t>      </a:t>
            </a:r>
            <a:r>
              <a:rPr lang="en-GB" dirty="0" smtClean="0"/>
              <a:t>this.name </a:t>
            </a:r>
            <a:r>
              <a:rPr lang="en-GB" dirty="0"/>
              <a:t>= name</a:t>
            </a:r>
            <a:r>
              <a:rPr lang="en-GB" dirty="0" smtClean="0"/>
              <a:t>;</a:t>
            </a:r>
            <a:r>
              <a:rPr lang="en-US" dirty="0" smtClean="0"/>
              <a:t> }</a:t>
            </a:r>
          </a:p>
          <a:p>
            <a:endParaRPr lang="bg-BG" dirty="0"/>
          </a:p>
          <a:p>
            <a:r>
              <a:rPr lang="en-US" dirty="0"/>
              <a:t>  </a:t>
            </a:r>
            <a:r>
              <a:rPr lang="en-US" dirty="0" smtClean="0"/>
              <a:t>public </a:t>
            </a:r>
            <a:r>
              <a:rPr lang="en-US" dirty="0"/>
              <a:t>abstract void Add(Component c);</a:t>
            </a:r>
          </a:p>
          <a:p>
            <a:r>
              <a:rPr lang="en-GB" dirty="0"/>
              <a:t>  </a:t>
            </a:r>
            <a:r>
              <a:rPr lang="en-GB" dirty="0" smtClean="0"/>
              <a:t>public </a:t>
            </a:r>
            <a:r>
              <a:rPr lang="en-GB" dirty="0"/>
              <a:t>abstract void Remove(Component c);</a:t>
            </a:r>
          </a:p>
          <a:p>
            <a:r>
              <a:rPr lang="en-US" dirty="0"/>
              <a:t>  </a:t>
            </a:r>
            <a:r>
              <a:rPr lang="en-US" dirty="0" smtClean="0"/>
              <a:t>public </a:t>
            </a:r>
            <a:r>
              <a:rPr lang="en-US" dirty="0"/>
              <a:t>abstract void Display(</a:t>
            </a:r>
            <a:r>
              <a:rPr lang="en-US" dirty="0" err="1"/>
              <a:t>int</a:t>
            </a:r>
            <a:r>
              <a:rPr lang="en-US" dirty="0"/>
              <a:t>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Composite Class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: </a:t>
            </a:r>
            <a:r>
              <a:rPr lang="en-GB" dirty="0" smtClean="0"/>
              <a:t>Component</a:t>
            </a:r>
            <a:r>
              <a:rPr lang="en-US" dirty="0" smtClean="0"/>
              <a:t> {</a:t>
            </a:r>
            <a:endParaRPr lang="bg-BG" dirty="0"/>
          </a:p>
          <a:p>
            <a:r>
              <a:rPr lang="en-US" dirty="0"/>
              <a:t>  </a:t>
            </a:r>
            <a:r>
              <a:rPr lang="en-US" dirty="0" smtClean="0"/>
              <a:t>private </a:t>
            </a:r>
            <a:r>
              <a:rPr lang="en-US" dirty="0"/>
              <a:t>List&lt;Component&gt; _children </a:t>
            </a:r>
            <a:r>
              <a:rPr lang="en-US" dirty="0" smtClean="0"/>
              <a:t>= new </a:t>
            </a:r>
            <a:r>
              <a:rPr lang="en-US" dirty="0"/>
              <a:t>List&lt;Component</a:t>
            </a:r>
            <a:r>
              <a:rPr lang="en-US" dirty="0" smtClean="0"/>
              <a:t>&gt;();</a:t>
            </a:r>
          </a:p>
          <a:p>
            <a:endParaRPr lang="bg-BG" dirty="0"/>
          </a:p>
          <a:p>
            <a:r>
              <a:rPr lang="en-GB" dirty="0"/>
              <a:t>  </a:t>
            </a:r>
            <a:r>
              <a:rPr lang="en-GB" dirty="0" smtClean="0"/>
              <a:t>public </a:t>
            </a:r>
            <a:r>
              <a:rPr lang="en-GB" dirty="0"/>
              <a:t>Composite(string name) : base(name</a:t>
            </a:r>
            <a:r>
              <a:rPr lang="en-GB" dirty="0" smtClean="0"/>
              <a:t>)</a:t>
            </a:r>
            <a:r>
              <a:rPr lang="en-US" dirty="0" smtClean="0"/>
              <a:t> { }</a:t>
            </a:r>
          </a:p>
          <a:p>
            <a:endParaRPr lang="bg-BG" dirty="0"/>
          </a:p>
          <a:p>
            <a:r>
              <a:rPr lang="en-GB" dirty="0"/>
              <a:t>  </a:t>
            </a:r>
            <a:r>
              <a:rPr lang="en-GB" dirty="0" smtClean="0"/>
              <a:t>public </a:t>
            </a:r>
            <a:r>
              <a:rPr lang="en-GB" dirty="0"/>
              <a:t>override void Add(Component component</a:t>
            </a:r>
            <a:r>
              <a:rPr lang="en-GB" dirty="0" smtClean="0"/>
              <a:t>)</a:t>
            </a:r>
            <a:endParaRPr lang="bg-BG" dirty="0"/>
          </a:p>
          <a:p>
            <a:r>
              <a:rPr lang="en-GB" dirty="0"/>
              <a:t>     </a:t>
            </a:r>
            <a:r>
              <a:rPr lang="en-GB" dirty="0" smtClean="0"/>
              <a:t> =&gt; _</a:t>
            </a:r>
            <a:r>
              <a:rPr lang="en-GB" noProof="1" smtClean="0"/>
              <a:t>children.Add(component</a:t>
            </a:r>
            <a:r>
              <a:rPr lang="en-GB" dirty="0" smtClean="0"/>
              <a:t>);</a:t>
            </a:r>
            <a:endParaRPr lang="bg-BG" dirty="0"/>
          </a:p>
          <a:p>
            <a:r>
              <a:rPr lang="bg-BG" dirty="0"/>
              <a:t>    </a:t>
            </a:r>
          </a:p>
          <a:p>
            <a:r>
              <a:rPr lang="en-US" dirty="0"/>
              <a:t>  </a:t>
            </a:r>
            <a:r>
              <a:rPr lang="en-US" dirty="0" smtClean="0"/>
              <a:t>public </a:t>
            </a:r>
            <a:r>
              <a:rPr lang="en-US" dirty="0"/>
              <a:t>override void Remove(Component component</a:t>
            </a:r>
            <a:r>
              <a:rPr lang="en-US" dirty="0" smtClean="0"/>
              <a:t>)</a:t>
            </a:r>
            <a:endParaRPr lang="bg-BG" dirty="0"/>
          </a:p>
          <a:p>
            <a:r>
              <a:rPr lang="en-GB" dirty="0"/>
              <a:t>      </a:t>
            </a:r>
            <a:r>
              <a:rPr lang="en-GB" dirty="0" smtClean="0"/>
              <a:t>=&gt; _</a:t>
            </a:r>
            <a:r>
              <a:rPr lang="en-GB" noProof="1" smtClean="0"/>
              <a:t>children.Remove(component</a:t>
            </a:r>
            <a:r>
              <a:rPr lang="en-GB" dirty="0" smtClean="0"/>
              <a:t>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65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Composite Class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public override void </a:t>
            </a:r>
            <a:r>
              <a:rPr lang="en-US" noProof="1" smtClean="0"/>
              <a:t>Display(int</a:t>
            </a:r>
            <a:r>
              <a:rPr lang="en-US" dirty="0" smtClean="0"/>
              <a:t> </a:t>
            </a:r>
            <a:r>
              <a:rPr lang="en-US" dirty="0"/>
              <a:t>depth)</a:t>
            </a:r>
          </a:p>
          <a:p>
            <a:r>
              <a:rPr lang="bg-BG" dirty="0"/>
              <a:t>  </a:t>
            </a:r>
            <a:r>
              <a:rPr lang="bg-BG" dirty="0" smtClean="0"/>
              <a:t>{</a:t>
            </a:r>
            <a:endParaRPr lang="bg-BG" dirty="0"/>
          </a:p>
          <a:p>
            <a:r>
              <a:rPr lang="en-GB" dirty="0" smtClean="0"/>
              <a:t>    </a:t>
            </a:r>
            <a:r>
              <a:rPr lang="en-GB" noProof="1" smtClean="0"/>
              <a:t>Console.WriteLine</a:t>
            </a:r>
            <a:r>
              <a:rPr lang="en-GB" dirty="0" smtClean="0"/>
              <a:t>(new </a:t>
            </a:r>
            <a:r>
              <a:rPr lang="en-GB" dirty="0"/>
              <a:t>String('-', depth) + name);</a:t>
            </a:r>
          </a:p>
          <a:p>
            <a:endParaRPr lang="bg-BG" dirty="0"/>
          </a:p>
          <a:p>
            <a:r>
              <a:rPr lang="en-US" dirty="0" smtClean="0"/>
              <a:t>    </a:t>
            </a:r>
            <a:r>
              <a:rPr lang="en-US" noProof="1" smtClean="0"/>
              <a:t>foreach</a:t>
            </a:r>
            <a:r>
              <a:rPr lang="en-US" dirty="0" smtClean="0"/>
              <a:t> </a:t>
            </a:r>
            <a:r>
              <a:rPr lang="en-US" dirty="0"/>
              <a:t>(Component </a:t>
            </a:r>
            <a:r>
              <a:rPr lang="en-US" noProof="1" smtClean="0"/>
              <a:t>component</a:t>
            </a:r>
            <a:r>
              <a:rPr lang="en-US" dirty="0" smtClean="0"/>
              <a:t> </a:t>
            </a:r>
            <a:r>
              <a:rPr lang="en-US" dirty="0"/>
              <a:t>in _children)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bg-BG" dirty="0" smtClean="0"/>
              <a:t>{</a:t>
            </a:r>
            <a:endParaRPr lang="bg-BG" dirty="0"/>
          </a:p>
          <a:p>
            <a:r>
              <a:rPr lang="en-GB" dirty="0" smtClean="0"/>
              <a:t>      </a:t>
            </a:r>
            <a:r>
              <a:rPr lang="en-GB" noProof="1" smtClean="0"/>
              <a:t>component.Display(depth</a:t>
            </a:r>
            <a:r>
              <a:rPr lang="en-GB" dirty="0" smtClean="0"/>
              <a:t> </a:t>
            </a:r>
            <a:r>
              <a:rPr lang="en-GB" dirty="0"/>
              <a:t>+ 2);</a:t>
            </a:r>
          </a:p>
          <a:p>
            <a:r>
              <a:rPr lang="en-US" dirty="0" smtClean="0"/>
              <a:t>    </a:t>
            </a:r>
            <a:r>
              <a:rPr lang="bg-BG" dirty="0" smtClean="0"/>
              <a:t>}</a:t>
            </a:r>
            <a:endParaRPr lang="bg-BG" dirty="0"/>
          </a:p>
          <a:p>
            <a:r>
              <a:rPr lang="en-US" dirty="0" smtClean="0"/>
              <a:t>  </a:t>
            </a:r>
            <a:r>
              <a:rPr lang="bg-BG" dirty="0" smtClean="0"/>
              <a:t>}</a:t>
            </a:r>
            <a:endParaRPr lang="bg-BG" dirty="0"/>
          </a:p>
          <a:p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116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Leaf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Leaf : </a:t>
            </a:r>
            <a:r>
              <a:rPr lang="en-GB" dirty="0" smtClean="0"/>
              <a:t>Component</a:t>
            </a:r>
            <a:r>
              <a:rPr lang="en-US" dirty="0" smtClean="0"/>
              <a:t> {</a:t>
            </a:r>
            <a:endParaRPr lang="bg-BG" dirty="0"/>
          </a:p>
          <a:p>
            <a:r>
              <a:rPr lang="en-GB" dirty="0"/>
              <a:t> </a:t>
            </a:r>
            <a:r>
              <a:rPr lang="en-GB" dirty="0" smtClean="0"/>
              <a:t> public </a:t>
            </a:r>
            <a:r>
              <a:rPr lang="en-GB" dirty="0"/>
              <a:t>Leaf(string name</a:t>
            </a:r>
            <a:r>
              <a:rPr lang="en-GB" dirty="0" smtClean="0"/>
              <a:t>) : </a:t>
            </a:r>
            <a:r>
              <a:rPr lang="en-GB" dirty="0"/>
              <a:t>base(name</a:t>
            </a:r>
            <a:r>
              <a:rPr lang="en-GB" dirty="0" smtClean="0"/>
              <a:t>)</a:t>
            </a:r>
            <a:r>
              <a:rPr lang="en-US" dirty="0" smtClean="0"/>
              <a:t> { }</a:t>
            </a:r>
            <a:endParaRPr lang="bg-BG" dirty="0"/>
          </a:p>
          <a:p>
            <a:endParaRPr lang="bg-BG" dirty="0"/>
          </a:p>
          <a:p>
            <a:r>
              <a:rPr lang="en-US" dirty="0"/>
              <a:t>  </a:t>
            </a:r>
            <a:r>
              <a:rPr lang="en-US" dirty="0" smtClean="0"/>
              <a:t>public </a:t>
            </a:r>
            <a:r>
              <a:rPr lang="en-US" dirty="0"/>
              <a:t>override void Add(Component c)</a:t>
            </a:r>
          </a:p>
          <a:p>
            <a:r>
              <a:rPr lang="en-US" dirty="0" smtClean="0"/>
              <a:t>    =&gt; </a:t>
            </a:r>
            <a:r>
              <a:rPr lang="en-US" noProof="1" smtClean="0"/>
              <a:t>Console.WriteLine</a:t>
            </a:r>
            <a:r>
              <a:rPr lang="en-US" dirty="0" smtClean="0"/>
              <a:t>("</a:t>
            </a:r>
            <a:r>
              <a:rPr lang="en-US" dirty="0"/>
              <a:t>Cannot add to a leaf</a:t>
            </a:r>
            <a:r>
              <a:rPr lang="en-US" dirty="0" smtClean="0"/>
              <a:t>");</a:t>
            </a:r>
            <a:endParaRPr lang="bg-BG" dirty="0"/>
          </a:p>
          <a:p>
            <a:r>
              <a:rPr lang="en-US" dirty="0"/>
              <a:t>  </a:t>
            </a:r>
            <a:r>
              <a:rPr lang="en-US" dirty="0" smtClean="0"/>
              <a:t>public </a:t>
            </a:r>
            <a:r>
              <a:rPr lang="en-US" dirty="0"/>
              <a:t>override void Remove(Component c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=&gt; </a:t>
            </a:r>
            <a:r>
              <a:rPr lang="en-US" noProof="1" smtClean="0"/>
              <a:t>Console.WriteLine</a:t>
            </a:r>
            <a:r>
              <a:rPr lang="en-US" dirty="0" smtClean="0"/>
              <a:t>("</a:t>
            </a:r>
            <a:r>
              <a:rPr lang="en-US" dirty="0"/>
              <a:t>Cannot remove from a leaf</a:t>
            </a:r>
            <a:r>
              <a:rPr lang="en-US" dirty="0" smtClean="0"/>
              <a:t>");</a:t>
            </a:r>
            <a:r>
              <a:rPr lang="bg-BG" dirty="0" smtClean="0"/>
              <a:t> </a:t>
            </a:r>
            <a:endParaRPr lang="bg-BG" dirty="0"/>
          </a:p>
          <a:p>
            <a:r>
              <a:rPr lang="en-US" dirty="0"/>
              <a:t>  </a:t>
            </a:r>
            <a:r>
              <a:rPr lang="en-US" dirty="0" smtClean="0"/>
              <a:t>public </a:t>
            </a:r>
            <a:r>
              <a:rPr lang="en-US" dirty="0"/>
              <a:t>override void </a:t>
            </a:r>
            <a:r>
              <a:rPr lang="en-US" noProof="1" smtClean="0"/>
              <a:t>Display(int</a:t>
            </a:r>
            <a:r>
              <a:rPr lang="en-US" dirty="0" smtClean="0"/>
              <a:t> </a:t>
            </a:r>
            <a:r>
              <a:rPr lang="en-US" dirty="0"/>
              <a:t>depth</a:t>
            </a:r>
            <a:r>
              <a:rPr lang="en-US" dirty="0" smtClean="0"/>
              <a:t>)</a:t>
            </a:r>
          </a:p>
          <a:p>
            <a:r>
              <a:rPr lang="en-GB" dirty="0" smtClean="0"/>
              <a:t>    =&gt; </a:t>
            </a:r>
            <a:r>
              <a:rPr lang="en-GB" noProof="1" smtClean="0"/>
              <a:t>Console.WriteLine(new</a:t>
            </a:r>
            <a:r>
              <a:rPr lang="en-GB" dirty="0" smtClean="0"/>
              <a:t> String('-', depth) + name);</a:t>
            </a:r>
          </a:p>
          <a:p>
            <a:r>
              <a:rPr lang="bg-BG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470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Behavioral Patterns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447800"/>
            <a:ext cx="2269081" cy="22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Concerned with </a:t>
            </a:r>
            <a:r>
              <a:rPr lang="en-US" b="1" dirty="0" smtClean="0">
                <a:solidFill>
                  <a:schemeClr val="bg1"/>
                </a:solidFill>
              </a:rPr>
              <a:t>interaction</a:t>
            </a:r>
            <a:r>
              <a:rPr lang="en-US" dirty="0" smtClean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 smtClean="0"/>
              <a:t>Either with the </a:t>
            </a:r>
            <a:r>
              <a:rPr lang="en-US" b="1" dirty="0" smtClean="0">
                <a:solidFill>
                  <a:schemeClr val="bg1"/>
                </a:solidFill>
              </a:rPr>
              <a:t>assignment of responsibilities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 smtClean="0"/>
              <a:t>Or </a:t>
            </a:r>
            <a:r>
              <a:rPr lang="en-US" b="1" dirty="0" smtClean="0">
                <a:solidFill>
                  <a:schemeClr val="bg1"/>
                </a:solidFill>
              </a:rPr>
              <a:t>encapsulating behavior </a:t>
            </a:r>
            <a:r>
              <a:rPr lang="en-US" dirty="0" smtClean="0"/>
              <a:t>in an object and</a:t>
            </a:r>
            <a:br>
              <a:rPr lang="en-US" dirty="0" smtClean="0"/>
            </a:br>
            <a:r>
              <a:rPr lang="en-US" dirty="0" smtClean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 smtClean="0"/>
              <a:t>Increases </a:t>
            </a:r>
            <a:r>
              <a:rPr lang="en-US" b="1" dirty="0" smtClean="0">
                <a:solidFill>
                  <a:schemeClr val="bg1"/>
                </a:solidFill>
              </a:rPr>
              <a:t>flexibility</a:t>
            </a:r>
            <a:r>
              <a:rPr lang="en-US" dirty="0" smtClean="0"/>
              <a:t> in carrying out cross-classes</a:t>
            </a:r>
            <a:br>
              <a:rPr lang="en-US" dirty="0" smtClean="0"/>
            </a:br>
            <a:r>
              <a:rPr lang="en-US" dirty="0" smtClean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An object </a:t>
            </a:r>
            <a:r>
              <a:rPr lang="en-GB" b="1" dirty="0" smtClean="0">
                <a:solidFill>
                  <a:schemeClr val="bg1"/>
                </a:solidFill>
              </a:rPr>
              <a:t>encapsulates</a:t>
            </a:r>
            <a:r>
              <a:rPr lang="en-GB" dirty="0" smtClean="0"/>
              <a:t> all the information needed to call</a:t>
            </a:r>
            <a:br>
              <a:rPr lang="en-GB" dirty="0" smtClean="0"/>
            </a:br>
            <a:r>
              <a:rPr lang="en-GB" dirty="0" smtClean="0"/>
              <a:t>a method at a later time</a:t>
            </a:r>
          </a:p>
          <a:p>
            <a:pPr lvl="1"/>
            <a:r>
              <a:rPr lang="en-GB" dirty="0" smtClean="0"/>
              <a:t>Lets you </a:t>
            </a:r>
            <a:r>
              <a:rPr lang="en-GB" b="1" dirty="0" smtClean="0">
                <a:solidFill>
                  <a:schemeClr val="bg1"/>
                </a:solidFill>
              </a:rPr>
              <a:t>parameterize</a:t>
            </a:r>
            <a:r>
              <a:rPr lang="en-GB" dirty="0" smtClean="0"/>
              <a:t> clients with different requests,</a:t>
            </a:r>
            <a:br>
              <a:rPr lang="en-GB" dirty="0" smtClean="0"/>
            </a:br>
            <a:r>
              <a:rPr lang="en-GB" dirty="0" smtClean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88" y="3801788"/>
            <a:ext cx="4286249" cy="28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Command Abstract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09980" y="1594667"/>
            <a:ext cx="6921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</a:t>
            </a:r>
          </a:p>
          <a:p>
            <a:r>
              <a:rPr lang="bg-BG" dirty="0" smtClean="0"/>
              <a:t>{</a:t>
            </a:r>
            <a:endParaRPr lang="en-US" dirty="0" smtClean="0"/>
          </a:p>
          <a:p>
            <a:r>
              <a:rPr lang="en-GB" dirty="0" smtClean="0"/>
              <a:t>  protected </a:t>
            </a:r>
            <a:r>
              <a:rPr lang="en-GB" dirty="0"/>
              <a:t>Receiver </a:t>
            </a:r>
            <a:r>
              <a:rPr lang="en-GB" noProof="1" smtClean="0"/>
              <a:t>receiver</a:t>
            </a:r>
            <a:r>
              <a:rPr lang="en-GB" dirty="0" smtClean="0"/>
              <a:t>;</a:t>
            </a:r>
          </a:p>
          <a:p>
            <a:endParaRPr lang="en-GB" dirty="0"/>
          </a:p>
          <a:p>
            <a:r>
              <a:rPr lang="en-GB" dirty="0" smtClean="0"/>
              <a:t>  public </a:t>
            </a:r>
            <a:r>
              <a:rPr lang="en-GB" dirty="0"/>
              <a:t>Command(Receiver receiver</a:t>
            </a:r>
            <a:r>
              <a:rPr lang="en-GB" dirty="0" smtClean="0"/>
              <a:t>)</a:t>
            </a:r>
            <a:r>
              <a:rPr lang="en-US" dirty="0" smtClean="0"/>
              <a:t> {</a:t>
            </a:r>
            <a:endParaRPr lang="bg-BG" dirty="0" smtClean="0"/>
          </a:p>
          <a:p>
            <a:r>
              <a:rPr lang="en-GB" dirty="0" smtClean="0"/>
              <a:t>    </a:t>
            </a:r>
            <a:r>
              <a:rPr lang="en-GB" noProof="1" smtClean="0"/>
              <a:t>this.receiver</a:t>
            </a:r>
            <a:r>
              <a:rPr lang="en-GB" dirty="0" smtClean="0"/>
              <a:t> = receiver;</a:t>
            </a:r>
            <a:r>
              <a:rPr lang="en-US" dirty="0" smtClean="0"/>
              <a:t> }</a:t>
            </a:r>
          </a:p>
          <a:p>
            <a:endParaRPr lang="bg-BG" dirty="0" smtClean="0"/>
          </a:p>
          <a:p>
            <a:r>
              <a:rPr lang="en-GB" dirty="0" smtClean="0"/>
              <a:t>  public abstract void Execute();</a:t>
            </a:r>
          </a:p>
          <a:p>
            <a:r>
              <a:rPr lang="bg-BG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Concrete Command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2012" y="18288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 smtClean="0"/>
              <a:t>ConcreteCommand</a:t>
            </a:r>
            <a:r>
              <a:rPr lang="en-GB" dirty="0" smtClean="0"/>
              <a:t> </a:t>
            </a:r>
            <a:r>
              <a:rPr lang="en-GB" dirty="0"/>
              <a:t>: Command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</a:t>
            </a:r>
            <a:r>
              <a:rPr lang="en-GB" dirty="0" smtClean="0"/>
              <a:t> public </a:t>
            </a:r>
            <a:r>
              <a:rPr lang="en-GB" noProof="1" smtClean="0"/>
              <a:t>ConcreteCommand(Receiver</a:t>
            </a:r>
            <a:r>
              <a:rPr lang="en-GB" dirty="0" smtClean="0"/>
              <a:t> </a:t>
            </a:r>
            <a:r>
              <a:rPr lang="en-GB" dirty="0"/>
              <a:t>receiver</a:t>
            </a:r>
            <a:r>
              <a:rPr lang="en-GB" dirty="0" smtClean="0"/>
              <a:t>)</a:t>
            </a:r>
          </a:p>
          <a:p>
            <a:r>
              <a:rPr lang="en-GB" dirty="0"/>
              <a:t> </a:t>
            </a:r>
            <a:r>
              <a:rPr lang="en-GB" dirty="0" smtClean="0"/>
              <a:t>   : </a:t>
            </a:r>
            <a:r>
              <a:rPr lang="en-GB" dirty="0"/>
              <a:t>base(receiver</a:t>
            </a:r>
            <a:r>
              <a:rPr lang="en-GB" dirty="0" smtClean="0"/>
              <a:t>)</a:t>
            </a:r>
            <a:r>
              <a:rPr lang="en-US" dirty="0" smtClean="0"/>
              <a:t> { }</a:t>
            </a:r>
          </a:p>
          <a:p>
            <a:endParaRPr lang="bg-BG" dirty="0"/>
          </a:p>
          <a:p>
            <a:r>
              <a:rPr lang="en-GB" dirty="0"/>
              <a:t>  </a:t>
            </a:r>
            <a:r>
              <a:rPr lang="en-GB" dirty="0" smtClean="0"/>
              <a:t>public </a:t>
            </a:r>
            <a:r>
              <a:rPr lang="en-GB" dirty="0"/>
              <a:t>override void Execute()</a:t>
            </a:r>
          </a:p>
          <a:p>
            <a:r>
              <a:rPr lang="en-GB" dirty="0" smtClean="0"/>
              <a:t>    =&gt; </a:t>
            </a:r>
            <a:r>
              <a:rPr lang="en-GB" noProof="1" smtClean="0"/>
              <a:t>receiver.Action</a:t>
            </a:r>
            <a:r>
              <a:rPr lang="en-GB" dirty="0" smtClean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Receiver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3812" y="1981200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</a:t>
            </a:r>
            <a:r>
              <a:rPr lang="en-GB" dirty="0" smtClean="0"/>
              <a:t> public </a:t>
            </a:r>
            <a:r>
              <a:rPr lang="en-GB" dirty="0"/>
              <a:t>void Action()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bg-BG" dirty="0" smtClean="0"/>
              <a:t>{</a:t>
            </a:r>
            <a:endParaRPr lang="bg-BG" dirty="0"/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noProof="1" smtClean="0"/>
              <a:t>Console.WriteLine</a:t>
            </a:r>
            <a:r>
              <a:rPr lang="en-GB" dirty="0" smtClean="0"/>
              <a:t>("</a:t>
            </a:r>
            <a:r>
              <a:rPr lang="en-GB" dirty="0"/>
              <a:t>Called </a:t>
            </a:r>
            <a:r>
              <a:rPr lang="en-GB" noProof="1" smtClean="0"/>
              <a:t>Receiver.Action</a:t>
            </a:r>
            <a:r>
              <a:rPr lang="en-GB" dirty="0" smtClean="0"/>
              <a:t>()");</a:t>
            </a:r>
            <a:endParaRPr lang="en-GB" dirty="0"/>
          </a:p>
          <a:p>
            <a:r>
              <a:rPr lang="bg-BG" dirty="0"/>
              <a:t>  </a:t>
            </a:r>
            <a:r>
              <a:rPr lang="bg-BG" dirty="0" smtClean="0"/>
              <a:t>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Invoker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1012" y="1286957"/>
            <a:ext cx="80645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</a:t>
            </a:r>
            <a:r>
              <a:rPr lang="en-GB" dirty="0" smtClean="0"/>
              <a:t>private </a:t>
            </a:r>
            <a:r>
              <a:rPr lang="en-GB" dirty="0"/>
              <a:t>Command _command</a:t>
            </a:r>
            <a:r>
              <a:rPr lang="en-GB" dirty="0" smtClean="0"/>
              <a:t>;</a:t>
            </a:r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smtClean="0"/>
              <a:t>public </a:t>
            </a:r>
            <a:r>
              <a:rPr lang="en-GB" dirty="0"/>
              <a:t>void </a:t>
            </a:r>
            <a:r>
              <a:rPr lang="en-GB" noProof="1" smtClean="0"/>
              <a:t>SetCommand(Command</a:t>
            </a:r>
            <a:r>
              <a:rPr lang="en-GB" dirty="0" smtClean="0"/>
              <a:t> </a:t>
            </a:r>
            <a:r>
              <a:rPr lang="en-GB" dirty="0"/>
              <a:t>command</a:t>
            </a:r>
            <a:r>
              <a:rPr lang="en-GB" dirty="0" smtClean="0"/>
              <a:t>)</a:t>
            </a:r>
            <a:endParaRPr lang="bg-BG" dirty="0"/>
          </a:p>
          <a:p>
            <a:r>
              <a:rPr lang="en-GB" dirty="0"/>
              <a:t> </a:t>
            </a:r>
            <a:r>
              <a:rPr lang="en-GB" dirty="0" smtClean="0"/>
              <a:t>   =&gt; this</a:t>
            </a:r>
            <a:r>
              <a:rPr lang="en-GB" noProof="1" smtClean="0"/>
              <a:t>._</a:t>
            </a:r>
            <a:r>
              <a:rPr lang="en-GB" dirty="0" smtClean="0"/>
              <a:t>command </a:t>
            </a:r>
            <a:r>
              <a:rPr lang="en-GB" dirty="0"/>
              <a:t>= command</a:t>
            </a:r>
            <a:r>
              <a:rPr lang="en-GB" dirty="0" smtClean="0"/>
              <a:t>;</a:t>
            </a:r>
            <a:endParaRPr lang="en-US" dirty="0" smtClean="0"/>
          </a:p>
          <a:p>
            <a:endParaRPr lang="bg-BG" dirty="0"/>
          </a:p>
          <a:p>
            <a:r>
              <a:rPr lang="en-GB" dirty="0"/>
              <a:t>  </a:t>
            </a:r>
            <a:r>
              <a:rPr lang="en-GB" dirty="0" smtClean="0"/>
              <a:t>public </a:t>
            </a:r>
            <a:r>
              <a:rPr lang="en-GB" dirty="0"/>
              <a:t>void </a:t>
            </a:r>
            <a:r>
              <a:rPr lang="en-GB" noProof="1" smtClean="0"/>
              <a:t>ExecuteCommand</a:t>
            </a:r>
            <a:r>
              <a:rPr lang="en-GB" dirty="0" smtClean="0"/>
              <a:t>()</a:t>
            </a:r>
            <a:endParaRPr lang="bg-BG" dirty="0"/>
          </a:p>
          <a:p>
            <a:r>
              <a:rPr lang="en-GB" dirty="0"/>
              <a:t> </a:t>
            </a:r>
            <a:r>
              <a:rPr lang="en-GB" dirty="0" smtClean="0"/>
              <a:t>   =&gt; _</a:t>
            </a:r>
            <a:r>
              <a:rPr lang="en-GB" noProof="1" smtClean="0"/>
              <a:t>command.Execute</a:t>
            </a:r>
            <a:r>
              <a:rPr lang="en-GB" dirty="0" smtClean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Define the </a:t>
            </a:r>
            <a:r>
              <a:rPr lang="en-GB" b="1" dirty="0" smtClean="0">
                <a:solidFill>
                  <a:schemeClr val="bg1"/>
                </a:solidFill>
              </a:rPr>
              <a:t>skeleton</a:t>
            </a:r>
            <a:r>
              <a:rPr lang="en-GB" dirty="0" smtClean="0"/>
              <a:t> of an algorithm in a method,</a:t>
            </a:r>
            <a:br>
              <a:rPr lang="en-GB" dirty="0" smtClean="0"/>
            </a:br>
            <a:r>
              <a:rPr lang="en-GB" dirty="0" smtClean="0"/>
              <a:t>leaving some implementation to its subclasses</a:t>
            </a:r>
          </a:p>
          <a:p>
            <a:r>
              <a:rPr lang="en-GB" dirty="0" smtClean="0"/>
              <a:t>Allows the subclasses to </a:t>
            </a:r>
            <a:r>
              <a:rPr lang="en-GB" b="1" dirty="0" smtClean="0">
                <a:solidFill>
                  <a:schemeClr val="bg1"/>
                </a:solidFill>
              </a:rPr>
              <a:t>redefine</a:t>
            </a:r>
            <a:r>
              <a:rPr lang="en-GB" dirty="0" smtClean="0"/>
              <a:t> the implementation of</a:t>
            </a:r>
            <a:br>
              <a:rPr lang="en-GB" dirty="0" smtClean="0"/>
            </a:br>
            <a:r>
              <a:rPr lang="en-GB" dirty="0" smtClean="0"/>
              <a:t>some of the </a:t>
            </a:r>
            <a:r>
              <a:rPr lang="en-GB" b="1" dirty="0" smtClean="0">
                <a:solidFill>
                  <a:schemeClr val="bg1"/>
                </a:solidFill>
              </a:rPr>
              <a:t>parts</a:t>
            </a:r>
            <a:r>
              <a:rPr lang="en-GB" dirty="0" smtClean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Pattern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77" y="3733933"/>
            <a:ext cx="4114800" cy="26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Abstract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 smtClean="0"/>
              <a:t>AbstractClass</a:t>
            </a:r>
          </a:p>
          <a:p>
            <a:r>
              <a:rPr lang="bg-BG" dirty="0" smtClean="0"/>
              <a:t>{</a:t>
            </a:r>
            <a:endParaRPr lang="bg-BG" dirty="0"/>
          </a:p>
          <a:p>
            <a:r>
              <a:rPr lang="en-GB" dirty="0" smtClean="0"/>
              <a:t>  public </a:t>
            </a:r>
            <a:r>
              <a:rPr lang="en-GB" dirty="0"/>
              <a:t>abstract void PrimitiveOperation1();</a:t>
            </a:r>
          </a:p>
          <a:p>
            <a:r>
              <a:rPr lang="en-GB" dirty="0" smtClean="0"/>
              <a:t>  public </a:t>
            </a:r>
            <a:r>
              <a:rPr lang="en-GB" dirty="0"/>
              <a:t>abstract void PrimitiveOperation2</a:t>
            </a:r>
            <a:r>
              <a:rPr lang="en-GB" dirty="0" smtClean="0"/>
              <a:t>();</a:t>
            </a:r>
          </a:p>
          <a:p>
            <a:endParaRPr lang="en-GB" dirty="0"/>
          </a:p>
          <a:p>
            <a:r>
              <a:rPr lang="en-GB" dirty="0" smtClean="0"/>
              <a:t>  public </a:t>
            </a:r>
            <a:r>
              <a:rPr lang="en-GB" dirty="0"/>
              <a:t>void </a:t>
            </a:r>
            <a:r>
              <a:rPr lang="en-GB" noProof="1" smtClean="0"/>
              <a:t>TemplateMethod</a:t>
            </a:r>
            <a:r>
              <a:rPr lang="en-GB" dirty="0" smtClean="0"/>
              <a:t>()</a:t>
            </a:r>
            <a:r>
              <a:rPr lang="en-US" dirty="0" smtClean="0"/>
              <a:t> {</a:t>
            </a:r>
            <a:endParaRPr lang="bg-BG" dirty="0"/>
          </a:p>
          <a:p>
            <a:r>
              <a:rPr lang="en-GB" dirty="0" smtClean="0"/>
              <a:t>    PrimitiveOperation1</a:t>
            </a:r>
            <a:r>
              <a:rPr lang="en-GB" dirty="0"/>
              <a:t>();</a:t>
            </a:r>
          </a:p>
          <a:p>
            <a:r>
              <a:rPr lang="en-GB" dirty="0" smtClean="0"/>
              <a:t>    PrimitiveOperation2</a:t>
            </a:r>
            <a:r>
              <a:rPr lang="en-GB" dirty="0"/>
              <a:t>();</a:t>
            </a:r>
          </a:p>
          <a:p>
            <a:r>
              <a:rPr lang="en-GB" dirty="0" smtClean="0"/>
              <a:t>    </a:t>
            </a:r>
            <a:r>
              <a:rPr lang="en-GB" noProof="1" smtClean="0"/>
              <a:t>Console.WriteLine</a:t>
            </a:r>
            <a:r>
              <a:rPr lang="en-GB" dirty="0" smtClean="0"/>
              <a:t>("");</a:t>
            </a:r>
            <a:r>
              <a:rPr lang="en-US" dirty="0" smtClean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3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Definition, Solutions and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18" y="1524000"/>
            <a:ext cx="2285390" cy="2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Concrete Class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987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 smtClean="0"/>
              <a:t>ConcreteClassA</a:t>
            </a:r>
            <a:r>
              <a:rPr lang="en-GB" dirty="0" smtClean="0"/>
              <a:t> </a:t>
            </a:r>
            <a:r>
              <a:rPr lang="en-GB" dirty="0"/>
              <a:t>: </a:t>
            </a:r>
            <a:r>
              <a:rPr lang="en-GB" noProof="1" smtClean="0"/>
              <a:t>AbstractClass</a:t>
            </a:r>
          </a:p>
          <a:p>
            <a:r>
              <a:rPr lang="bg-BG" dirty="0" smtClean="0"/>
              <a:t>{</a:t>
            </a:r>
            <a:endParaRPr lang="bg-BG" dirty="0"/>
          </a:p>
          <a:p>
            <a:r>
              <a:rPr lang="en-GB" dirty="0"/>
              <a:t>  </a:t>
            </a:r>
            <a:r>
              <a:rPr lang="en-GB" dirty="0" smtClean="0"/>
              <a:t>public </a:t>
            </a:r>
            <a:r>
              <a:rPr lang="en-GB" dirty="0"/>
              <a:t>override void PrimitiveOperation1</a:t>
            </a:r>
            <a:r>
              <a:rPr lang="en-GB" dirty="0" smtClean="0"/>
              <a:t>()</a:t>
            </a:r>
            <a:endParaRPr lang="bg-BG" dirty="0"/>
          </a:p>
          <a:p>
            <a:r>
              <a:rPr lang="en-GB" dirty="0" smtClean="0"/>
              <a:t>    =&gt; </a:t>
            </a:r>
            <a:r>
              <a:rPr lang="en-GB" noProof="1" smtClean="0"/>
              <a:t>Console.WriteLine</a:t>
            </a:r>
            <a:r>
              <a:rPr lang="en-GB" dirty="0" smtClean="0"/>
              <a:t>("</a:t>
            </a:r>
            <a:r>
              <a:rPr lang="en-GB" noProof="1" smtClean="0"/>
              <a:t>ConcreteClassA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>       PrimitiveOperation1()");</a:t>
            </a:r>
            <a:endParaRPr lang="bg-BG" dirty="0"/>
          </a:p>
          <a:p>
            <a:endParaRPr lang="bg-BG" dirty="0"/>
          </a:p>
          <a:p>
            <a:r>
              <a:rPr lang="en-GB" dirty="0"/>
              <a:t>  </a:t>
            </a:r>
            <a:r>
              <a:rPr lang="en-GB" dirty="0" smtClean="0"/>
              <a:t>public </a:t>
            </a:r>
            <a:r>
              <a:rPr lang="en-GB" dirty="0"/>
              <a:t>override void PrimitiveOperation2</a:t>
            </a:r>
            <a:r>
              <a:rPr lang="en-GB" dirty="0" smtClean="0"/>
              <a:t>()</a:t>
            </a:r>
            <a:endParaRPr lang="bg-BG" dirty="0"/>
          </a:p>
          <a:p>
            <a:r>
              <a:rPr lang="en-GB" dirty="0"/>
              <a:t> </a:t>
            </a:r>
            <a:r>
              <a:rPr lang="en-GB" dirty="0" smtClean="0"/>
              <a:t>   =&gt; </a:t>
            </a:r>
            <a:r>
              <a:rPr lang="en-GB" noProof="1" smtClean="0"/>
              <a:t>Console.WriteLine</a:t>
            </a:r>
            <a:r>
              <a:rPr lang="en-GB" dirty="0" smtClean="0"/>
              <a:t>("</a:t>
            </a:r>
            <a:r>
              <a:rPr lang="en-GB" noProof="1" smtClean="0"/>
              <a:t>ConcreteClassA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   .</a:t>
            </a:r>
            <a:r>
              <a:rPr lang="en-GB" dirty="0"/>
              <a:t>PrimitiveOperation2</a:t>
            </a:r>
            <a:r>
              <a:rPr lang="en-GB" dirty="0" smtClean="0"/>
              <a:t>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3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bg2"/>
                </a:solidFill>
              </a:rPr>
              <a:t>Design Patterns</a:t>
            </a:r>
            <a:endParaRPr lang="en-US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400" dirty="0" smtClean="0">
                <a:solidFill>
                  <a:schemeClr val="bg2"/>
                </a:solidFill>
              </a:rPr>
              <a:t>Provide solution to common problems</a:t>
            </a:r>
            <a:endParaRPr lang="en-US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400" dirty="0" smtClean="0">
                <a:solidFill>
                  <a:schemeClr val="bg2"/>
                </a:solidFill>
              </a:rPr>
              <a:t>Add additional layers of abstraction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1101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235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</a:t>
            </a:r>
            <a:r>
              <a:rPr lang="en-US" sz="3199" dirty="0" smtClean="0"/>
              <a:t>- </a:t>
            </a:r>
            <a:r>
              <a:rPr lang="en-US" sz="3199" dirty="0"/>
              <a:t>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 smtClean="0">
                <a:solidFill>
                  <a:schemeClr val="bg1"/>
                </a:solidFill>
              </a:rPr>
              <a:t>General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reusable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solutions</a:t>
            </a:r>
            <a:r>
              <a:rPr lang="en-US" dirty="0" smtClean="0"/>
              <a:t> to common</a:t>
            </a:r>
            <a:br>
              <a:rPr lang="en-US" dirty="0" smtClean="0"/>
            </a:br>
            <a:r>
              <a:rPr lang="en-US" dirty="0" smtClean="0"/>
              <a:t>problems in software design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template</a:t>
            </a:r>
            <a:r>
              <a:rPr lang="en-US" dirty="0" smtClean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additional layers of </a:t>
            </a:r>
            <a:r>
              <a:rPr lang="en-US" b="1" dirty="0" smtClean="0">
                <a:solidFill>
                  <a:schemeClr val="bg1"/>
                </a:solidFill>
              </a:rPr>
              <a:t>abstraction</a:t>
            </a:r>
            <a:r>
              <a:rPr lang="en-US" dirty="0" smtClean="0"/>
              <a:t> in order to</a:t>
            </a:r>
            <a:br>
              <a:rPr lang="en-US" dirty="0" smtClean="0"/>
            </a:br>
            <a:r>
              <a:rPr lang="en-US" dirty="0" smtClean="0"/>
              <a:t>reach flexibility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Design Patterns?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Patterns solve </a:t>
            </a:r>
            <a:r>
              <a:rPr lang="en-US" b="1" dirty="0" smtClean="0">
                <a:solidFill>
                  <a:schemeClr val="bg1"/>
                </a:solidFill>
              </a:rPr>
              <a:t>software structural problems </a:t>
            </a:r>
            <a:r>
              <a:rPr lang="en-US" dirty="0" smtClean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 smtClean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 smtClean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 smtClean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 smtClean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 smtClean="0"/>
              <a:t>Separation of interface and implementation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do </a:t>
            </a:r>
            <a:r>
              <a:rPr lang="en-US" dirty="0"/>
              <a:t>Design </a:t>
            </a:r>
            <a:r>
              <a:rPr lang="en-US" dirty="0" smtClean="0"/>
              <a:t>Patterns Solve?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Pattern name - Increases </a:t>
            </a:r>
            <a:r>
              <a:rPr lang="en-US" b="1" dirty="0" smtClean="0">
                <a:solidFill>
                  <a:schemeClr val="bg1"/>
                </a:solidFill>
              </a:rPr>
              <a:t>vocabulary</a:t>
            </a:r>
            <a:r>
              <a:rPr lang="en-US" dirty="0" smtClean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Problem - </a:t>
            </a:r>
            <a:r>
              <a:rPr lang="en-US" b="1" dirty="0" smtClean="0">
                <a:solidFill>
                  <a:schemeClr val="bg1"/>
                </a:solidFill>
              </a:rPr>
              <a:t>Intent</a:t>
            </a:r>
            <a:r>
              <a:rPr lang="en-US" dirty="0" smtClean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Solution - </a:t>
            </a:r>
            <a:r>
              <a:rPr lang="en-US" b="1" dirty="0" smtClean="0">
                <a:solidFill>
                  <a:schemeClr val="bg1"/>
                </a:solidFill>
              </a:rPr>
              <a:t>Abstract</a:t>
            </a:r>
            <a:r>
              <a:rPr lang="en-US" dirty="0" smtClean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Consequences - </a:t>
            </a:r>
            <a:r>
              <a:rPr lang="en-US" b="1" dirty="0" smtClean="0">
                <a:solidFill>
                  <a:schemeClr val="bg1"/>
                </a:solidFill>
              </a:rPr>
              <a:t>Results</a:t>
            </a:r>
            <a:r>
              <a:rPr lang="en-US" dirty="0" smtClean="0"/>
              <a:t> and trade-offs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a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Design Patterns?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Benefits and Drawbacks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600200"/>
            <a:ext cx="2095347" cy="20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Names form a common </a:t>
            </a:r>
            <a:r>
              <a:rPr lang="en-US" dirty="0" smtClean="0"/>
              <a:t>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Enable large-scale </a:t>
            </a:r>
            <a:r>
              <a:rPr lang="en-US" b="1" dirty="0" smtClean="0">
                <a:solidFill>
                  <a:schemeClr val="bg1"/>
                </a:solidFill>
              </a:rPr>
              <a:t>reuse</a:t>
            </a:r>
            <a:r>
              <a:rPr lang="en-US" dirty="0" smtClean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Help improve developer </a:t>
            </a:r>
            <a:r>
              <a:rPr lang="en-US" b="1" dirty="0" smtClean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Help ease the </a:t>
            </a:r>
            <a:r>
              <a:rPr lang="en-US" b="1" dirty="0" smtClean="0">
                <a:solidFill>
                  <a:schemeClr val="bg1"/>
                </a:solidFill>
              </a:rPr>
              <a:t>transition</a:t>
            </a:r>
            <a:r>
              <a:rPr lang="en-US" dirty="0" smtClean="0"/>
              <a:t> to Object Oriented technology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Can </a:t>
            </a:r>
            <a:r>
              <a:rPr lang="en-US" b="1" dirty="0" smtClean="0">
                <a:solidFill>
                  <a:schemeClr val="bg1"/>
                </a:solidFill>
              </a:rPr>
              <a:t>speed-up</a:t>
            </a:r>
            <a:r>
              <a:rPr lang="en-US" dirty="0" smtClean="0"/>
              <a:t> the development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4158364"/>
            <a:ext cx="2203997" cy="220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4329</TotalTime>
  <Words>1385</Words>
  <Application>Microsoft Office PowerPoint</Application>
  <PresentationFormat>Custom</PresentationFormat>
  <Paragraphs>373</Paragraphs>
  <Slides>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Design Patterns</vt:lpstr>
      <vt:lpstr>Table of Contents</vt:lpstr>
      <vt:lpstr>Have a Question?</vt:lpstr>
      <vt:lpstr>PowerPoint Presentation</vt:lpstr>
      <vt:lpstr>What are Design Patterns?</vt:lpstr>
      <vt:lpstr>What do Design Patterns Solve?</vt:lpstr>
      <vt:lpstr>Elements of a Design Pattern</vt:lpstr>
      <vt:lpstr>PowerPoint Presentation</vt:lpstr>
      <vt:lpstr>Benefits</vt:lpstr>
      <vt:lpstr>Drawbacks</vt:lpstr>
      <vt:lpstr>PowerPoint Presentation</vt:lpstr>
      <vt:lpstr>Main Types</vt:lpstr>
      <vt:lpstr>PowerPoint Presentation</vt:lpstr>
      <vt:lpstr>Purposes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PowerPoint Presentation</vt:lpstr>
      <vt:lpstr>Purposes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PowerPoint Presentation</vt:lpstr>
      <vt:lpstr>Purposes</vt:lpstr>
      <vt:lpstr>Command Pattern</vt:lpstr>
      <vt:lpstr>The Command Abstract Class</vt:lpstr>
      <vt:lpstr>Concrete Command Class</vt:lpstr>
      <vt:lpstr>The Receiver Class</vt:lpstr>
      <vt:lpstr>The Invoker Class</vt:lpstr>
      <vt:lpstr>Template Pattern</vt:lpstr>
      <vt:lpstr>The Abstract Class</vt:lpstr>
      <vt:lpstr>A Concrete Class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Design Patterns</dc:title>
  <dc:subject>C# OOP – Practical Training Course @ SoftUni</dc:subject>
  <dc:creator>Software University Foundation</dc:creator>
  <cp:keywords>C# OOP, C#, OOP, Software University, SoftUni, programming, coding, software development, education, training, course</cp:keywords>
  <dc:description>C# Advanced Course @ SoftUni – https://softuni.bg/courses/csharp-oop</dc:description>
  <cp:lastModifiedBy>Peter Arnaudov</cp:lastModifiedBy>
  <cp:revision>522</cp:revision>
  <dcterms:created xsi:type="dcterms:W3CDTF">2014-01-02T17:00:34Z</dcterms:created>
  <dcterms:modified xsi:type="dcterms:W3CDTF">2019-10-24T12:01:20Z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