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1"/>
  </p:notesMasterIdLst>
  <p:handoutMasterIdLst>
    <p:handoutMasterId r:id="rId32"/>
  </p:handoutMasterIdLst>
  <p:sldIdLst>
    <p:sldId id="402" r:id="rId3"/>
    <p:sldId id="493" r:id="rId4"/>
    <p:sldId id="572" r:id="rId5"/>
    <p:sldId id="467" r:id="rId6"/>
    <p:sldId id="548" r:id="rId7"/>
    <p:sldId id="549" r:id="rId8"/>
    <p:sldId id="473" r:id="rId9"/>
    <p:sldId id="550" r:id="rId10"/>
    <p:sldId id="551" r:id="rId11"/>
    <p:sldId id="552" r:id="rId12"/>
    <p:sldId id="480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9" r:id="rId21"/>
    <p:sldId id="560" r:id="rId22"/>
    <p:sldId id="561" r:id="rId23"/>
    <p:sldId id="571" r:id="rId24"/>
    <p:sldId id="349" r:id="rId25"/>
    <p:sldId id="543" r:id="rId26"/>
    <p:sldId id="573" r:id="rId27"/>
    <p:sldId id="563" r:id="rId28"/>
    <p:sldId id="546" r:id="rId29"/>
    <p:sldId id="547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72"/>
          </p14:sldIdLst>
        </p14:section>
        <p14:section name="JSON Format" id="{434EBAE8-1691-433D-9596-8AE3E67F67B5}">
          <p14:sldIdLst>
            <p14:sldId id="467"/>
            <p14:sldId id="548"/>
            <p14:sldId id="549"/>
          </p14:sldIdLst>
        </p14:section>
        <p14:section name="Processing JSON" id="{6F66BED0-FBED-470B-BAD5-ACFC36FA0673}">
          <p14:sldIdLst>
            <p14:sldId id="473"/>
            <p14:sldId id="550"/>
            <p14:sldId id="551"/>
            <p14:sldId id="552"/>
          </p14:sldIdLst>
        </p14:section>
        <p14:section name="JSON.NET" id="{707CFBAC-D943-4BF6-AD94-4BE5E88077CB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573"/>
            <p14:sldId id="563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2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69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11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tonsoft.com/json/help/html/JsonNetVsDotNetSerializers.htm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123690"/>
            <a:ext cx="5859430" cy="232317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DataContractJsonSerializer</a:t>
            </a:r>
            <a:r>
              <a:rPr lang="en-US" dirty="0"/>
              <a:t> can </a:t>
            </a:r>
            <a:r>
              <a:rPr lang="en-US" noProof="1"/>
              <a:t>deserialize</a:t>
            </a:r>
            <a:r>
              <a:rPr lang="en-US" dirty="0"/>
              <a:t> a JSON string: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/>
              <a:t> 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static 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DeserializeJson&lt;T&gt;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(string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var serializer = new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DataContractJsonSerializer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(typeof(T));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var jsonStringBytes = Encoding.UTF8.</a:t>
            </a:r>
            <a:r>
              <a:rPr lang="en-US" sz="2400" noProof="1">
                <a:solidFill>
                  <a:schemeClr val="bg1"/>
                </a:solidFill>
                <a:effectLst/>
              </a:rPr>
              <a:t>GetBytes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(jsonString);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using (var stream = new MemoryStream(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jsonStringBytes</a:t>
            </a:r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var result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(T)</a:t>
            </a:r>
            <a:r>
              <a:rPr lang="en-US" sz="2400" noProof="1">
                <a:solidFill>
                  <a:schemeClr val="tx1"/>
                </a:solidFill>
                <a:effectLst/>
              </a:rPr>
              <a:t>serializer.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ReadObject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(stream);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37" y="5168258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675563" y="5101461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61012" y="5736104"/>
            <a:ext cx="762000" cy="3048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200"/>
          </a:p>
        </p:txBody>
      </p:sp>
    </p:spTree>
    <p:extLst>
      <p:ext uri="{BB962C8B-B14F-4D97-AF65-F5344CB8AC3E}">
        <p14:creationId xmlns:p14="http://schemas.microsoft.com/office/powerpoint/2010/main" val="16910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6212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5032" y="1274775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5032" y="3202882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Json.NET vs .NET Serializers: </a:t>
            </a:r>
            <a:r>
              <a:rPr lang="en-US" sz="3200" b="1" dirty="0">
                <a:solidFill>
                  <a:schemeClr val="bg1"/>
                </a:solidFill>
                <a:hlinkClick r:id="rId3"/>
              </a:rPr>
              <a:t>https://www.newtonsoft.com/json/help/html/JsonNetVsDotNetSerializers.htm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1707" y="5638800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1981200"/>
            <a:ext cx="5105400" cy="24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2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2592" y="3304790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2592" y="4666324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</p:spTree>
    <p:extLst>
      <p:ext uri="{BB962C8B-B14F-4D97-AF65-F5344CB8AC3E}">
        <p14:creationId xmlns:p14="http://schemas.microsoft.com/office/powerpoint/2010/main" val="14653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510135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98912" y="3172369"/>
            <a:ext cx="4191000" cy="3198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7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39824" y="2465725"/>
            <a:ext cx="9906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json = @"{ 'firstName': 'Vladimir',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           'lastName': 'Georgiev',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Occupation = string.Empty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58161" y="1828800"/>
            <a:ext cx="2895600" cy="536734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Incoming JSON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7212" y="4320671"/>
            <a:ext cx="1981200" cy="991536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Template objects</a:t>
            </a:r>
            <a:endParaRPr lang="bg-BG" sz="3200" b="1" dirty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9824" y="2465725"/>
            <a:ext cx="7240588" cy="1077575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39824" y="3637300"/>
            <a:ext cx="4318001" cy="1858625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826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789612" y="3453758"/>
            <a:ext cx="2438402" cy="685799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Parse </a:t>
            </a:r>
            <a:r>
              <a:rPr lang="en-US" sz="2400" b="1" dirty="0">
                <a:solidFill>
                  <a:schemeClr val="bg1"/>
                </a:solidFill>
              </a:rPr>
              <a:t>Username</a:t>
            </a:r>
            <a:r>
              <a:rPr lang="en-US" sz="2400" b="1" dirty="0">
                <a:solidFill>
                  <a:schemeClr val="bg2"/>
                </a:solidFill>
              </a:rPr>
              <a:t> to </a:t>
            </a:r>
            <a:r>
              <a:rPr lang="en-US" sz="2400" b="1" dirty="0">
                <a:solidFill>
                  <a:schemeClr val="bg1"/>
                </a:solidFill>
              </a:rPr>
              <a:t>user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37012" y="5081153"/>
            <a:ext cx="2510334" cy="425883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Skip the property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353" y="3227092"/>
            <a:ext cx="1181501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    Formatting =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Formatting.Indented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r>
              <a:rPr lang="en-US" dirty="0" smtClean="0">
                <a:solidFill>
                  <a:schemeClr val="tx1"/>
                </a:solidFill>
                <a:effectLst/>
              </a:rPr>
              <a:t>});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12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r>
              <a:rPr lang="sv-SE" dirty="0"/>
              <a:t>JSON.NET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6375" y="2590800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375" y="3962400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6375" y="5123756"/>
            <a:ext cx="7313037" cy="1204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sz="1800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sz="1800" noProof="1">
                <a:solidFill>
                  <a:schemeClr val="tx1"/>
                </a:solidFill>
                <a:effectLst/>
              </a:rPr>
              <a:t>); </a:t>
            </a:r>
            <a:r>
              <a:rPr lang="en-US" sz="18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1800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sz="1800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sz="1800" noProof="1">
                <a:solidFill>
                  <a:schemeClr val="tx1"/>
                </a:solidFill>
                <a:effectLst/>
              </a:rPr>
              <a:t>); </a:t>
            </a:r>
            <a:r>
              <a:rPr lang="en-US" sz="18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1800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sz="1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4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812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</p:spTree>
    <p:extLst>
      <p:ext uri="{BB962C8B-B14F-4D97-AF65-F5344CB8AC3E}">
        <p14:creationId xmlns:p14="http://schemas.microsoft.com/office/powerpoint/2010/main" val="33881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55" y="1879714"/>
            <a:ext cx="6705600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 smtClean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 smtClean="0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 smtClean="0">
                <a:solidFill>
                  <a:schemeClr val="tx1"/>
                </a:solidFill>
                <a:effectLst/>
              </a:rPr>
              <a:t>&gt;www.google.com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 smtClean="0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 smtClean="0">
                <a:solidFill>
                  <a:schemeClr val="tx1"/>
                </a:solidFill>
                <a:effectLst/>
              </a:rPr>
              <a:t>&gt;www.yahoo.com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 smtClean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85012" y="1225689"/>
            <a:ext cx="496329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{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{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"@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"1.0",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"@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},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{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[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{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"@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"1",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</a:t>
            </a:r>
            <a:r>
              <a:rPr lang="bg-BG" altLang="bg-BG" sz="1700" dirty="0" smtClean="0">
                <a:solidFill>
                  <a:schemeClr val="tx1"/>
                </a:solidFill>
                <a:effectLst/>
              </a:rPr>
              <a:t>"www.google.com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},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{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"@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"2",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"Louis",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": </a:t>
            </a:r>
            <a:r>
              <a:rPr lang="bg-BG" altLang="bg-BG" sz="1700" dirty="0" smtClean="0">
                <a:solidFill>
                  <a:schemeClr val="tx1"/>
                </a:solidFill>
                <a:effectLst/>
              </a:rPr>
              <a:t>"www.yahoo.com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"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}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]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}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528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is cross platform data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format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DataContractJsonSerializer</a:t>
            </a:r>
            <a:r>
              <a:rPr lang="en-US" sz="3600" dirty="0">
                <a:solidFill>
                  <a:schemeClr val="bg2"/>
                </a:solidFill>
              </a:rPr>
              <a:t> is the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default 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06DF75-49D4-411E-950F-4FE4918C17B7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871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105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4213" y="1828800"/>
            <a:ext cx="3200400" cy="15723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Data Format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25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767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Parsing JSON in C# and 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4213" y="2337572"/>
            <a:ext cx="3200400" cy="15723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07" y="1278026"/>
            <a:ext cx="134321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.NET has a built-in </a:t>
            </a:r>
            <a:r>
              <a:rPr lang="en-US" b="1" noProof="1">
                <a:solidFill>
                  <a:schemeClr val="bg1"/>
                </a:solidFill>
              </a:rPr>
              <a:t>DataContractJsonSerializer</a:t>
            </a:r>
            <a:r>
              <a:rPr lang="en-US" dirty="0"/>
              <a:t> class</a:t>
            </a:r>
          </a:p>
          <a:p>
            <a:r>
              <a:rPr lang="en-US" dirty="0"/>
              <a:t>Contained in </a:t>
            </a:r>
            <a:r>
              <a:rPr lang="en-US" b="1" noProof="1">
                <a:solidFill>
                  <a:schemeClr val="bg1"/>
                </a:solidFill>
              </a:rPr>
              <a:t>System.Runtime.Serialization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assembly</a:t>
            </a:r>
          </a:p>
          <a:p>
            <a:r>
              <a:rPr lang="en-US" dirty="0"/>
              <a:t>Supports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serializing</a:t>
            </a:r>
            <a:r>
              <a:rPr lang="en-US" dirty="0"/>
              <a:t> objects</a:t>
            </a:r>
          </a:p>
          <a:p>
            <a:r>
              <a:rPr lang="en-US" dirty="0"/>
              <a:t>Including </a:t>
            </a:r>
            <a:r>
              <a:rPr lang="en-US" b="1" noProof="1">
                <a:solidFill>
                  <a:schemeClr val="bg1"/>
                </a:solidFill>
              </a:rPr>
              <a:t>DataContractJsonSerializer</a:t>
            </a:r>
            <a:r>
              <a:rPr lang="en-US" dirty="0"/>
              <a:t> into a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JSON Support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89212" y="5213636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System.Runtime.Serialization.Json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07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DataContractJsonSerializer</a:t>
            </a:r>
            <a:r>
              <a:rPr lang="en-US" dirty="0"/>
              <a:t> can serialize an object: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static string 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SerializeJson&lt;T&gt;</a:t>
            </a:r>
            <a:r>
              <a:rPr lang="en-US" sz="2400" noProof="1">
                <a:solidFill>
                  <a:schemeClr val="tx1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T obj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var serializer = new </a:t>
            </a:r>
            <a:r>
              <a:rPr lang="en-US" sz="2400" noProof="1">
                <a:solidFill>
                  <a:schemeClr val="bg1"/>
                </a:solidFill>
                <a:effectLst/>
              </a:rPr>
              <a:t>DataContractJsonSerializer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(obj.GetType());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using (var stream = new MemoryStream())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serializer.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(stream,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obj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var result = Encoding.UTF8.</a:t>
            </a:r>
            <a:r>
              <a:rPr lang="en-US" sz="2400" noProof="1">
                <a:solidFill>
                  <a:schemeClr val="bg1"/>
                </a:solidFill>
                <a:effectLst/>
              </a:rPr>
              <a:t>GetString</a:t>
            </a:r>
            <a:r>
              <a:rPr lang="en-US" sz="2400" noProof="1">
                <a:solidFill>
                  <a:schemeClr val="tx1"/>
                </a:solidFill>
                <a:effectLst/>
              </a:rPr>
              <a:t>(stream.ToArray());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5085131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18312" y="5018334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637212" y="5652977"/>
            <a:ext cx="762000" cy="3048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200"/>
          </a:p>
        </p:txBody>
      </p:sp>
    </p:spTree>
    <p:extLst>
      <p:ext uri="{BB962C8B-B14F-4D97-AF65-F5344CB8AC3E}">
        <p14:creationId xmlns:p14="http://schemas.microsoft.com/office/powerpoint/2010/main" val="12519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1897</TotalTime>
  <Words>1266</Words>
  <Application>Microsoft Office PowerPoint</Application>
  <PresentationFormat>Custom</PresentationFormat>
  <Paragraphs>295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External Format Processing</vt:lpstr>
      <vt:lpstr>Table of Contents</vt:lpstr>
      <vt:lpstr>Have a Question?</vt:lpstr>
      <vt:lpstr>PowerPoint Presentation</vt:lpstr>
      <vt:lpstr>JSON Data Format</vt:lpstr>
      <vt:lpstr>JSON Data Format (2)</vt:lpstr>
      <vt:lpstr>PowerPoint Presentation</vt:lpstr>
      <vt:lpstr>Built-in JSON Support</vt:lpstr>
      <vt:lpstr>Serializing JSON</vt:lpstr>
      <vt:lpstr>Deserializing JSON</vt:lpstr>
      <vt:lpstr>PowerPoint Presentation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Parsing of Objects</vt:lpstr>
      <vt:lpstr>JSON.NET Parsing of Objects</vt:lpstr>
      <vt:lpstr>LINQ-to-JSON</vt:lpstr>
      <vt:lpstr>LINQ-to-JSON (2)</vt:lpstr>
      <vt:lpstr>XML-to-JSON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DB, Advanced, JSON, Processing,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Stoyan</cp:lastModifiedBy>
  <cp:revision>365</cp:revision>
  <dcterms:created xsi:type="dcterms:W3CDTF">2014-01-02T17:00:34Z</dcterms:created>
  <dcterms:modified xsi:type="dcterms:W3CDTF">2019-11-14T09:29:21Z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