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1012" r:id="rId2"/>
    <p:sldId id="1013" r:id="rId3"/>
    <p:sldId id="1014" r:id="rId4"/>
    <p:sldId id="1015" r:id="rId5"/>
    <p:sldId id="1016" r:id="rId6"/>
    <p:sldId id="1070" r:id="rId7"/>
    <p:sldId id="1071" r:id="rId8"/>
    <p:sldId id="1017" r:id="rId9"/>
    <p:sldId id="1018" r:id="rId10"/>
    <p:sldId id="1072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76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77" r:id="rId29"/>
    <p:sldId id="1083" r:id="rId30"/>
    <p:sldId id="1078" r:id="rId31"/>
    <p:sldId id="1079" r:id="rId32"/>
    <p:sldId id="1080" r:id="rId33"/>
    <p:sldId id="1034" r:id="rId34"/>
    <p:sldId id="1035" r:id="rId35"/>
    <p:sldId id="1036" r:id="rId36"/>
    <p:sldId id="1005" r:id="rId37"/>
    <p:sldId id="1007" r:id="rId38"/>
    <p:sldId id="1082" r:id="rId39"/>
    <p:sldId id="1069" r:id="rId40"/>
    <p:sldId id="1010" r:id="rId41"/>
    <p:sldId id="101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12"/>
            <p14:sldId id="1013"/>
            <p14:sldId id="1014"/>
          </p14:sldIdLst>
        </p14:section>
        <p14:section name="User-Defined Functions" id="{BC4A3995-4CED-4320-A673-95328C9C809D}">
          <p14:sldIdLst>
            <p14:sldId id="1015"/>
            <p14:sldId id="1016"/>
            <p14:sldId id="1070"/>
            <p14:sldId id="1071"/>
            <p14:sldId id="1017"/>
            <p14:sldId id="1018"/>
            <p14:sldId id="1072"/>
            <p14:sldId id="1019"/>
            <p14:sldId id="1020"/>
            <p14:sldId id="1021"/>
            <p14:sldId id="1022"/>
          </p14:sldIdLst>
        </p14:section>
        <p14:section name="Stored Procedures" id="{70B8B5BA-C876-4FFD-961F-A3D14C2D318C}">
          <p14:sldIdLst>
            <p14:sldId id="1023"/>
            <p14:sldId id="1024"/>
            <p14:sldId id="1075"/>
            <p14:sldId id="1076"/>
            <p14:sldId id="1025"/>
            <p14:sldId id="1026"/>
            <p14:sldId id="1027"/>
            <p14:sldId id="1028"/>
          </p14:sldIdLst>
        </p14:section>
        <p14:section name="Stored Procedures with Parameters" id="{6D0DEF3F-3051-44F4-9061-7DCDEB0E6F1F}">
          <p14:sldIdLst>
            <p14:sldId id="1029"/>
            <p14:sldId id="1030"/>
            <p14:sldId id="1031"/>
            <p14:sldId id="1032"/>
            <p14:sldId id="1033"/>
            <p14:sldId id="1077"/>
            <p14:sldId id="1083"/>
            <p14:sldId id="1078"/>
            <p14:sldId id="1079"/>
            <p14:sldId id="1080"/>
            <p14:sldId id="1034"/>
            <p14:sldId id="1035"/>
            <p14:sldId id="1036"/>
          </p14:sldIdLst>
        </p14:section>
        <p14:section name="Conclusion" id="{10E03AB1-9AA8-4E86-9A64-D741901E50A2}">
          <p14:sldIdLst>
            <p14:sldId id="1005"/>
            <p14:sldId id="1007"/>
            <p14:sldId id="1082"/>
            <p14:sldId id="1069"/>
            <p14:sldId id="1010"/>
            <p14:sldId id="10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605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32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3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103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0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5333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68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8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5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1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2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074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16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7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0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51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4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0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317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FE931-ECB7-4006-A6A2-6E8A9286A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358AF-89D0-4436-9F8C-ABA7F9493B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27244-AB57-426A-8A7C-7A464C5E76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4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3" r:id="rId17"/>
    <p:sldLayoutId id="2147483718" r:id="rId18"/>
    <p:sldLayoutId id="2147483749" r:id="rId19"/>
    <p:sldLayoutId id="2147483800" r:id="rId20"/>
    <p:sldLayoutId id="2147483846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Functions and </a:t>
            </a:r>
            <a:r>
              <a:rPr lang="en-US" dirty="0"/>
              <a:t>Stored Procedures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54317" y="1708527"/>
            <a:ext cx="4590385" cy="4590385"/>
            <a:chOff x="3854317" y="1517133"/>
            <a:chExt cx="4590385" cy="45903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317" y="1517133"/>
              <a:ext cx="4590385" cy="4590385"/>
            </a:xfrm>
            <a:prstGeom prst="rect">
              <a:avLst/>
            </a:prstGeom>
          </p:spPr>
        </p:pic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115" y="3206717"/>
              <a:ext cx="1698171" cy="241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13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736" y="2215821"/>
            <a:ext cx="11825555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bg-BG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AverageSalary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d.[Name]</a:t>
            </a:r>
          </a:p>
          <a:p>
            <a:r>
              <a:rPr lang="bg-BG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52" y="2872793"/>
            <a:ext cx="2166264" cy="453017"/>
          </a:xfrm>
          <a:prstGeom prst="wedgeRoundRectCallout">
            <a:avLst>
              <a:gd name="adj1" fmla="val -43564"/>
              <a:gd name="adj2" fmla="val -111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422" y="1499033"/>
            <a:ext cx="2210447" cy="547242"/>
          </a:xfrm>
          <a:prstGeom prst="wedgeRoundRectCallout">
            <a:avLst>
              <a:gd name="adj1" fmla="val -40269"/>
              <a:gd name="adj2" fmla="val 1015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6136"/>
              <a:gd name="adj2" fmla="val -873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36270"/>
            <a:ext cx="1994876" cy="474644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12138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ProjectWeeks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94856"/>
            <a:ext cx="2442029" cy="444215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20235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Write a function </a:t>
            </a:r>
            <a:r>
              <a:rPr lang="en-GB" sz="2800" b="1" noProof="1">
                <a:solidFill>
                  <a:schemeClr val="bg1"/>
                </a:solidFill>
              </a:rPr>
              <a:t>ufn_GetSalaryLevel</a:t>
            </a:r>
            <a:r>
              <a:rPr lang="en-GB" sz="2800" b="1" dirty="0">
                <a:solidFill>
                  <a:schemeClr val="bg1"/>
                </a:solidFill>
              </a:rPr>
              <a:t>(@salary MONEY) </a:t>
            </a:r>
            <a:r>
              <a:rPr lang="en-GB" sz="2800" dirty="0"/>
              <a:t>that </a:t>
            </a:r>
            <a:br>
              <a:rPr lang="en-GB" sz="2800" dirty="0"/>
            </a:br>
            <a:r>
              <a:rPr lang="en-GB" sz="2800" dirty="0"/>
              <a:t>receives salary of an employee and returns the level of the </a:t>
            </a:r>
            <a:br>
              <a:rPr lang="en-GB" sz="2800" dirty="0"/>
            </a:br>
            <a:r>
              <a:rPr lang="en-GB" sz="2800" dirty="0"/>
              <a:t>salary.</a:t>
            </a:r>
            <a:endParaRPr lang="en-US" sz="2800" dirty="0"/>
          </a:p>
          <a:p>
            <a:pPr lvl="1"/>
            <a:r>
              <a:rPr lang="en-GB" sz="2400" dirty="0"/>
              <a:t>If salary is &lt; 30000 return </a:t>
            </a:r>
            <a:r>
              <a:rPr lang="en-GB" sz="2400" dirty="0" smtClean="0"/>
              <a:t>"Low"</a:t>
            </a:r>
            <a:endParaRPr lang="en-US" sz="2400" dirty="0"/>
          </a:p>
          <a:p>
            <a:pPr lvl="1"/>
            <a:r>
              <a:rPr lang="en-GB" sz="2400" dirty="0"/>
              <a:t>If salary is between 30000 and 50000 (inclusive) returns</a:t>
            </a:r>
            <a:br>
              <a:rPr lang="en-GB" sz="2400" dirty="0"/>
            </a:br>
            <a:r>
              <a:rPr lang="en-GB" sz="2400" dirty="0" smtClean="0"/>
              <a:t>"Average"</a:t>
            </a:r>
            <a:endParaRPr lang="en-US" sz="2400" dirty="0"/>
          </a:p>
          <a:p>
            <a:pPr lvl="1"/>
            <a:r>
              <a:rPr lang="en-GB" sz="2400" dirty="0"/>
              <a:t>If salary is &gt; 50000 return </a:t>
            </a:r>
            <a:r>
              <a:rPr lang="en-GB" sz="2400" dirty="0" smtClean="0"/>
              <a:t>"High"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58" y="4358073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71" y="4710414"/>
            <a:ext cx="4800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371603" y="1997669"/>
            <a:ext cx="9554522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619739" y="1419000"/>
            <a:ext cx="2270090" cy="439894"/>
          </a:xfrm>
          <a:prstGeom prst="wedgeRoundRectCallout">
            <a:avLst>
              <a:gd name="adj1" fmla="val 41160"/>
              <a:gd name="adj2" fmla="val 994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3160" y="1712024"/>
            <a:ext cx="2457396" cy="593578"/>
          </a:xfrm>
          <a:prstGeom prst="wedgeRoundRectCallout">
            <a:avLst>
              <a:gd name="adj1" fmla="val -44032"/>
              <a:gd name="adj2" fmla="val 978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022957" y="3801244"/>
            <a:ext cx="1840941" cy="525050"/>
          </a:xfrm>
          <a:prstGeom prst="wedgeRoundRectCallout">
            <a:avLst>
              <a:gd name="adj1" fmla="val -46511"/>
              <a:gd name="adj2" fmla="val -997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940120" y="5259670"/>
            <a:ext cx="2235559" cy="500742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42123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1371601"/>
            <a:ext cx="9991724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=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&gt;= 30000 AND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96099" y="1304507"/>
            <a:ext cx="1614355" cy="476903"/>
          </a:xfrm>
          <a:prstGeom prst="wedgeRoundRectCallout">
            <a:avLst>
              <a:gd name="adj1" fmla="val -70825"/>
              <a:gd name="adj2" fmla="val 396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53000" y="1975509"/>
            <a:ext cx="2209800" cy="476903"/>
          </a:xfrm>
          <a:prstGeom prst="wedgeRoundRectCallout">
            <a:avLst>
              <a:gd name="adj1" fmla="val -65020"/>
              <a:gd name="adj2" fmla="val 611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86300" y="4806126"/>
            <a:ext cx="2209799" cy="476903"/>
          </a:xfrm>
          <a:prstGeom prst="wedgeRoundRectCallout">
            <a:avLst>
              <a:gd name="adj1" fmla="val -71663"/>
              <a:gd name="adj2" fmla="val 24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11753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Stored Procedures?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</a:t>
            </a:r>
            <a:r>
              <a:rPr lang="en-US" dirty="0"/>
              <a:t>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</a:t>
            </a:r>
            <a:r>
              <a:rPr lang="en-US" dirty="0"/>
              <a:t>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</a:t>
            </a:r>
            <a:r>
              <a:rPr lang="en-US" b="1">
                <a:solidFill>
                  <a:schemeClr val="bg1"/>
                </a:solidFill>
              </a:rPr>
              <a:t>Framework </a:t>
            </a:r>
            <a:endParaRPr lang="en-US"/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Temporary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dirty="0"/>
              <a:t>form of user-defined procedures stored in </a:t>
            </a:r>
            <a:r>
              <a:rPr lang="en-US" b="1" dirty="0" err="1">
                <a:solidFill>
                  <a:schemeClr val="bg1"/>
                </a:solidFill>
              </a:rPr>
              <a:t>tempdb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60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Stored </a:t>
            </a:r>
            <a:r>
              <a:rPr lang="en-US" dirty="0"/>
              <a:t>in the internal, hidden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 and logically appear in the </a:t>
            </a:r>
            <a:r>
              <a:rPr lang="en-US" b="1" dirty="0">
                <a:solidFill>
                  <a:schemeClr val="bg1"/>
                </a:solidFill>
              </a:rPr>
              <a:t>sys</a:t>
            </a:r>
            <a:r>
              <a:rPr lang="en-US" dirty="0"/>
              <a:t> schema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err="1">
                <a:solidFill>
                  <a:schemeClr val="bg1"/>
                </a:solidFill>
              </a:rPr>
              <a:t>msdb</a:t>
            </a:r>
            <a:r>
              <a:rPr lang="en-US" dirty="0"/>
              <a:t> database also contains system stored procedures in the </a:t>
            </a:r>
            <a:r>
              <a:rPr lang="en-US" b="1" dirty="0" err="1">
                <a:solidFill>
                  <a:schemeClr val="bg1"/>
                </a:solidFill>
              </a:rPr>
              <a:t>dbo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schema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System </a:t>
            </a:r>
            <a:r>
              <a:rPr lang="en-US" dirty="0"/>
              <a:t>procedures start with the prefix </a:t>
            </a:r>
            <a:r>
              <a:rPr lang="en-US" b="1" dirty="0" err="1">
                <a:solidFill>
                  <a:schemeClr val="bg1"/>
                </a:solidFill>
              </a:rPr>
              <a:t>sp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Extended User-Defined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Enable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external routines </a:t>
            </a:r>
            <a:r>
              <a:rPr lang="en-US" dirty="0"/>
              <a:t>in a programming language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such 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SoftUni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SELECT * 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18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7904"/>
            <a:ext cx="2428964" cy="504554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3189776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r>
              <a:rPr lang="bg-BG" dirty="0"/>
              <a:t>.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Stored Procedures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89908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828800"/>
            <a:ext cx="110490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SoftUni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SELECT FirstName, LastName, HireDate, 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DATEDIFF(Year, HireDate, GETDATE()) as Years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WHERE DATEDIFF(Year, HireDate, GETDATE()) &gt; 5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6342" y="2039259"/>
            <a:ext cx="2692401" cy="500742"/>
          </a:xfrm>
          <a:prstGeom prst="wedgeRoundRectCallout">
            <a:avLst>
              <a:gd name="adj1" fmla="val -72627"/>
              <a:gd name="adj2" fmla="val 497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</p:spTree>
    <p:extLst>
      <p:ext uri="{BB962C8B-B14F-4D97-AF65-F5344CB8AC3E}">
        <p14:creationId xmlns:p14="http://schemas.microsoft.com/office/powerpoint/2010/main" val="322939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Stored Procedures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'usp_SelectEmployeesBySeniority'</a:t>
            </a:r>
          </a:p>
        </p:txBody>
      </p:sp>
    </p:spTree>
    <p:extLst>
      <p:ext uri="{BB962C8B-B14F-4D97-AF65-F5344CB8AC3E}">
        <p14:creationId xmlns:p14="http://schemas.microsoft.com/office/powerpoint/2010/main" val="313242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Using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</a:t>
            </a:r>
            <a:br>
              <a:rPr lang="en-US" sz="3200" dirty="0"/>
            </a:b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r>
              <a:rPr lang="en-US" sz="2800" b="1" noProof="1" smtClean="0">
                <a:latin typeface="Consolas" panose="020B0609020204030204" pitchFamily="49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</a:t>
            </a:r>
            <a:r>
              <a:rPr lang="en-US" sz="2800" b="1" noProof="1" smtClean="0">
                <a:latin typeface="Consolas" panose="020B0609020204030204" pitchFamily="49" charset="0"/>
              </a:rPr>
              <a:t>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5773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Parameterized Stored Procedures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25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2574" y="1997257"/>
            <a:ext cx="2421708" cy="526714"/>
          </a:xfrm>
          <a:prstGeom prst="wedgeRoundRectCallout">
            <a:avLst>
              <a:gd name="adj1" fmla="val -63150"/>
              <a:gd name="adj2" fmla="val -433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404360"/>
            <a:ext cx="2557668" cy="603648"/>
          </a:xfrm>
          <a:prstGeom prst="wedgeRoundRectCallout">
            <a:avLst>
              <a:gd name="adj1" fmla="val -46479"/>
              <a:gd name="adj2" fmla="val -865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576118"/>
            <a:ext cx="1448165" cy="461825"/>
          </a:xfrm>
          <a:prstGeom prst="wedgeRoundRectCallout">
            <a:avLst>
              <a:gd name="adj1" fmla="val -50869"/>
              <a:gd name="adj2" fmla="val -998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4521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80645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80645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42050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600200" y="1352090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3441" y="1860730"/>
            <a:ext cx="3014616" cy="519613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75699" y="4107543"/>
            <a:ext cx="2894015" cy="510354"/>
          </a:xfrm>
          <a:prstGeom prst="wedgeRoundRectCallout">
            <a:avLst>
              <a:gd name="adj1" fmla="val -76280"/>
              <a:gd name="adj2" fmla="val 569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61927" y="5701606"/>
            <a:ext cx="2536507" cy="466965"/>
          </a:xfrm>
          <a:prstGeom prst="wedgeRoundRectCallout">
            <a:avLst>
              <a:gd name="adj1" fmla="val -34976"/>
              <a:gd name="adj2" fmla="val -1091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36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Employees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 smtClean="0">
                <a:latin typeface="Consolas" panose="020B0609020204030204" pitchFamily="49" charset="0"/>
              </a:rPr>
              <a:t>d.DepartmentID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304819"/>
            <a:ext cx="4154620" cy="792985"/>
          </a:xfrm>
          <a:prstGeom prst="wedgeRoundRectCallout">
            <a:avLst>
              <a:gd name="adj1" fmla="val -50193"/>
              <a:gd name="adj2" fmla="val 812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56044"/>
              <a:gd name="adj2" fmla="val 1117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SELECT statements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65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</a:t>
            </a:r>
            <a:r>
              <a:rPr lang="en-US" dirty="0" smtClean="0"/>
              <a:t>Throwing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Raises an exception and transfers execution to a CATCH </a:t>
            </a:r>
            <a:r>
              <a:rPr lang="en-US" noProof="1" smtClean="0"/>
              <a:t>block</a:t>
            </a:r>
          </a:p>
          <a:p>
            <a:pPr lvl="1">
              <a:buClr>
                <a:schemeClr val="tx1"/>
              </a:buClr>
            </a:pPr>
            <a:r>
              <a:rPr lang="en-US" noProof="1" smtClean="0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noProof="1" smtClean="0"/>
              <a:t>error_number - INT (between 50000 and </a:t>
            </a:r>
            <a:r>
              <a:rPr lang="bg-BG" dirty="0" smtClean="0"/>
              <a:t>2147483647</a:t>
            </a:r>
            <a:r>
              <a:rPr lang="en-US" dirty="0" smtClean="0"/>
              <a:t>)</a:t>
            </a:r>
            <a:endParaRPr lang="en-US" noProof="1" smtClean="0"/>
          </a:p>
          <a:p>
            <a:pPr lvl="2">
              <a:buClr>
                <a:schemeClr val="tx1"/>
              </a:buClr>
            </a:pPr>
            <a:r>
              <a:rPr lang="en-US" noProof="1" smtClean="0"/>
              <a:t>message - NVARCHAR(2048)</a:t>
            </a:r>
          </a:p>
          <a:p>
            <a:pPr lvl="2">
              <a:buClr>
                <a:schemeClr val="tx1"/>
              </a:buClr>
            </a:pPr>
            <a:r>
              <a:rPr lang="en-US" noProof="1" smtClean="0"/>
              <a:t>state - TINYINT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8597" y="5010604"/>
            <a:ext cx="8389131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!',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10165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</p:spTree>
    <p:extLst>
      <p:ext uri="{BB962C8B-B14F-4D97-AF65-F5344CB8AC3E}">
        <p14:creationId xmlns:p14="http://schemas.microsoft.com/office/powerpoint/2010/main" val="2193435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group of Transact-SQL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block. 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 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704802"/>
            <a:ext cx="80645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</p:spTree>
    <p:extLst>
      <p:ext uri="{BB962C8B-B14F-4D97-AF65-F5344CB8AC3E}">
        <p14:creationId xmlns:p14="http://schemas.microsoft.com/office/powerpoint/2010/main" val="2399590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 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CATCH  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3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785258" y="3105150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8080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2000" y="1448257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</a:t>
            </a:r>
            <a:r>
              <a:rPr lang="en-US" sz="2400" b="1" noProof="1" smtClean="0">
                <a:latin typeface="Consolas" panose="020B0609020204030204" pitchFamily="49" charset="0"/>
              </a:rPr>
              <a:t>)</a:t>
            </a:r>
            <a:endParaRPr lang="bg-BG" sz="2400" b="1" noProof="1" smtClean="0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bg-BG" sz="2400" b="1" noProof="1" smtClean="0">
                <a:latin typeface="Consolas" panose="020B0609020204030204" pitchFamily="49" charset="0"/>
              </a:rPr>
              <a:t>  --</a:t>
            </a:r>
            <a:r>
              <a:rPr lang="en-US" sz="2400" b="1" noProof="1" smtClean="0">
                <a:latin typeface="Consolas" panose="020B0609020204030204" pitchFamily="49" charset="0"/>
              </a:rPr>
              <a:t>INSERT NEW DATA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 smtClean="0">
                <a:latin typeface="Consolas" panose="020B0609020204030204" pitchFamily="49" charset="0"/>
              </a:rPr>
              <a:t>END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6836" y="991279"/>
            <a:ext cx="3028727" cy="449103"/>
          </a:xfrm>
          <a:prstGeom prst="wedgeRoundRectCallout">
            <a:avLst>
              <a:gd name="adj1" fmla="val -40182"/>
              <a:gd name="adj2" fmla="val 920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5220" y="2328853"/>
            <a:ext cx="2111375" cy="549330"/>
          </a:xfrm>
          <a:prstGeom prst="wedgeRoundRectCallout">
            <a:avLst>
              <a:gd name="adj1" fmla="val -66789"/>
              <a:gd name="adj2" fmla="val -360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25851" y="3765814"/>
            <a:ext cx="2916423" cy="562853"/>
          </a:xfrm>
          <a:prstGeom prst="wedgeRoundRectCallout">
            <a:avLst>
              <a:gd name="adj1" fmla="val -54727"/>
              <a:gd name="adj2" fmla="val -1049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04293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399146" y="1266922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latin typeface="Consolas" panose="020B0609020204030204" pitchFamily="49" charset="0"/>
              </a:rPr>
              <a:t>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 smtClean="0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9177" y="2989251"/>
            <a:ext cx="2967878" cy="483459"/>
          </a:xfrm>
          <a:prstGeom prst="wedgeRoundRectCallout">
            <a:avLst>
              <a:gd name="adj1" fmla="val -48134"/>
              <a:gd name="adj2" fmla="val -1177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698885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703946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Functions</a:t>
            </a:r>
            <a:r>
              <a:rPr lang="en-US" sz="24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Stored Procedures </a:t>
            </a:r>
            <a:r>
              <a:rPr lang="en-US" sz="24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52646" y="2645495"/>
            <a:ext cx="64454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2" y="5502887"/>
            <a:ext cx="645075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38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5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72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927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/>
              <a:t>Definition, Usage, Syntax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Functions: Basic Definition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91" y="2310355"/>
            <a:ext cx="6395361" cy="35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 Use a stored procedure if you need to return multiple </a:t>
            </a:r>
            <a:br>
              <a:rPr lang="en-US" dirty="0"/>
            </a:br>
            <a:r>
              <a:rPr lang="en-US" dirty="0"/>
              <a:t>result sets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call a </a:t>
            </a:r>
            <a:r>
              <a:rPr lang="en-US" sz="3400" b="1" dirty="0">
                <a:solidFill>
                  <a:schemeClr val="bg1"/>
                </a:solidFill>
              </a:rPr>
              <a:t>stored procedure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but can call an extended stored procedure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</a:t>
            </a:r>
          </a:p>
          <a:p>
            <a:r>
              <a:rPr lang="en-US" dirty="0"/>
              <a:t>User-defined functions can be nested up to 32 levels</a:t>
            </a:r>
          </a:p>
          <a:p>
            <a:pPr lvl="1"/>
            <a:r>
              <a:rPr lang="en-US" dirty="0"/>
              <a:t>The nesting level is </a:t>
            </a:r>
            <a:r>
              <a:rPr lang="en-US" b="1" dirty="0">
                <a:solidFill>
                  <a:schemeClr val="bg1"/>
                </a:solidFill>
              </a:rPr>
              <a:t>incremented</a:t>
            </a:r>
            <a:r>
              <a:rPr lang="en-US" dirty="0"/>
              <a:t> when the called </a:t>
            </a:r>
            <a:br>
              <a:rPr lang="en-US" dirty="0"/>
            </a:br>
            <a:r>
              <a:rPr lang="en-US" dirty="0"/>
              <a:t>function starts execution, and </a:t>
            </a:r>
            <a:r>
              <a:rPr lang="en-US" b="1" dirty="0">
                <a:solidFill>
                  <a:schemeClr val="bg1"/>
                </a:solidFill>
              </a:rPr>
              <a:t>decremented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the called function finishes execution</a:t>
            </a:r>
          </a:p>
          <a:p>
            <a:pPr lvl="1"/>
            <a:r>
              <a:rPr lang="en-US" dirty="0"/>
              <a:t>Exceeding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 levels of nesting causes the whole calling function chain to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nline </a:t>
            </a:r>
            <a:r>
              <a:rPr lang="en-US" dirty="0"/>
              <a:t>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</a:t>
            </a:r>
            <a:r>
              <a:rPr lang="en-US" dirty="0" smtClean="0"/>
              <a:t>ulti-statement </a:t>
            </a:r>
            <a:r>
              <a:rPr lang="en-US" dirty="0"/>
              <a:t>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(scalar)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3685" y="1198680"/>
            <a:ext cx="1073330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udf_ProjectDurationWeeks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DATETIME,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DATETIME)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IF(@EndDate IS NULL)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BEGIN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@EndDate = GETDATE()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END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SET @projectWeeks = DATEDIFF(WEEK, @StartDate, @EndDate)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90626" y="1992193"/>
            <a:ext cx="2210447" cy="547242"/>
          </a:xfrm>
          <a:prstGeom prst="wedgeRoundRectCallout">
            <a:avLst>
              <a:gd name="adj1" fmla="val -39572"/>
              <a:gd name="adj2" fmla="val -1002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76059" y="1840240"/>
            <a:ext cx="1938684" cy="453017"/>
          </a:xfrm>
          <a:prstGeom prst="wedgeRoundRectCallout">
            <a:avLst>
              <a:gd name="adj1" fmla="val -43564"/>
              <a:gd name="adj2" fmla="val -111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60478" y="2491156"/>
            <a:ext cx="1947066" cy="411702"/>
          </a:xfrm>
          <a:prstGeom prst="wedgeRoundRectCallout">
            <a:avLst>
              <a:gd name="adj1" fmla="val -36136"/>
              <a:gd name="adj2" fmla="val -873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69436" y="2754711"/>
            <a:ext cx="1374032" cy="559754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02116" y="3641337"/>
            <a:ext cx="2041352" cy="454130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30038" y="5490728"/>
            <a:ext cx="1994876" cy="474644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2187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19188</TotalTime>
  <Words>1675</Words>
  <Application>Microsoft Office PowerPoint</Application>
  <PresentationFormat>Widescreen</PresentationFormat>
  <Paragraphs>462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Database Programmability</vt:lpstr>
      <vt:lpstr>Table of Contents </vt:lpstr>
      <vt:lpstr>Questions</vt:lpstr>
      <vt:lpstr>PowerPoint Presentation</vt:lpstr>
      <vt:lpstr>Functions: Basic Definition</vt:lpstr>
      <vt:lpstr>Functions: Limitations</vt:lpstr>
      <vt:lpstr>Functions: Limitations</vt:lpstr>
      <vt:lpstr>Types of User-Defined Functions</vt:lpstr>
      <vt:lpstr>Create Functions (scalar) </vt:lpstr>
      <vt:lpstr>Create Functions (TVF) </vt:lpstr>
      <vt:lpstr>Execute Functions </vt:lpstr>
      <vt:lpstr>Problem: Salary Level Function</vt:lpstr>
      <vt:lpstr>Solution: Salary Level Function (1)</vt:lpstr>
      <vt:lpstr>Solution: Salary Level Function (2)</vt:lpstr>
      <vt:lpstr>PowerPoint Presentation</vt:lpstr>
      <vt:lpstr>What are Stored Procedures?</vt:lpstr>
      <vt:lpstr>Types of Stored Procedures</vt:lpstr>
      <vt:lpstr>Types of Stored Procedures 2</vt:lpstr>
      <vt:lpstr>Creating Stored Procedures</vt:lpstr>
      <vt:lpstr>Executing Stored Procedures</vt:lpstr>
      <vt:lpstr>Altering Stored Procedures</vt:lpstr>
      <vt:lpstr>Dropping Stored Procedures</vt:lpstr>
      <vt:lpstr>PowerPoint Presentation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Multiple Results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Alen Paunov</dc:creator>
  <cp:keywords>Databases, SQL, programming, SoftUni, Software University, programming, software development, software engineering, course, database systems</cp:keywords>
  <dc:description>C# Databases Basics - MS SQL Server @ SoftUni – https://softuni.bg/opencourses/databases-basics-ms-sql-serverings/2084/csharp-oop-basics-october-2018</dc:description>
  <cp:lastModifiedBy>Stoyan</cp:lastModifiedBy>
  <cp:revision>528</cp:revision>
  <dcterms:created xsi:type="dcterms:W3CDTF">2018-05-23T13:08:44Z</dcterms:created>
  <dcterms:modified xsi:type="dcterms:W3CDTF">2019-10-07T12:19:02Z</dcterms:modified>
  <cp:category>db;databases;sql;programming;computer programming;software development</cp:category>
</cp:coreProperties>
</file>