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1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4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98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5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4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7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10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2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2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0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1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0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0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55D51F-4DC6-4042-B276-D06FE48BF93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6951-3CBD-4DE2-B843-CE95D03A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0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377404" cy="3329581"/>
          </a:xfrm>
        </p:spPr>
        <p:txBody>
          <a:bodyPr/>
          <a:lstStyle/>
          <a:p>
            <a:r>
              <a:rPr lang="sr-Latn-RS" sz="6600" dirty="0" smtClean="0"/>
              <a:t>Seminarski rad E-learning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Predmet: Elektronsko poslovanje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7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Vrste</a:t>
            </a:r>
            <a:r>
              <a:rPr lang="en-US" b="1" dirty="0"/>
              <a:t> E – learning-a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Postoje tri vrste E-learninga: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/>
              <a:t>Elektronsko</a:t>
            </a:r>
            <a:r>
              <a:rPr lang="en-US" dirty="0"/>
              <a:t> </a:t>
            </a:r>
            <a:r>
              <a:rPr lang="en-US" dirty="0" err="1" smtClean="0"/>
              <a:t>učenje</a:t>
            </a:r>
            <a:r>
              <a:rPr lang="sr-Latn-RS" dirty="0" smtClean="0"/>
              <a:t>,</a:t>
            </a:r>
            <a:r>
              <a:rPr lang="en-US" dirty="0" smtClean="0"/>
              <a:t> </a:t>
            </a:r>
            <a:endParaRPr lang="sr-Latn-RS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/>
              <a:t>Samostalno</a:t>
            </a:r>
            <a:r>
              <a:rPr lang="en-US" dirty="0"/>
              <a:t>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pripremljenih</a:t>
            </a:r>
            <a:r>
              <a:rPr lang="en-US" dirty="0"/>
              <a:t> </a:t>
            </a:r>
            <a:r>
              <a:rPr lang="en-US" dirty="0" err="1"/>
              <a:t>materijala</a:t>
            </a:r>
            <a:r>
              <a:rPr lang="en-US" dirty="0"/>
              <a:t> </a:t>
            </a:r>
            <a:r>
              <a:rPr lang="sr-Latn-RS" dirty="0" smtClean="0"/>
              <a:t>i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Learning Management System (LMS) </a:t>
            </a:r>
          </a:p>
        </p:txBody>
      </p:sp>
    </p:spTree>
    <p:extLst>
      <p:ext uri="{BB962C8B-B14F-4D97-AF65-F5344CB8AC3E}">
        <p14:creationId xmlns:p14="http://schemas.microsoft.com/office/powerpoint/2010/main" val="360438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Elektronsko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</a:t>
            </a:r>
            <a:r>
              <a:rPr lang="en-US" dirty="0" err="1" smtClean="0"/>
              <a:t>zvodi</a:t>
            </a:r>
            <a:r>
              <a:rPr lang="sr-Latn-RS" dirty="0" smtClean="0"/>
              <a:t> se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/>
              <a:t>učionici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prisutni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nastavnik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/>
              <a:t>razvijeni</a:t>
            </a:r>
            <a:r>
              <a:rPr lang="en-US" dirty="0"/>
              <a:t> </a:t>
            </a:r>
            <a:r>
              <a:rPr lang="en-US" dirty="0" err="1"/>
              <a:t>programi</a:t>
            </a:r>
            <a:r>
              <a:rPr lang="en-US" dirty="0"/>
              <a:t> </a:t>
            </a:r>
            <a:r>
              <a:rPr lang="en-US" dirty="0" err="1"/>
              <a:t>tzv</a:t>
            </a:r>
            <a:r>
              <a:rPr lang="en-US" dirty="0"/>
              <a:t>. classroom aid, </a:t>
            </a:r>
            <a:r>
              <a:rPr lang="en-US" dirty="0" err="1"/>
              <a:t>neki</a:t>
            </a:r>
            <a:r>
              <a:rPr lang="en-US" dirty="0"/>
              <a:t> se od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prezentaciju</a:t>
            </a:r>
            <a:r>
              <a:rPr lang="en-US" dirty="0"/>
              <a:t> </a:t>
            </a:r>
            <a:r>
              <a:rPr lang="en-US" dirty="0" err="1"/>
              <a:t>materijala</a:t>
            </a:r>
            <a:r>
              <a:rPr lang="en-US" dirty="0"/>
              <a:t> </a:t>
            </a:r>
            <a:r>
              <a:rPr lang="en-US" dirty="0" err="1"/>
              <a:t>bez</a:t>
            </a:r>
            <a:r>
              <a:rPr lang="en-US" dirty="0"/>
              <a:t> </a:t>
            </a:r>
            <a:r>
              <a:rPr lang="en-US" dirty="0" err="1" smtClean="0"/>
              <a:t>interakcije</a:t>
            </a:r>
            <a:endParaRPr lang="sr-Latn-RS" dirty="0"/>
          </a:p>
          <a:p>
            <a:r>
              <a:rPr lang="sr-Latn-RS" dirty="0"/>
              <a:t>D</a:t>
            </a:r>
            <a:r>
              <a:rPr lang="en-US" dirty="0" err="1" smtClean="0"/>
              <a:t>rugi</a:t>
            </a:r>
            <a:r>
              <a:rPr lang="en-US" dirty="0" smtClean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interakciju</a:t>
            </a:r>
            <a:r>
              <a:rPr lang="en-US" dirty="0"/>
              <a:t> - 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programirani</a:t>
            </a:r>
            <a:r>
              <a:rPr lang="en-US" dirty="0"/>
              <a:t> </a:t>
            </a:r>
            <a:r>
              <a:rPr lang="en-US" dirty="0" err="1"/>
              <a:t>testovi</a:t>
            </a:r>
            <a:r>
              <a:rPr lang="en-US" dirty="0"/>
              <a:t>, </a:t>
            </a:r>
            <a:endParaRPr lang="sr-Latn-RS" dirty="0" smtClean="0"/>
          </a:p>
          <a:p>
            <a:r>
              <a:rPr lang="sr-Latn-RS" dirty="0" smtClean="0"/>
              <a:t>Dok su</a:t>
            </a:r>
            <a:r>
              <a:rPr lang="en-US" dirty="0" smtClean="0"/>
              <a:t> </a:t>
            </a:r>
            <a:r>
              <a:rPr lang="en-US" dirty="0" err="1" smtClean="0"/>
              <a:t>treći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/>
              <a:t>mogućnosti</a:t>
            </a:r>
            <a:r>
              <a:rPr lang="en-US" dirty="0"/>
              <a:t> </a:t>
            </a:r>
            <a:r>
              <a:rPr lang="en-US" dirty="0" err="1"/>
              <a:t>uključiti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studentskih</a:t>
            </a:r>
            <a:r>
              <a:rPr lang="en-US" dirty="0"/>
              <a:t> </a:t>
            </a:r>
            <a:r>
              <a:rPr lang="en-US" dirty="0" err="1"/>
              <a:t>računara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833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Samostalno</a:t>
            </a:r>
            <a:r>
              <a:rPr lang="en-US" dirty="0"/>
              <a:t>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pripremljenih</a:t>
            </a:r>
            <a:r>
              <a:rPr lang="en-US" dirty="0"/>
              <a:t> </a:t>
            </a:r>
            <a:r>
              <a:rPr lang="en-US" dirty="0" err="1"/>
              <a:t>materijala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</a:t>
            </a:r>
            <a:r>
              <a:rPr lang="en-US" dirty="0" err="1" smtClean="0"/>
              <a:t>zvod</a:t>
            </a:r>
            <a:r>
              <a:rPr lang="sr-Latn-RS" dirty="0" smtClean="0"/>
              <a:t>i se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nekoj</a:t>
            </a:r>
            <a:r>
              <a:rPr lang="en-US" dirty="0"/>
              <a:t> </a:t>
            </a:r>
            <a:r>
              <a:rPr lang="en-US" dirty="0" err="1"/>
              <a:t>drugoj</a:t>
            </a:r>
            <a:r>
              <a:rPr lang="en-US" dirty="0"/>
              <a:t> </a:t>
            </a:r>
            <a:r>
              <a:rPr lang="en-US" dirty="0" err="1" smtClean="0"/>
              <a:t>lokaciji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/>
              <a:t>ovakvog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elektronskog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 </a:t>
            </a:r>
            <a:r>
              <a:rPr lang="en-US" dirty="0" err="1"/>
              <a:t>materijali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dostavljeni</a:t>
            </a:r>
            <a:r>
              <a:rPr lang="en-US" dirty="0"/>
              <a:t> </a:t>
            </a:r>
            <a:r>
              <a:rPr lang="en-US" dirty="0" err="1"/>
              <a:t>studentima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CD-ROM-u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/>
              <a:t>ih</a:t>
            </a:r>
            <a:r>
              <a:rPr lang="en-US" dirty="0"/>
              <a:t> student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 smtClean="0"/>
              <a:t>Interneta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Ovakav</a:t>
            </a:r>
            <a:r>
              <a:rPr lang="en-US" dirty="0" smtClean="0"/>
              <a:t> </a:t>
            </a:r>
            <a:r>
              <a:rPr lang="en-US" dirty="0" err="1"/>
              <a:t>oblik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 je </a:t>
            </a:r>
            <a:r>
              <a:rPr lang="en-US" dirty="0" err="1"/>
              <a:t>dopuna</a:t>
            </a:r>
            <a:r>
              <a:rPr lang="en-US" dirty="0"/>
              <a:t> </a:t>
            </a:r>
            <a:r>
              <a:rPr lang="en-US" dirty="0" err="1"/>
              <a:t>klasičnoj</a:t>
            </a:r>
            <a:r>
              <a:rPr lang="en-US" dirty="0"/>
              <a:t> </a:t>
            </a:r>
            <a:r>
              <a:rPr lang="en-US" dirty="0" err="1"/>
              <a:t>nastavi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izvodi</a:t>
            </a:r>
            <a:r>
              <a:rPr lang="en-US" dirty="0"/>
              <a:t> u </a:t>
            </a:r>
            <a:r>
              <a:rPr lang="en-US" dirty="0" err="1"/>
              <a:t>učionici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naziva</a:t>
            </a:r>
            <a:r>
              <a:rPr lang="sr-Latn-RS" dirty="0" smtClean="0"/>
              <a:t> se</a:t>
            </a:r>
            <a:r>
              <a:rPr lang="en-US" dirty="0" smtClean="0"/>
              <a:t> </a:t>
            </a:r>
            <a:r>
              <a:rPr lang="en-US" dirty="0" err="1"/>
              <a:t>bleneded</a:t>
            </a:r>
            <a:r>
              <a:rPr lang="en-US" dirty="0"/>
              <a:t> learning </a:t>
            </a:r>
            <a:r>
              <a:rPr lang="en-US" dirty="0" err="1"/>
              <a:t>ili</a:t>
            </a:r>
            <a:r>
              <a:rPr lang="en-US" dirty="0"/>
              <a:t> mixed mode.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5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</a:t>
            </a:r>
            <a:r>
              <a:rPr lang="en-US" dirty="0"/>
              <a:t>Management System (LMS)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Predstavlja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E-learning </a:t>
            </a:r>
            <a:r>
              <a:rPr lang="en-US" dirty="0" err="1"/>
              <a:t>okruženjem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sr-Latn-RS" dirty="0"/>
              <a:t> </a:t>
            </a:r>
            <a:r>
              <a:rPr lang="en-US" dirty="0" err="1" smtClean="0"/>
              <a:t>omogućava</a:t>
            </a:r>
            <a:r>
              <a:rPr lang="en-US" dirty="0"/>
              <a:t>: </a:t>
            </a:r>
            <a:endParaRPr lang="sr-Latn-RS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uvođenje</a:t>
            </a:r>
            <a:r>
              <a:rPr lang="en-US" dirty="0" smtClean="0"/>
              <a:t> </a:t>
            </a:r>
            <a:r>
              <a:rPr lang="en-US" dirty="0" err="1"/>
              <a:t>učesnika</a:t>
            </a:r>
            <a:r>
              <a:rPr lang="en-US" dirty="0"/>
              <a:t> E-learning-a u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njihovu</a:t>
            </a:r>
            <a:r>
              <a:rPr lang="en-US" dirty="0"/>
              <a:t> </a:t>
            </a:r>
            <a:r>
              <a:rPr lang="en-US" dirty="0" err="1"/>
              <a:t>organizaciju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članstvo</a:t>
            </a:r>
            <a:r>
              <a:rPr lang="en-US" dirty="0"/>
              <a:t> u </a:t>
            </a:r>
            <a:r>
              <a:rPr lang="en-US" dirty="0" err="1"/>
              <a:t>grupama</a:t>
            </a:r>
            <a:r>
              <a:rPr lang="en-US" dirty="0"/>
              <a:t>,                               </a:t>
            </a:r>
            <a:endParaRPr lang="sr-Latn-RS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uvođenje</a:t>
            </a:r>
            <a:r>
              <a:rPr lang="en-US" dirty="0" smtClean="0"/>
              <a:t> </a:t>
            </a:r>
            <a:r>
              <a:rPr lang="en-US" dirty="0"/>
              <a:t>SCORM </a:t>
            </a:r>
            <a:r>
              <a:rPr lang="en-US" dirty="0" err="1"/>
              <a:t>kompatibilnog</a:t>
            </a:r>
            <a:r>
              <a:rPr lang="en-US" dirty="0"/>
              <a:t> </a:t>
            </a:r>
            <a:r>
              <a:rPr lang="en-US" dirty="0" err="1"/>
              <a:t>interaktivnog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pasivnog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, </a:t>
            </a:r>
            <a:endParaRPr lang="sr-Latn-RS" dirty="0"/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organizovanje</a:t>
            </a:r>
            <a:r>
              <a:rPr lang="en-US" dirty="0" smtClean="0"/>
              <a:t> </a:t>
            </a:r>
            <a:r>
              <a:rPr lang="en-US" dirty="0" err="1"/>
              <a:t>polaznika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mentora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razredima</a:t>
            </a:r>
            <a:r>
              <a:rPr lang="en-US" dirty="0"/>
              <a:t>, 		                                                                </a:t>
            </a:r>
            <a:endParaRPr lang="sr-Latn-RS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medusobnu</a:t>
            </a:r>
            <a:r>
              <a:rPr lang="en-US" dirty="0" smtClean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učesnika</a:t>
            </a:r>
            <a:r>
              <a:rPr lang="en-US" dirty="0"/>
              <a:t>, 						                 </a:t>
            </a:r>
            <a:endParaRPr lang="sr-Latn-RS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izvođenje</a:t>
            </a:r>
            <a:r>
              <a:rPr lang="en-US" dirty="0" smtClean="0"/>
              <a:t> </a:t>
            </a:r>
            <a:r>
              <a:rPr lang="en-US" dirty="0"/>
              <a:t>on-line </a:t>
            </a:r>
            <a:r>
              <a:rPr lang="en-US" dirty="0" err="1"/>
              <a:t>nastave</a:t>
            </a:r>
            <a:r>
              <a:rPr lang="en-US" dirty="0"/>
              <a:t>, </a:t>
            </a:r>
            <a:r>
              <a:rPr lang="en-US" dirty="0" err="1"/>
              <a:t>testiranja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praćenja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</a:t>
            </a:r>
            <a:r>
              <a:rPr lang="en-US" dirty="0" err="1"/>
              <a:t>polaznika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Poteškoce</a:t>
            </a:r>
            <a:r>
              <a:rPr lang="en-US" b="1" dirty="0"/>
              <a:t> u </a:t>
            </a:r>
            <a:r>
              <a:rPr lang="en-US" b="1" dirty="0" err="1"/>
              <a:t>pocetnom</a:t>
            </a:r>
            <a:r>
              <a:rPr lang="en-US" b="1" dirty="0"/>
              <a:t> </a:t>
            </a:r>
            <a:r>
              <a:rPr lang="en-US" b="1" dirty="0" err="1"/>
              <a:t>kreiranju</a:t>
            </a:r>
            <a:r>
              <a:rPr lang="en-US" b="1" dirty="0"/>
              <a:t> </a:t>
            </a:r>
            <a:r>
              <a:rPr lang="en-US" b="1" dirty="0" smtClean="0"/>
              <a:t>E-learning-a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Poteškoće koje se mogu desiti su: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/>
              <a:t>loše</a:t>
            </a:r>
            <a:r>
              <a:rPr lang="en-US" dirty="0"/>
              <a:t> </a:t>
            </a:r>
            <a:r>
              <a:rPr lang="en-US" dirty="0" err="1"/>
              <a:t>anticipirani</a:t>
            </a:r>
            <a:r>
              <a:rPr lang="en-US" dirty="0"/>
              <a:t> </a:t>
            </a:r>
            <a:r>
              <a:rPr lang="en-US" dirty="0" err="1"/>
              <a:t>stvarni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potreba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E-learning-om, </a:t>
            </a:r>
            <a:endParaRPr lang="sr-Latn-RS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loša</a:t>
            </a:r>
            <a:r>
              <a:rPr lang="en-US" dirty="0" smtClean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potreba</a:t>
            </a:r>
            <a:r>
              <a:rPr lang="en-US" dirty="0"/>
              <a:t>, </a:t>
            </a:r>
            <a:endParaRPr lang="sr-Latn-RS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neprikladne</a:t>
            </a:r>
            <a:r>
              <a:rPr lang="en-US" dirty="0" smtClean="0"/>
              <a:t> </a:t>
            </a:r>
            <a:r>
              <a:rPr lang="en-US" dirty="0" err="1"/>
              <a:t>strateške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dizajnerske</a:t>
            </a:r>
            <a:r>
              <a:rPr lang="en-US" dirty="0"/>
              <a:t> </a:t>
            </a:r>
            <a:r>
              <a:rPr lang="en-US" dirty="0" err="1"/>
              <a:t>odluke</a:t>
            </a:r>
            <a:r>
              <a:rPr lang="en-US" dirty="0"/>
              <a:t> u </a:t>
            </a:r>
            <a:r>
              <a:rPr lang="en-US" dirty="0" err="1"/>
              <a:t>područjima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kursa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6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Poteškoce</a:t>
            </a:r>
            <a:r>
              <a:rPr lang="en-US" b="1" dirty="0"/>
              <a:t> u </a:t>
            </a:r>
            <a:r>
              <a:rPr lang="en-US" b="1" dirty="0" err="1"/>
              <a:t>kreiranju</a:t>
            </a:r>
            <a:r>
              <a:rPr lang="en-US" b="1" dirty="0"/>
              <a:t> </a:t>
            </a:r>
            <a:r>
              <a:rPr lang="en-US" b="1" dirty="0" err="1"/>
              <a:t>upustva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razvoju</a:t>
            </a:r>
            <a:r>
              <a:rPr lang="en-US" b="1" dirty="0"/>
              <a:t>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Izostanak</a:t>
            </a:r>
            <a:r>
              <a:rPr lang="en-US" dirty="0"/>
              <a:t> </a:t>
            </a:r>
            <a:r>
              <a:rPr lang="en-US" dirty="0" err="1"/>
              <a:t>temeljnog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 smtClean="0"/>
              <a:t>upustva</a:t>
            </a:r>
            <a:endParaRPr lang="sr-Latn-RS" dirty="0" smtClean="0"/>
          </a:p>
          <a:p>
            <a:pPr marL="457200" indent="-457200">
              <a:buFont typeface="+mj-lt"/>
              <a:buAutoNum type="arabicPeriod"/>
            </a:pPr>
            <a:r>
              <a:rPr lang="sr-Latn-RS" dirty="0" err="1"/>
              <a:t>P</a:t>
            </a:r>
            <a:r>
              <a:rPr lang="en-US" dirty="0" err="1" smtClean="0"/>
              <a:t>odbacivanje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/>
              <a:t>razvoju</a:t>
            </a:r>
            <a:r>
              <a:rPr lang="en-US" dirty="0"/>
              <a:t> </a:t>
            </a:r>
            <a:r>
              <a:rPr lang="en-US" dirty="0" err="1"/>
              <a:t>važnih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upustva</a:t>
            </a:r>
            <a:r>
              <a:rPr lang="en-US" dirty="0"/>
              <a:t>, </a:t>
            </a:r>
            <a:endParaRPr lang="sr-Latn-RS" dirty="0" smtClean="0"/>
          </a:p>
          <a:p>
            <a:pPr marL="457200" indent="-457200">
              <a:buFont typeface="+mj-lt"/>
              <a:buAutoNum type="arabicPeriod"/>
            </a:pPr>
            <a:r>
              <a:rPr lang="sr-Latn-RS" dirty="0" err="1"/>
              <a:t>M</a:t>
            </a:r>
            <a:r>
              <a:rPr lang="en-US" dirty="0" err="1" smtClean="0"/>
              <a:t>anjak</a:t>
            </a:r>
            <a:r>
              <a:rPr lang="en-US" dirty="0" smtClean="0"/>
              <a:t> </a:t>
            </a:r>
            <a:r>
              <a:rPr lang="en-US" dirty="0" err="1"/>
              <a:t>evaluacije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revizije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endParaRPr lang="sr-Latn-RS" dirty="0" smtClean="0"/>
          </a:p>
          <a:p>
            <a:pPr marL="457200" indent="-457200">
              <a:buFont typeface="+mj-lt"/>
              <a:buAutoNum type="arabicPeriod"/>
            </a:pPr>
            <a:r>
              <a:rPr lang="sr-Latn-RS" dirty="0" err="1"/>
              <a:t>I</a:t>
            </a:r>
            <a:r>
              <a:rPr lang="en-US" dirty="0" err="1" smtClean="0"/>
              <a:t>zostanak</a:t>
            </a:r>
            <a:r>
              <a:rPr lang="en-US" dirty="0" smtClean="0"/>
              <a:t> </a:t>
            </a:r>
            <a:r>
              <a:rPr lang="en-US" dirty="0" err="1"/>
              <a:t>poboljšavanja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29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Poteškoce</a:t>
            </a:r>
            <a:r>
              <a:rPr lang="en-US" b="1" dirty="0"/>
              <a:t> u </a:t>
            </a:r>
            <a:r>
              <a:rPr lang="en-US" b="1" dirty="0" err="1" smtClean="0"/>
              <a:t>implementaciji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Poteškoće koje se mogu javiti su: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/>
              <a:t>reprodukciji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distribuciji</a:t>
            </a:r>
            <a:r>
              <a:rPr lang="en-US" dirty="0"/>
              <a:t>, </a:t>
            </a:r>
            <a:endParaRPr lang="sr-Latn-RS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sr-Latn-RS" dirty="0" err="1"/>
              <a:t>L</a:t>
            </a:r>
            <a:r>
              <a:rPr lang="en-US" dirty="0" err="1" smtClean="0"/>
              <a:t>oša</a:t>
            </a:r>
            <a:r>
              <a:rPr lang="en-US" dirty="0" smtClean="0"/>
              <a:t> </a:t>
            </a:r>
            <a:r>
              <a:rPr lang="en-US" dirty="0" err="1"/>
              <a:t>implementacija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upotreba</a:t>
            </a:r>
            <a:r>
              <a:rPr lang="en-US" dirty="0"/>
              <a:t> e </a:t>
            </a:r>
            <a:r>
              <a:rPr lang="en-US" dirty="0" err="1"/>
              <a:t>learninga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 smtClean="0"/>
              <a:t>došao</a:t>
            </a:r>
            <a:r>
              <a:rPr lang="en-US" dirty="0" smtClean="0"/>
              <a:t> do</a:t>
            </a:r>
            <a:r>
              <a:rPr lang="sr-Latn-RS" dirty="0" smtClean="0"/>
              <a:t> </a:t>
            </a:r>
            <a:r>
              <a:rPr lang="en-US" dirty="0" err="1" smtClean="0"/>
              <a:t>krajnjih</a:t>
            </a:r>
            <a:r>
              <a:rPr lang="en-US" dirty="0" smtClean="0"/>
              <a:t> </a:t>
            </a:r>
            <a:r>
              <a:rPr lang="en-US" dirty="0" err="1"/>
              <a:t>korisnika</a:t>
            </a:r>
            <a:r>
              <a:rPr lang="en-US" dirty="0"/>
              <a:t>. </a:t>
            </a:r>
          </a:p>
          <a:p>
            <a:r>
              <a:rPr lang="sr-Latn-RS" dirty="0"/>
              <a:t>K</a:t>
            </a:r>
            <a:r>
              <a:rPr lang="en-US" dirty="0" err="1" smtClean="0"/>
              <a:t>ljucn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komponent</a:t>
            </a:r>
            <a:r>
              <a:rPr lang="sr-Latn-RS" dirty="0" smtClean="0"/>
              <a:t>e p</a:t>
            </a:r>
            <a:r>
              <a:rPr lang="en-US" dirty="0" err="1" smtClean="0"/>
              <a:t>ri</a:t>
            </a:r>
            <a:r>
              <a:rPr lang="en-US" dirty="0" smtClean="0"/>
              <a:t> </a:t>
            </a:r>
            <a:r>
              <a:rPr lang="en-US" dirty="0" err="1"/>
              <a:t>implementaciji</a:t>
            </a:r>
            <a:r>
              <a:rPr lang="en-US" dirty="0"/>
              <a:t> E-learning </a:t>
            </a:r>
            <a:r>
              <a:rPr lang="en-US" dirty="0" err="1"/>
              <a:t>sistema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: </a:t>
            </a:r>
            <a:endParaRPr lang="sr-Latn-RS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učenjem</a:t>
            </a:r>
            <a:r>
              <a:rPr lang="en-US" dirty="0"/>
              <a:t>, </a:t>
            </a:r>
            <a:endParaRPr lang="sr-Latn-RS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sadržaj</a:t>
            </a:r>
            <a:r>
              <a:rPr lang="en-US" dirty="0" smtClean="0"/>
              <a:t> </a:t>
            </a:r>
            <a:r>
              <a:rPr lang="sr-Latn-RS" dirty="0" smtClean="0"/>
              <a:t>i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saradnja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3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Prednosti</a:t>
            </a:r>
            <a:r>
              <a:rPr lang="en-US" b="1" dirty="0"/>
              <a:t> E – learning-a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Vremenska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prostorna</a:t>
            </a:r>
            <a:r>
              <a:rPr lang="en-US" dirty="0"/>
              <a:t> </a:t>
            </a:r>
            <a:r>
              <a:rPr lang="en-US" dirty="0" err="1" smtClean="0"/>
              <a:t>fleksibilnost</a:t>
            </a:r>
            <a:endParaRPr lang="sr-Latn-RS" dirty="0" smtClean="0"/>
          </a:p>
          <a:p>
            <a:r>
              <a:rPr lang="en-US" dirty="0" err="1"/>
              <a:t>Interakcija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studenta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nastavnika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odvija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 smtClean="0"/>
              <a:t>računara</a:t>
            </a:r>
            <a:endParaRPr lang="sr-Latn-RS" dirty="0" smtClean="0"/>
          </a:p>
          <a:p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grupni</a:t>
            </a:r>
            <a:r>
              <a:rPr lang="en-US" dirty="0"/>
              <a:t> rad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zajedničkim</a:t>
            </a:r>
            <a:r>
              <a:rPr lang="en-US" dirty="0"/>
              <a:t> </a:t>
            </a:r>
            <a:r>
              <a:rPr lang="en-US" dirty="0" err="1"/>
              <a:t>projektima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 smtClean="0"/>
              <a:t>studenata</a:t>
            </a:r>
            <a:endParaRPr lang="sr-Latn-RS" dirty="0" smtClean="0"/>
          </a:p>
          <a:p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interaktivnih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učenje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1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Nedostaci</a:t>
            </a:r>
            <a:r>
              <a:rPr lang="en-US" dirty="0"/>
              <a:t> </a:t>
            </a:r>
            <a:r>
              <a:rPr lang="en-US" b="1" dirty="0"/>
              <a:t>E – learning-a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Glavni </a:t>
            </a:r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/>
              <a:t>kod</a:t>
            </a:r>
            <a:r>
              <a:rPr lang="en-US" dirty="0"/>
              <a:t> E-learning-a </a:t>
            </a:r>
            <a:r>
              <a:rPr lang="en-US" dirty="0" err="1"/>
              <a:t>su</a:t>
            </a:r>
            <a:r>
              <a:rPr lang="en-US" dirty="0"/>
              <a:t> to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teško</a:t>
            </a:r>
            <a:r>
              <a:rPr lang="en-US" dirty="0"/>
              <a:t> </a:t>
            </a:r>
            <a:r>
              <a:rPr lang="en-US" dirty="0" err="1"/>
              <a:t>motivisati</a:t>
            </a:r>
            <a:r>
              <a:rPr lang="en-US" dirty="0"/>
              <a:t> </a:t>
            </a:r>
            <a:r>
              <a:rPr lang="en-US" dirty="0" err="1"/>
              <a:t>studente</a:t>
            </a:r>
            <a:r>
              <a:rPr lang="en-US" dirty="0"/>
              <a:t> da </a:t>
            </a:r>
            <a:r>
              <a:rPr lang="en-US" dirty="0" err="1"/>
              <a:t>upišu</a:t>
            </a:r>
            <a:r>
              <a:rPr lang="en-US" dirty="0"/>
              <a:t> online </a:t>
            </a:r>
            <a:r>
              <a:rPr lang="en-US" dirty="0" err="1"/>
              <a:t>kurs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endParaRPr lang="sr-Latn-RS" dirty="0" smtClean="0"/>
          </a:p>
          <a:p>
            <a:r>
              <a:rPr lang="sr-Latn-RS" dirty="0" smtClean="0"/>
              <a:t>Nema kotakta uživo</a:t>
            </a:r>
          </a:p>
          <a:p>
            <a:r>
              <a:rPr lang="sr-Latn-RS" dirty="0" smtClean="0"/>
              <a:t>Manjak interaktivnog sadržaja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2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Bitne</a:t>
            </a:r>
            <a:r>
              <a:rPr lang="en-US" dirty="0"/>
              <a:t> </a:t>
            </a:r>
            <a:r>
              <a:rPr lang="en-US" dirty="0" err="1"/>
              <a:t>karakteristike</a:t>
            </a:r>
            <a:r>
              <a:rPr lang="en-US" dirty="0"/>
              <a:t> E-</a:t>
            </a:r>
            <a:r>
              <a:rPr lang="en-US" dirty="0" err="1"/>
              <a:t>learninga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Z</a:t>
            </a:r>
            <a:r>
              <a:rPr lang="en-US" dirty="0" err="1" smtClean="0"/>
              <a:t>asnovan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tehnologiji</a:t>
            </a:r>
            <a:r>
              <a:rPr lang="en-US" dirty="0"/>
              <a:t> (ICT), </a:t>
            </a:r>
            <a:r>
              <a:rPr lang="en-US" dirty="0" err="1"/>
              <a:t>ali</a:t>
            </a:r>
            <a:r>
              <a:rPr lang="en-US" dirty="0"/>
              <a:t> je </a:t>
            </a:r>
            <a:r>
              <a:rPr lang="en-US" dirty="0" err="1"/>
              <a:t>pedagoški</a:t>
            </a:r>
            <a:r>
              <a:rPr lang="en-US" dirty="0"/>
              <a:t> </a:t>
            </a:r>
            <a:r>
              <a:rPr lang="en-US" dirty="0" err="1"/>
              <a:t>orijentisan</a:t>
            </a:r>
            <a:r>
              <a:rPr lang="en-US" dirty="0"/>
              <a:t>, 			</a:t>
            </a:r>
            <a:endParaRPr lang="sr-Latn-RS" dirty="0"/>
          </a:p>
          <a:p>
            <a:r>
              <a:rPr lang="sr-Latn-RS" dirty="0" err="1"/>
              <a:t>P</a:t>
            </a:r>
            <a:r>
              <a:rPr lang="en-US" dirty="0" err="1" smtClean="0"/>
              <a:t>redstavlja</a:t>
            </a:r>
            <a:r>
              <a:rPr lang="en-US" dirty="0" smtClean="0"/>
              <a:t> </a:t>
            </a:r>
            <a:r>
              <a:rPr lang="en-US" dirty="0" err="1"/>
              <a:t>socijalni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interakciju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saradnju</a:t>
            </a:r>
            <a:r>
              <a:rPr lang="en-US" dirty="0"/>
              <a:t> </a:t>
            </a:r>
            <a:r>
              <a:rPr lang="en-US" dirty="0" err="1"/>
              <a:t>među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 </a:t>
            </a:r>
            <a:r>
              <a:rPr lang="sr-Latn-RS" dirty="0"/>
              <a:t> </a:t>
            </a:r>
            <a:r>
              <a:rPr lang="sr-Latn-RS" dirty="0" smtClean="0"/>
              <a:t>i</a:t>
            </a:r>
            <a:endParaRPr lang="sr-Latn-RS" dirty="0"/>
          </a:p>
          <a:p>
            <a:r>
              <a:rPr lang="sr-Latn-RS" dirty="0" err="1"/>
              <a:t>U</a:t>
            </a:r>
            <a:r>
              <a:rPr lang="en-US" dirty="0" err="1" smtClean="0"/>
              <a:t>slovljava</a:t>
            </a:r>
            <a:r>
              <a:rPr lang="en-US" dirty="0" smtClean="0"/>
              <a:t> </a:t>
            </a:r>
            <a:r>
              <a:rPr lang="en-US" dirty="0" err="1"/>
              <a:t>organizacione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uvođenje</a:t>
            </a:r>
            <a:r>
              <a:rPr lang="en-US" dirty="0"/>
              <a:t> </a:t>
            </a:r>
            <a:r>
              <a:rPr lang="en-US" dirty="0" err="1"/>
              <a:t>učitelja</a:t>
            </a:r>
            <a:r>
              <a:rPr lang="en-US" dirty="0"/>
              <a:t>/</a:t>
            </a:r>
            <a:r>
              <a:rPr lang="en-US" dirty="0" err="1"/>
              <a:t>tutora</a:t>
            </a:r>
            <a:r>
              <a:rPr lang="en-US" dirty="0"/>
              <a:t> </a:t>
            </a:r>
            <a:r>
              <a:rPr lang="en-US" dirty="0" err="1"/>
              <a:t>treninga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942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Danas sve više i više dolazi do upotrebe tehnologije</a:t>
            </a:r>
          </a:p>
          <a:p>
            <a:r>
              <a:rPr lang="sr-Latn-RS" dirty="0" smtClean="0"/>
              <a:t>Uz pomoć nje su nam olakšani mnogi poslovi (plaćanje,naručivanje,učenje)</a:t>
            </a:r>
          </a:p>
          <a:p>
            <a:r>
              <a:rPr lang="sr-Latn-RS" dirty="0" smtClean="0"/>
              <a:t>Potrebno je novije kao i starije generacije upoznati sa svrhom i upotrebom tehnologije</a:t>
            </a:r>
          </a:p>
          <a:p>
            <a:r>
              <a:rPr lang="sr-Latn-RS" dirty="0" smtClean="0"/>
              <a:t>Važno je početi što pre da edukujemo malde ljude za budućnost koja je bazirana na </a:t>
            </a:r>
            <a:r>
              <a:rPr lang="en-US" dirty="0" err="1"/>
              <a:t>informaciono</a:t>
            </a:r>
            <a:r>
              <a:rPr lang="en-US" dirty="0"/>
              <a:t> </a:t>
            </a:r>
            <a:r>
              <a:rPr lang="en-US" dirty="0" err="1"/>
              <a:t>komunikacionoj</a:t>
            </a:r>
            <a:r>
              <a:rPr lang="en-US" dirty="0"/>
              <a:t> </a:t>
            </a:r>
            <a:r>
              <a:rPr lang="en-US" dirty="0" err="1"/>
              <a:t>tehnologiji</a:t>
            </a:r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0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On-line </a:t>
            </a:r>
            <a:r>
              <a:rPr lang="en-US" dirty="0" err="1"/>
              <a:t>seminari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</a:t>
            </a:r>
            <a:r>
              <a:rPr lang="en-US" dirty="0" err="1" smtClean="0"/>
              <a:t>ultimedijalni</a:t>
            </a:r>
            <a:r>
              <a:rPr lang="en-US" dirty="0" smtClean="0"/>
              <a:t> </a:t>
            </a:r>
            <a:r>
              <a:rPr lang="en-US" dirty="0" err="1"/>
              <a:t>sadržaji</a:t>
            </a:r>
            <a:r>
              <a:rPr lang="en-US" dirty="0"/>
              <a:t>, u </a:t>
            </a:r>
            <a:r>
              <a:rPr lang="en-US" dirty="0" err="1" smtClean="0"/>
              <a:t>interakciji</a:t>
            </a:r>
            <a:r>
              <a:rPr lang="en-US" dirty="0" smtClean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omogućuju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 smtClean="0"/>
              <a:t>Interneta</a:t>
            </a:r>
            <a:endParaRPr lang="sr-Latn-RS" dirty="0" smtClean="0"/>
          </a:p>
          <a:p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/>
              <a:t>se ne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o </a:t>
            </a:r>
            <a:r>
              <a:rPr lang="en-US" dirty="0" err="1"/>
              <a:t>suvoparnim</a:t>
            </a:r>
            <a:r>
              <a:rPr lang="en-US" dirty="0"/>
              <a:t> </a:t>
            </a:r>
            <a:r>
              <a:rPr lang="en-US" dirty="0" err="1"/>
              <a:t>tekstovima</a:t>
            </a:r>
            <a:r>
              <a:rPr lang="en-US" dirty="0"/>
              <a:t>, </a:t>
            </a:r>
            <a:r>
              <a:rPr lang="en-US" dirty="0" err="1"/>
              <a:t>već</a:t>
            </a:r>
            <a:r>
              <a:rPr lang="en-US" dirty="0"/>
              <a:t> se </a:t>
            </a: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nauče</a:t>
            </a:r>
            <a:r>
              <a:rPr lang="en-US" dirty="0"/>
              <a:t> </a:t>
            </a:r>
            <a:r>
              <a:rPr lang="en-US" dirty="0" err="1"/>
              <a:t>određenim</a:t>
            </a:r>
            <a:r>
              <a:rPr lang="en-US" dirty="0"/>
              <a:t> </a:t>
            </a:r>
            <a:r>
              <a:rPr lang="en-US" dirty="0" err="1"/>
              <a:t>sadržajima</a:t>
            </a:r>
            <a:r>
              <a:rPr lang="en-US" dirty="0"/>
              <a:t>, a </a:t>
            </a:r>
            <a:r>
              <a:rPr lang="en-US" dirty="0" err="1"/>
              <a:t>potom</a:t>
            </a:r>
            <a:r>
              <a:rPr lang="en-US" dirty="0"/>
              <a:t> se </a:t>
            </a:r>
            <a:r>
              <a:rPr lang="en-US" dirty="0" err="1"/>
              <a:t>navode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zadataka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sr-Latn-RS" dirty="0" smtClean="0"/>
              <a:t>Ako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/>
              <a:t>zapadne</a:t>
            </a:r>
            <a:r>
              <a:rPr lang="en-US" dirty="0"/>
              <a:t> u </a:t>
            </a:r>
            <a:r>
              <a:rPr lang="en-US" dirty="0" err="1"/>
              <a:t>određene</a:t>
            </a:r>
            <a:r>
              <a:rPr lang="en-US" dirty="0"/>
              <a:t> </a:t>
            </a:r>
            <a:r>
              <a:rPr lang="en-US" dirty="0" err="1"/>
              <a:t>poteškoće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mu </a:t>
            </a:r>
            <a:r>
              <a:rPr lang="en-US" dirty="0" err="1"/>
              <a:t>omogućuje</a:t>
            </a:r>
            <a:r>
              <a:rPr lang="en-US" dirty="0"/>
              <a:t> </a:t>
            </a:r>
            <a:r>
              <a:rPr lang="en-US" dirty="0" err="1" smtClean="0"/>
              <a:t>pomoć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sr-Latn-RS" dirty="0" smtClean="0"/>
              <a:t>To se obavlja tako </a:t>
            </a:r>
            <a:r>
              <a:rPr lang="en-US" dirty="0" smtClean="0"/>
              <a:t>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odradi</a:t>
            </a:r>
            <a:r>
              <a:rPr lang="en-US" dirty="0"/>
              <a:t> </a:t>
            </a:r>
            <a:r>
              <a:rPr lang="en-US" dirty="0" err="1"/>
              <a:t>ono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on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trebao</a:t>
            </a:r>
            <a:r>
              <a:rPr lang="en-US" dirty="0"/>
              <a:t> (</a:t>
            </a:r>
            <a:r>
              <a:rPr lang="en-US" dirty="0" err="1"/>
              <a:t>simulacija</a:t>
            </a:r>
            <a:r>
              <a:rPr lang="en-US" dirty="0"/>
              <a:t>), </a:t>
            </a:r>
            <a:r>
              <a:rPr lang="en-US" dirty="0" err="1"/>
              <a:t>naravno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zatraži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45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Motivi</a:t>
            </a:r>
            <a:r>
              <a:rPr lang="sr-Latn-RS" dirty="0" smtClean="0"/>
              <a:t> </a:t>
            </a:r>
            <a:r>
              <a:rPr lang="en-US" dirty="0" smtClean="0"/>
              <a:t>E-learning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obrazovne</a:t>
            </a:r>
            <a:r>
              <a:rPr lang="en-US" dirty="0"/>
              <a:t> </a:t>
            </a:r>
            <a:r>
              <a:rPr lang="en-US" dirty="0" err="1"/>
              <a:t>potrebe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O</a:t>
            </a:r>
            <a:r>
              <a:rPr lang="en-US" dirty="0" err="1" smtClean="0"/>
              <a:t>rganizacije</a:t>
            </a:r>
            <a:r>
              <a:rPr lang="en-US" dirty="0" smtClean="0"/>
              <a:t> </a:t>
            </a:r>
            <a:r>
              <a:rPr lang="en-US" dirty="0" err="1"/>
              <a:t>žele</a:t>
            </a:r>
            <a:r>
              <a:rPr lang="en-US" dirty="0"/>
              <a:t> </a:t>
            </a:r>
            <a:r>
              <a:rPr lang="en-US" dirty="0" err="1"/>
              <a:t>svojim</a:t>
            </a:r>
            <a:r>
              <a:rPr lang="en-US" dirty="0"/>
              <a:t> </a:t>
            </a:r>
            <a:r>
              <a:rPr lang="en-US" dirty="0" err="1"/>
              <a:t>zaposlenima</a:t>
            </a:r>
            <a:r>
              <a:rPr lang="en-US" dirty="0"/>
              <a:t> </a:t>
            </a:r>
            <a:r>
              <a:rPr lang="en-US" dirty="0" err="1"/>
              <a:t>pružiti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učenje</a:t>
            </a:r>
            <a:endParaRPr lang="sr-Latn-RS" dirty="0" smtClean="0"/>
          </a:p>
          <a:p>
            <a:r>
              <a:rPr lang="sr-Latn-RS" dirty="0" err="1"/>
              <a:t>V</a:t>
            </a:r>
            <a:r>
              <a:rPr lang="en-US" dirty="0" err="1" smtClean="0"/>
              <a:t>elika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brzina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r>
              <a:rPr lang="en-US" dirty="0"/>
              <a:t> E-learning-a u </a:t>
            </a:r>
            <a:r>
              <a:rPr lang="en-US" dirty="0" err="1"/>
              <a:t>organizacijama</a:t>
            </a:r>
            <a:r>
              <a:rPr lang="en-US" dirty="0"/>
              <a:t>, </a:t>
            </a:r>
            <a:endParaRPr lang="sr-Latn-RS" dirty="0" smtClean="0"/>
          </a:p>
          <a:p>
            <a:r>
              <a:rPr lang="sr-Latn-RS" dirty="0" err="1"/>
              <a:t>M</a:t>
            </a:r>
            <a:r>
              <a:rPr lang="en-US" dirty="0" err="1" smtClean="0"/>
              <a:t>ogućnost</a:t>
            </a:r>
            <a:r>
              <a:rPr lang="en-US" dirty="0" smtClean="0"/>
              <a:t> </a:t>
            </a:r>
            <a:r>
              <a:rPr lang="en-US" dirty="0" err="1"/>
              <a:t>brze</a:t>
            </a:r>
            <a:r>
              <a:rPr lang="en-US" dirty="0"/>
              <a:t> </a:t>
            </a:r>
            <a:r>
              <a:rPr lang="en-US" dirty="0" err="1"/>
              <a:t>distribucije</a:t>
            </a:r>
            <a:r>
              <a:rPr lang="en-US" dirty="0"/>
              <a:t> </a:t>
            </a:r>
            <a:r>
              <a:rPr lang="en-US" dirty="0" err="1"/>
              <a:t>istovrsnog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organizacije</a:t>
            </a:r>
            <a:r>
              <a:rPr lang="en-US" dirty="0"/>
              <a:t> </a:t>
            </a:r>
            <a:r>
              <a:rPr lang="sr-Latn-RS" dirty="0" smtClean="0"/>
              <a:t>i</a:t>
            </a:r>
          </a:p>
          <a:p>
            <a:r>
              <a:rPr lang="sr-Latn-RS" dirty="0" err="1"/>
              <a:t>M</a:t>
            </a:r>
            <a:r>
              <a:rPr lang="en-US" dirty="0" err="1" smtClean="0"/>
              <a:t>ogucnost</a:t>
            </a:r>
            <a:r>
              <a:rPr lang="en-US" dirty="0" smtClean="0"/>
              <a:t> </a:t>
            </a:r>
            <a:r>
              <a:rPr lang="en-US" dirty="0" err="1"/>
              <a:t>implementacije</a:t>
            </a:r>
            <a:r>
              <a:rPr lang="en-US" dirty="0"/>
              <a:t> </a:t>
            </a:r>
            <a:r>
              <a:rPr lang="en-US" dirty="0" err="1"/>
              <a:t>manjih</a:t>
            </a:r>
            <a:r>
              <a:rPr lang="en-US" dirty="0"/>
              <a:t> </a:t>
            </a:r>
            <a:r>
              <a:rPr lang="en-US" dirty="0" err="1"/>
              <a:t>modula</a:t>
            </a:r>
            <a:r>
              <a:rPr lang="en-US" dirty="0"/>
              <a:t> E-learning-a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34920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Klasifikacije</a:t>
            </a:r>
            <a:r>
              <a:rPr lang="en-US" b="1" dirty="0"/>
              <a:t> E – learning-a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450649"/>
            <a:ext cx="7069540" cy="5123301"/>
          </a:xfrm>
        </p:spPr>
      </p:pic>
    </p:spTree>
    <p:extLst>
      <p:ext uri="{BB962C8B-B14F-4D97-AF65-F5344CB8AC3E}">
        <p14:creationId xmlns:p14="http://schemas.microsoft.com/office/powerpoint/2010/main" val="46005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Razvoj</a:t>
            </a:r>
            <a:r>
              <a:rPr lang="en-US" b="1" dirty="0"/>
              <a:t> </a:t>
            </a:r>
            <a:r>
              <a:rPr lang="en-US" b="1" dirty="0" err="1"/>
              <a:t>Tehnologije</a:t>
            </a:r>
            <a:r>
              <a:rPr lang="en-US" b="1" dirty="0"/>
              <a:t> </a:t>
            </a:r>
            <a:r>
              <a:rPr lang="en-US" b="1" dirty="0" err="1"/>
              <a:t>za</a:t>
            </a:r>
            <a:r>
              <a:rPr lang="en-US" b="1" dirty="0"/>
              <a:t> E –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1" y="1612000"/>
            <a:ext cx="8516202" cy="4249800"/>
          </a:xfrm>
        </p:spPr>
      </p:pic>
    </p:spTree>
    <p:extLst>
      <p:ext uri="{BB962C8B-B14F-4D97-AF65-F5344CB8AC3E}">
        <p14:creationId xmlns:p14="http://schemas.microsoft.com/office/powerpoint/2010/main" val="2800261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Standardi</a:t>
            </a:r>
            <a:r>
              <a:rPr lang="en-US" b="1" dirty="0"/>
              <a:t> E – learning-a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omoguć</a:t>
            </a:r>
            <a:r>
              <a:rPr lang="sr-Latn-RS" dirty="0" smtClean="0"/>
              <a:t>ava</a:t>
            </a:r>
            <a:r>
              <a:rPr lang="en-US" dirty="0" err="1" smtClean="0"/>
              <a:t>ju</a:t>
            </a:r>
            <a:r>
              <a:rPr lang="en-US" dirty="0" smtClean="0"/>
              <a:t> </a:t>
            </a:r>
            <a:r>
              <a:rPr lang="en-US" dirty="0" err="1"/>
              <a:t>brz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bezbolan</a:t>
            </a:r>
            <a:r>
              <a:rPr lang="en-US" dirty="0"/>
              <a:t> </a:t>
            </a:r>
            <a:r>
              <a:rPr lang="en-US" dirty="0" err="1"/>
              <a:t>prelazak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courseware </a:t>
            </a:r>
            <a:r>
              <a:rPr lang="en-US" dirty="0" err="1"/>
              <a:t>alata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/>
              <a:t>Standard je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bitan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izbegli</a:t>
            </a:r>
            <a:r>
              <a:rPr lang="en-US" dirty="0"/>
              <a:t> da </a:t>
            </a:r>
            <a:r>
              <a:rPr lang="en-US" dirty="0" err="1"/>
              <a:t>obrazovni</a:t>
            </a:r>
            <a:r>
              <a:rPr lang="en-US" dirty="0"/>
              <a:t> </a:t>
            </a:r>
            <a:r>
              <a:rPr lang="en-US" dirty="0" err="1"/>
              <a:t>sadržaj</a:t>
            </a:r>
            <a:r>
              <a:rPr lang="en-US" dirty="0"/>
              <a:t> </a:t>
            </a:r>
            <a:r>
              <a:rPr lang="en-US" dirty="0" err="1"/>
              <a:t>napravljen</a:t>
            </a:r>
            <a:r>
              <a:rPr lang="en-US" dirty="0"/>
              <a:t> u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alatu</a:t>
            </a:r>
            <a:r>
              <a:rPr lang="en-US" dirty="0"/>
              <a:t> ne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izgubljen</a:t>
            </a:r>
            <a:r>
              <a:rPr lang="en-US" dirty="0"/>
              <a:t> </a:t>
            </a:r>
            <a:endParaRPr lang="sr-Latn-RS" dirty="0" smtClean="0"/>
          </a:p>
          <a:p>
            <a:r>
              <a:rPr lang="sr-Latn-RS" dirty="0" err="1"/>
              <a:t>N</a:t>
            </a:r>
            <a:r>
              <a:rPr lang="en-US" dirty="0" err="1" smtClean="0"/>
              <a:t>ajpopularniji</a:t>
            </a:r>
            <a:r>
              <a:rPr lang="en-US" dirty="0" smtClean="0"/>
              <a:t> </a:t>
            </a:r>
            <a:r>
              <a:rPr lang="sr-Latn-RS" dirty="0" smtClean="0"/>
              <a:t>standard </a:t>
            </a:r>
            <a:r>
              <a:rPr lang="en-US" dirty="0" smtClean="0"/>
              <a:t>je SCORM</a:t>
            </a:r>
            <a:r>
              <a:rPr lang="en-US" dirty="0"/>
              <a:t>(Shareable Content Object Reference Model)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65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P</a:t>
            </a:r>
            <a:r>
              <a:rPr lang="en-US" dirty="0" err="1" smtClean="0"/>
              <a:t>redstavlja</a:t>
            </a:r>
            <a:r>
              <a:rPr lang="en-US" dirty="0" smtClean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tehničkih</a:t>
            </a:r>
            <a:r>
              <a:rPr lang="en-US" dirty="0"/>
              <a:t> </a:t>
            </a:r>
            <a:r>
              <a:rPr lang="en-US" dirty="0" err="1"/>
              <a:t>specifikacija</a:t>
            </a:r>
            <a:r>
              <a:rPr lang="en-US" dirty="0"/>
              <a:t> </a:t>
            </a:r>
            <a:r>
              <a:rPr lang="en-US" dirty="0" err="1"/>
              <a:t>baziranih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radu</a:t>
            </a:r>
            <a:r>
              <a:rPr lang="en-US" dirty="0"/>
              <a:t> </a:t>
            </a:r>
            <a:r>
              <a:rPr lang="en-US" dirty="0" smtClean="0"/>
              <a:t>AICC, </a:t>
            </a:r>
            <a:r>
              <a:rPr lang="en-US" dirty="0"/>
              <a:t>IEEE LTSC 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IMS Global Consortium </a:t>
            </a:r>
            <a:r>
              <a:rPr lang="en-US" dirty="0" err="1" smtClean="0"/>
              <a:t>organizacija</a:t>
            </a:r>
            <a:endParaRPr lang="sr-Latn-RS" dirty="0" smtClean="0"/>
          </a:p>
          <a:p>
            <a:r>
              <a:rPr lang="sr-Latn-RS" dirty="0"/>
              <a:t>S</a:t>
            </a:r>
            <a:r>
              <a:rPr lang="en-US" dirty="0" err="1" smtClean="0"/>
              <a:t>tandard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razvija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distribuira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ADL </a:t>
            </a:r>
            <a:r>
              <a:rPr lang="en-US" dirty="0" err="1" smtClean="0"/>
              <a:t>organizacije</a:t>
            </a:r>
            <a:endParaRPr lang="sr-Latn-RS" dirty="0" smtClean="0"/>
          </a:p>
          <a:p>
            <a:r>
              <a:rPr lang="en-US" dirty="0" smtClean="0"/>
              <a:t>SCORM</a:t>
            </a:r>
            <a:r>
              <a:rPr lang="sr-Latn-RS" dirty="0"/>
              <a:t>,</a:t>
            </a:r>
            <a:r>
              <a:rPr lang="sr-Latn-RS" dirty="0" smtClean="0"/>
              <a:t> </a:t>
            </a:r>
            <a:r>
              <a:rPr lang="en-US" dirty="0" err="1" smtClean="0"/>
              <a:t>sistemima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Interneta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uvoz</a:t>
            </a:r>
            <a:r>
              <a:rPr lang="en-US" dirty="0"/>
              <a:t>, </a:t>
            </a:r>
            <a:r>
              <a:rPr lang="en-US" dirty="0" err="1"/>
              <a:t>izvoz</a:t>
            </a:r>
            <a:r>
              <a:rPr lang="en-US" dirty="0"/>
              <a:t>, </a:t>
            </a:r>
            <a:r>
              <a:rPr lang="en-US" dirty="0" err="1"/>
              <a:t>upotrebu</a:t>
            </a:r>
            <a:r>
              <a:rPr lang="en-US" dirty="0"/>
              <a:t>, </a:t>
            </a:r>
            <a:r>
              <a:rPr lang="en-US" dirty="0" err="1"/>
              <a:t>deljenje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pronalaženje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standardizovan</a:t>
            </a:r>
            <a:r>
              <a:rPr lang="en-US" dirty="0"/>
              <a:t> </a:t>
            </a:r>
            <a:r>
              <a:rPr lang="en-US" dirty="0" err="1"/>
              <a:t>način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59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Web Course Tool (WebCT)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WebCT je </a:t>
            </a:r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namenjen</a:t>
            </a:r>
            <a:r>
              <a:rPr lang="en-US" dirty="0"/>
              <a:t> </a:t>
            </a:r>
            <a:r>
              <a:rPr lang="en-US" dirty="0" err="1" smtClean="0"/>
              <a:t>za</a:t>
            </a:r>
            <a:r>
              <a:rPr lang="sr-Latn-RS" dirty="0" smtClean="0"/>
              <a:t> </a:t>
            </a:r>
            <a:r>
              <a:rPr lang="en-US" dirty="0" err="1" smtClean="0"/>
              <a:t>održavanj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nastave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daljinu</a:t>
            </a:r>
            <a:endParaRPr lang="sr-Latn-RS" dirty="0" smtClean="0"/>
          </a:p>
          <a:p>
            <a:r>
              <a:rPr lang="en-US" dirty="0" err="1"/>
              <a:t>Razvijen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Univerzitetu</a:t>
            </a:r>
            <a:r>
              <a:rPr lang="en-US" dirty="0"/>
              <a:t> </a:t>
            </a:r>
            <a:r>
              <a:rPr lang="en-US" dirty="0" err="1"/>
              <a:t>Britisch</a:t>
            </a:r>
            <a:r>
              <a:rPr lang="en-US" dirty="0"/>
              <a:t> Columbia u </a:t>
            </a:r>
            <a:r>
              <a:rPr lang="en-US" dirty="0" err="1"/>
              <a:t>Kanadi</a:t>
            </a:r>
            <a:r>
              <a:rPr lang="en-US" dirty="0"/>
              <a:t> </a:t>
            </a:r>
            <a:endParaRPr lang="sr-Latn-RS" dirty="0" smtClean="0"/>
          </a:p>
          <a:p>
            <a:r>
              <a:rPr lang="en-US" dirty="0" err="1"/>
              <a:t>Predznanja</a:t>
            </a:r>
            <a:r>
              <a:rPr lang="en-US" dirty="0"/>
              <a:t> </a:t>
            </a:r>
            <a:r>
              <a:rPr lang="en-US" dirty="0" err="1"/>
              <a:t>potrebna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ovoga</a:t>
            </a:r>
            <a:r>
              <a:rPr lang="en-US" dirty="0"/>
              <a:t> </a:t>
            </a:r>
            <a:r>
              <a:rPr lang="en-US" dirty="0" err="1"/>
              <a:t>alata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</a:t>
            </a:r>
            <a:r>
              <a:rPr lang="en-US" dirty="0" err="1"/>
              <a:t>osnove</a:t>
            </a:r>
            <a:r>
              <a:rPr lang="en-US" dirty="0"/>
              <a:t> </a:t>
            </a:r>
            <a:r>
              <a:rPr lang="en-US" dirty="0" err="1"/>
              <a:t>korišćenja</a:t>
            </a:r>
            <a:r>
              <a:rPr lang="en-US" dirty="0"/>
              <a:t> </a:t>
            </a:r>
            <a:r>
              <a:rPr lang="en-US" dirty="0" err="1"/>
              <a:t>računara</a:t>
            </a:r>
            <a:r>
              <a:rPr lang="en-US" dirty="0"/>
              <a:t>, </a:t>
            </a:r>
            <a:r>
              <a:rPr lang="en-US" dirty="0" err="1"/>
              <a:t>poznavanje</a:t>
            </a:r>
            <a:r>
              <a:rPr lang="en-US" dirty="0"/>
              <a:t> </a:t>
            </a:r>
            <a:r>
              <a:rPr lang="en-US" dirty="0" err="1"/>
              <a:t>koncepta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Interneta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osnovnih</a:t>
            </a:r>
            <a:r>
              <a:rPr lang="en-US" dirty="0"/>
              <a:t> internet </a:t>
            </a:r>
            <a:r>
              <a:rPr lang="en-US" dirty="0" err="1" smtClean="0"/>
              <a:t>servisa</a:t>
            </a:r>
            <a:endParaRPr lang="sr-Latn-RS" dirty="0" smtClean="0"/>
          </a:p>
          <a:p>
            <a:r>
              <a:rPr lang="sr-Latn-RS" dirty="0" smtClean="0"/>
              <a:t>Da bi </a:t>
            </a:r>
            <a:r>
              <a:rPr lang="en-US" dirty="0" smtClean="0"/>
              <a:t>WebCT </a:t>
            </a:r>
            <a:r>
              <a:rPr lang="sr-Latn-RS" dirty="0" smtClean="0"/>
              <a:t>radio potrebni su vam</a:t>
            </a:r>
            <a:r>
              <a:rPr lang="en-US" dirty="0" smtClean="0"/>
              <a:t>: </a:t>
            </a:r>
            <a:r>
              <a:rPr lang="en-US" dirty="0" err="1"/>
              <a:t>računar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pristupom</a:t>
            </a:r>
            <a:r>
              <a:rPr lang="en-US" dirty="0"/>
              <a:t> </a:t>
            </a:r>
            <a:r>
              <a:rPr lang="en-US" dirty="0" err="1"/>
              <a:t>Internetu</a:t>
            </a:r>
            <a:r>
              <a:rPr lang="en-US" dirty="0"/>
              <a:t>, web </a:t>
            </a:r>
            <a:r>
              <a:rPr lang="en-US" dirty="0" err="1"/>
              <a:t>čitač</a:t>
            </a:r>
            <a:r>
              <a:rPr lang="en-US" dirty="0"/>
              <a:t> Internet Explorer (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licenca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ovoga</a:t>
            </a:r>
            <a:r>
              <a:rPr lang="en-US" dirty="0"/>
              <a:t> </a:t>
            </a:r>
            <a:r>
              <a:rPr lang="en-US" dirty="0" err="1" smtClean="0"/>
              <a:t>alata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67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Mogućnosti </a:t>
            </a:r>
            <a:r>
              <a:rPr lang="en-US" dirty="0"/>
              <a:t>WebCT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O</a:t>
            </a:r>
            <a:r>
              <a:rPr lang="en-US" dirty="0" err="1" smtClean="0"/>
              <a:t>bjavljivanje</a:t>
            </a:r>
            <a:r>
              <a:rPr lang="en-US" dirty="0" smtClean="0"/>
              <a:t> </a:t>
            </a:r>
            <a:r>
              <a:rPr lang="en-US" dirty="0" err="1"/>
              <a:t>multimedijalnih</a:t>
            </a:r>
            <a:r>
              <a:rPr lang="en-US" dirty="0"/>
              <a:t> </a:t>
            </a:r>
            <a:r>
              <a:rPr lang="en-US" dirty="0" err="1"/>
              <a:t>obrazovnih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, </a:t>
            </a:r>
            <a:endParaRPr lang="sr-Latn-RS" dirty="0" smtClean="0"/>
          </a:p>
          <a:p>
            <a:r>
              <a:rPr lang="sr-Latn-RS" dirty="0" err="1"/>
              <a:t>M</a:t>
            </a:r>
            <a:r>
              <a:rPr lang="en-US" dirty="0" err="1" smtClean="0"/>
              <a:t>eđusobnu</a:t>
            </a:r>
            <a:r>
              <a:rPr lang="en-US" dirty="0" smtClean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polaznika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njihovu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nastavnikom</a:t>
            </a:r>
            <a:r>
              <a:rPr lang="sr-Latn-RS" dirty="0" smtClean="0"/>
              <a:t>,</a:t>
            </a:r>
          </a:p>
          <a:p>
            <a:r>
              <a:rPr lang="sr-Latn-RS" dirty="0" smtClean="0"/>
              <a:t>Rađenje </a:t>
            </a:r>
            <a:r>
              <a:rPr lang="en-US" dirty="0" smtClean="0"/>
              <a:t>on-line </a:t>
            </a:r>
            <a:r>
              <a:rPr lang="en-US" dirty="0" err="1" smtClean="0"/>
              <a:t>testov</a:t>
            </a:r>
            <a:r>
              <a:rPr lang="sr-Latn-RS" dirty="0" smtClean="0"/>
              <a:t>a,</a:t>
            </a:r>
          </a:p>
          <a:p>
            <a:r>
              <a:rPr lang="sr-Latn-RS" dirty="0" err="1"/>
              <a:t>P</a:t>
            </a:r>
            <a:r>
              <a:rPr lang="en-US" dirty="0" err="1" smtClean="0"/>
              <a:t>raćenje</a:t>
            </a:r>
            <a:r>
              <a:rPr lang="en-US" dirty="0" smtClean="0"/>
              <a:t> </a:t>
            </a:r>
            <a:r>
              <a:rPr lang="en-US" dirty="0" err="1"/>
              <a:t>aktivnosti</a:t>
            </a:r>
            <a:r>
              <a:rPr lang="en-US" dirty="0"/>
              <a:t> </a:t>
            </a:r>
            <a:r>
              <a:rPr lang="en-US" dirty="0" err="1"/>
              <a:t>polaznika</a:t>
            </a:r>
            <a:r>
              <a:rPr lang="en-US" dirty="0"/>
              <a:t> on-line </a:t>
            </a:r>
            <a:r>
              <a:rPr lang="en-US" dirty="0" err="1"/>
              <a:t>nastave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90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Courseware </a:t>
            </a:r>
            <a:r>
              <a:rPr lang="en-US" b="1" dirty="0" err="1"/>
              <a:t>alati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Sastavni deo E-learninga koji zavise od predavača</a:t>
            </a:r>
          </a:p>
          <a:p>
            <a:r>
              <a:rPr lang="sr-Latn-RS" dirty="0" smtClean="0"/>
              <a:t>Predstavlja o</a:t>
            </a:r>
            <a:r>
              <a:rPr lang="en-US" dirty="0" err="1" smtClean="0"/>
              <a:t>brazovni</a:t>
            </a:r>
            <a:r>
              <a:rPr lang="en-US" dirty="0" smtClean="0"/>
              <a:t> </a:t>
            </a:r>
            <a:r>
              <a:rPr lang="en-US" dirty="0" err="1"/>
              <a:t>softver</a:t>
            </a:r>
            <a:r>
              <a:rPr lang="en-US" dirty="0"/>
              <a:t> </a:t>
            </a:r>
            <a:r>
              <a:rPr lang="en-US" dirty="0" err="1"/>
              <a:t>dizajniran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edukaciju</a:t>
            </a:r>
            <a:endParaRPr lang="sr-Latn-RS" dirty="0" smtClean="0"/>
          </a:p>
          <a:p>
            <a:r>
              <a:rPr lang="sr-Latn-RS" dirty="0" smtClean="0"/>
              <a:t>Sastoji se od dva osnovna dela: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prostor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nastavnika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sr-Latn-RS" dirty="0"/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prostor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studenta</a:t>
            </a:r>
            <a:endParaRPr lang="sr-Latn-RS" dirty="0"/>
          </a:p>
          <a:p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najbolja</a:t>
            </a:r>
            <a:r>
              <a:rPr lang="en-US" dirty="0"/>
              <a:t> </a:t>
            </a:r>
            <a:r>
              <a:rPr lang="en-US" dirty="0" err="1"/>
              <a:t>besplatna</a:t>
            </a:r>
            <a:r>
              <a:rPr lang="en-US" dirty="0"/>
              <a:t> </a:t>
            </a:r>
            <a:r>
              <a:rPr lang="en-US" dirty="0" err="1"/>
              <a:t>alata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Moodle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Claroline</a:t>
            </a:r>
            <a:endParaRPr lang="en-US" dirty="0"/>
          </a:p>
          <a:p>
            <a:r>
              <a:rPr lang="en-US" dirty="0"/>
              <a:t>Oni </a:t>
            </a:r>
            <a:r>
              <a:rPr lang="en-US" dirty="0" err="1"/>
              <a:t>omogućavaju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sr-Latn-RS" dirty="0" smtClean="0"/>
              <a:t>i </a:t>
            </a:r>
            <a:r>
              <a:rPr lang="en-US" dirty="0" err="1" smtClean="0"/>
              <a:t>prikazivanje</a:t>
            </a:r>
            <a:r>
              <a:rPr lang="en-US" dirty="0" smtClean="0"/>
              <a:t> </a:t>
            </a:r>
            <a:r>
              <a:rPr lang="en-US" dirty="0" err="1" smtClean="0"/>
              <a:t>sadržaja</a:t>
            </a:r>
            <a:r>
              <a:rPr lang="en-US" dirty="0"/>
              <a:t>, </a:t>
            </a:r>
            <a:r>
              <a:rPr lang="en-US" dirty="0" err="1" smtClean="0"/>
              <a:t>diskusione</a:t>
            </a:r>
            <a:r>
              <a:rPr lang="en-US" dirty="0" smtClean="0"/>
              <a:t> </a:t>
            </a:r>
            <a:r>
              <a:rPr lang="en-US" dirty="0" err="1"/>
              <a:t>grupe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provere</a:t>
            </a:r>
            <a:r>
              <a:rPr lang="en-US" dirty="0"/>
              <a:t> </a:t>
            </a:r>
            <a:r>
              <a:rPr lang="en-US" dirty="0" err="1"/>
              <a:t>znanja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256234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Obrazovni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bi </a:t>
            </a:r>
            <a:r>
              <a:rPr lang="en-US" dirty="0" err="1"/>
              <a:t>trebao</a:t>
            </a:r>
            <a:r>
              <a:rPr lang="en-US" dirty="0"/>
              <a:t> </a:t>
            </a:r>
            <a:r>
              <a:rPr lang="en-US" dirty="0" err="1"/>
              <a:t>probuditi</a:t>
            </a:r>
            <a:r>
              <a:rPr lang="en-US" dirty="0"/>
              <a:t> </a:t>
            </a:r>
            <a:r>
              <a:rPr lang="en-US" dirty="0" err="1"/>
              <a:t>interes</a:t>
            </a:r>
            <a:r>
              <a:rPr lang="en-US" dirty="0"/>
              <a:t> </a:t>
            </a:r>
            <a:r>
              <a:rPr lang="en-US" dirty="0" err="1"/>
              <a:t>studenata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samostalno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osposobiti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doživotno</a:t>
            </a:r>
            <a:r>
              <a:rPr lang="en-US" dirty="0"/>
              <a:t> </a:t>
            </a:r>
            <a:r>
              <a:rPr lang="en-US" dirty="0" err="1" smtClean="0"/>
              <a:t>obrazovanje</a:t>
            </a:r>
            <a:endParaRPr lang="sr-Latn-RS" dirty="0" smtClean="0"/>
          </a:p>
          <a:p>
            <a:r>
              <a:rPr lang="sr-Latn-RS" dirty="0" err="1"/>
              <a:t>N</a:t>
            </a:r>
            <a:r>
              <a:rPr lang="en-US" dirty="0" err="1" smtClean="0"/>
              <a:t>ajveći</a:t>
            </a:r>
            <a:r>
              <a:rPr lang="en-US" dirty="0" smtClean="0"/>
              <a:t> problem</a:t>
            </a:r>
            <a:r>
              <a:rPr lang="sr-Latn-RS" dirty="0" smtClean="0"/>
              <a:t> je </a:t>
            </a:r>
            <a:r>
              <a:rPr lang="en-US" dirty="0" err="1"/>
              <a:t>nedostatak</a:t>
            </a:r>
            <a:r>
              <a:rPr lang="en-US" dirty="0"/>
              <a:t> </a:t>
            </a:r>
            <a:r>
              <a:rPr lang="en-US" dirty="0" err="1"/>
              <a:t>odgovarajuće</a:t>
            </a:r>
            <a:r>
              <a:rPr lang="en-US" dirty="0"/>
              <a:t> </a:t>
            </a:r>
            <a:r>
              <a:rPr lang="en-US" dirty="0" err="1"/>
              <a:t>tehničke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stručne</a:t>
            </a:r>
            <a:r>
              <a:rPr lang="en-US" dirty="0"/>
              <a:t> </a:t>
            </a:r>
            <a:r>
              <a:rPr lang="en-US" dirty="0" err="1"/>
              <a:t>podrške</a:t>
            </a:r>
            <a:r>
              <a:rPr lang="en-US" dirty="0"/>
              <a:t> </a:t>
            </a:r>
            <a:r>
              <a:rPr lang="en-US" dirty="0" err="1" smtClean="0"/>
              <a:t>nastavnicima</a:t>
            </a:r>
            <a:endParaRPr lang="sr-Latn-RS" dirty="0" smtClean="0"/>
          </a:p>
          <a:p>
            <a:r>
              <a:rPr lang="sr-Latn-RS" dirty="0" smtClean="0"/>
              <a:t>Danas učenici su u većem dodiru sa računarom i prikupljaju više informacija od profesora </a:t>
            </a:r>
          </a:p>
          <a:p>
            <a:r>
              <a:rPr lang="sr-Latn-RS" dirty="0" smtClean="0"/>
              <a:t>Profesor stalno treba unapređivati svoju nastavu i tako zainteresovati i privući učenike na 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3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/>
              <a:t>Definicija E – learning-a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E-learning je jedan od svakodnevnih pojmova koji se koristi u informaciono-komunikacionoj tehnologiji</a:t>
            </a:r>
          </a:p>
          <a:p>
            <a:r>
              <a:rPr lang="sr-Latn-RS" dirty="0" smtClean="0"/>
              <a:t>E-learning može imati više značenja</a:t>
            </a:r>
          </a:p>
          <a:p>
            <a:r>
              <a:rPr lang="sr-Latn-RS" dirty="0"/>
              <a:t>O</a:t>
            </a:r>
            <a:r>
              <a:rPr lang="sr-Latn-RS" dirty="0" smtClean="0"/>
              <a:t>no glavno što podrazumevamo pod ovim pojmom je obavljanje obrazovanja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elektronskih</a:t>
            </a:r>
            <a:r>
              <a:rPr lang="en-US" dirty="0"/>
              <a:t> </a:t>
            </a:r>
            <a:r>
              <a:rPr lang="en-US" dirty="0" err="1"/>
              <a:t>medija</a:t>
            </a:r>
            <a:r>
              <a:rPr lang="en-US" dirty="0"/>
              <a:t> </a:t>
            </a:r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17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Autori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1670780"/>
            <a:ext cx="11477768" cy="4852850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Mateja Miletić                                                                                                Stefan Todorović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2234250"/>
            <a:ext cx="3943766" cy="372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gentlem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110" y="2234249"/>
            <a:ext cx="5473135" cy="372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3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Definicija E-learninga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Definišu se na osnovu profesije ili iskustva osobe koja ih koristi</a:t>
            </a:r>
          </a:p>
          <a:p>
            <a:r>
              <a:rPr lang="sr-Latn-RS" dirty="0" smtClean="0"/>
              <a:t>Svrstavaju se u dve grupe :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sr-Latn-RS" dirty="0" smtClean="0"/>
              <a:t>Grupu tehničkih definicija i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sr-Latn-RS" dirty="0" smtClean="0"/>
              <a:t>Grupu pedagoških definicija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4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Grupa tehničkih definicija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Njen naglasak je natehnologiji.</a:t>
            </a:r>
          </a:p>
          <a:p>
            <a:r>
              <a:rPr lang="sr-Latn-RS" dirty="0" smtClean="0"/>
              <a:t>Jedna od tehničkih definicija je:</a:t>
            </a:r>
          </a:p>
          <a:p>
            <a:pPr marL="0" indent="0" algn="ctr">
              <a:buNone/>
            </a:pPr>
            <a:r>
              <a:rPr lang="en-US" i="1" dirty="0"/>
              <a:t>"E-learning je </a:t>
            </a:r>
            <a:r>
              <a:rPr lang="en-US" i="1" dirty="0" err="1"/>
              <a:t>bilo</a:t>
            </a:r>
            <a:r>
              <a:rPr lang="en-US" i="1" dirty="0"/>
              <a:t> </a:t>
            </a:r>
            <a:r>
              <a:rPr lang="en-US" i="1" dirty="0" err="1"/>
              <a:t>koji</a:t>
            </a:r>
            <a:r>
              <a:rPr lang="en-US" i="1" dirty="0"/>
              <a:t> </a:t>
            </a:r>
            <a:r>
              <a:rPr lang="en-US" i="1" dirty="0" err="1"/>
              <a:t>oblik</a:t>
            </a:r>
            <a:r>
              <a:rPr lang="en-US" i="1" dirty="0"/>
              <a:t> </a:t>
            </a:r>
            <a:r>
              <a:rPr lang="en-US" i="1" dirty="0" err="1"/>
              <a:t>učenja</a:t>
            </a:r>
            <a:r>
              <a:rPr lang="en-US" i="1" dirty="0"/>
              <a:t>, </a:t>
            </a:r>
            <a:r>
              <a:rPr lang="en-US" i="1" dirty="0" err="1"/>
              <a:t>podučavanja</a:t>
            </a:r>
            <a:r>
              <a:rPr lang="en-US" i="1" dirty="0"/>
              <a:t> </a:t>
            </a:r>
            <a:r>
              <a:rPr lang="en-US" i="1" dirty="0" err="1"/>
              <a:t>ili</a:t>
            </a:r>
            <a:r>
              <a:rPr lang="en-US" i="1" dirty="0"/>
              <a:t> </a:t>
            </a:r>
            <a:r>
              <a:rPr lang="en-US" i="1" dirty="0" err="1"/>
              <a:t>obrazovanja</a:t>
            </a:r>
            <a:r>
              <a:rPr lang="en-US" i="1" dirty="0"/>
              <a:t> </a:t>
            </a:r>
            <a:r>
              <a:rPr lang="en-US" i="1" dirty="0" err="1"/>
              <a:t>koji</a:t>
            </a:r>
            <a:r>
              <a:rPr lang="en-US" i="1" dirty="0"/>
              <a:t> je </a:t>
            </a:r>
            <a:r>
              <a:rPr lang="en-US" i="1" dirty="0" err="1"/>
              <a:t>potpomognut</a:t>
            </a:r>
            <a:r>
              <a:rPr lang="en-US" i="1" dirty="0"/>
              <a:t> </a:t>
            </a:r>
            <a:r>
              <a:rPr lang="en-US" i="1" dirty="0" err="1"/>
              <a:t>upotrebom</a:t>
            </a:r>
            <a:r>
              <a:rPr lang="en-US" i="1" dirty="0"/>
              <a:t> </a:t>
            </a:r>
            <a:r>
              <a:rPr lang="en-US" i="1" dirty="0" err="1"/>
              <a:t>računarskih</a:t>
            </a:r>
            <a:r>
              <a:rPr lang="en-US" i="1" dirty="0"/>
              <a:t> </a:t>
            </a:r>
            <a:r>
              <a:rPr lang="en-US" i="1" dirty="0" err="1"/>
              <a:t>tehnologija</a:t>
            </a:r>
            <a:r>
              <a:rPr lang="en-US" i="1" dirty="0"/>
              <a:t>, a </a:t>
            </a:r>
            <a:r>
              <a:rPr lang="en-US" i="1" dirty="0" err="1"/>
              <a:t>posebno</a:t>
            </a:r>
            <a:r>
              <a:rPr lang="en-US" i="1" dirty="0"/>
              <a:t> </a:t>
            </a:r>
            <a:r>
              <a:rPr lang="en-US" i="1" dirty="0" err="1"/>
              <a:t>računarskih</a:t>
            </a:r>
            <a:r>
              <a:rPr lang="en-US" i="1" dirty="0"/>
              <a:t> </a:t>
            </a:r>
            <a:r>
              <a:rPr lang="en-US" i="1" dirty="0" err="1"/>
              <a:t>mreža</a:t>
            </a:r>
            <a:r>
              <a:rPr lang="en-US" i="1" dirty="0"/>
              <a:t> </a:t>
            </a:r>
            <a:r>
              <a:rPr lang="en-US" i="1" dirty="0" err="1"/>
              <a:t>baziranih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Internet </a:t>
            </a:r>
            <a:r>
              <a:rPr lang="en-US" i="1" dirty="0" err="1"/>
              <a:t>tehnologijama</a:t>
            </a:r>
            <a:r>
              <a:rPr lang="en-US" i="1" dirty="0"/>
              <a:t>."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1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Grupa pedagoških definicija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Ova grupa pridaje značaj obrazovanju, učenju i podučavanju</a:t>
            </a:r>
          </a:p>
          <a:p>
            <a:r>
              <a:rPr lang="sr-Latn-RS" dirty="0" smtClean="0"/>
              <a:t>Definicija ove grupe glasi:</a:t>
            </a:r>
          </a:p>
          <a:p>
            <a:pPr marL="0" indent="0" algn="ctr">
              <a:buNone/>
            </a:pPr>
            <a:r>
              <a:rPr lang="en-US" i="1" dirty="0"/>
              <a:t> "E-learning je </a:t>
            </a:r>
            <a:r>
              <a:rPr lang="en-US" i="1" dirty="0" err="1"/>
              <a:t>interaktivan</a:t>
            </a:r>
            <a:r>
              <a:rPr lang="en-US" i="1" dirty="0"/>
              <a:t> </a:t>
            </a:r>
            <a:r>
              <a:rPr lang="en-US" i="1" dirty="0" err="1"/>
              <a:t>ili</a:t>
            </a:r>
            <a:r>
              <a:rPr lang="en-US" i="1" dirty="0"/>
              <a:t> </a:t>
            </a:r>
            <a:r>
              <a:rPr lang="en-US" i="1" dirty="0" err="1"/>
              <a:t>dvosmeran</a:t>
            </a:r>
            <a:r>
              <a:rPr lang="en-US" i="1" dirty="0"/>
              <a:t> </a:t>
            </a:r>
            <a:r>
              <a:rPr lang="en-US" i="1" dirty="0" err="1"/>
              <a:t>proces</a:t>
            </a:r>
            <a:r>
              <a:rPr lang="en-US" i="1" dirty="0"/>
              <a:t> </a:t>
            </a:r>
            <a:r>
              <a:rPr lang="en-US" i="1" dirty="0" err="1"/>
              <a:t>između</a:t>
            </a:r>
            <a:r>
              <a:rPr lang="en-US" i="1" dirty="0"/>
              <a:t> </a:t>
            </a:r>
            <a:r>
              <a:rPr lang="en-US" i="1" dirty="0" err="1"/>
              <a:t>nastavnika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učenika</a:t>
            </a:r>
            <a:r>
              <a:rPr lang="en-US" i="1" dirty="0"/>
              <a:t> </a:t>
            </a:r>
            <a:r>
              <a:rPr lang="en-US" i="1" dirty="0" err="1"/>
              <a:t>uz</a:t>
            </a:r>
            <a:r>
              <a:rPr lang="en-US" i="1" dirty="0"/>
              <a:t> </a:t>
            </a:r>
            <a:r>
              <a:rPr lang="en-US" i="1" dirty="0" err="1"/>
              <a:t>pomoć</a:t>
            </a:r>
            <a:r>
              <a:rPr lang="en-US" i="1" dirty="0"/>
              <a:t> </a:t>
            </a:r>
            <a:r>
              <a:rPr lang="en-US" i="1" dirty="0" err="1"/>
              <a:t>elektronskih</a:t>
            </a:r>
            <a:r>
              <a:rPr lang="en-US" i="1" dirty="0"/>
              <a:t> </a:t>
            </a:r>
            <a:r>
              <a:rPr lang="en-US" i="1" dirty="0" err="1"/>
              <a:t>medija</a:t>
            </a:r>
            <a:r>
              <a:rPr lang="en-US" i="1" dirty="0"/>
              <a:t> </a:t>
            </a:r>
            <a:r>
              <a:rPr lang="en-US" i="1" dirty="0" err="1"/>
              <a:t>pri</a:t>
            </a:r>
            <a:r>
              <a:rPr lang="en-US" i="1" dirty="0"/>
              <a:t> </a:t>
            </a:r>
            <a:r>
              <a:rPr lang="en-US" i="1" dirty="0" err="1"/>
              <a:t>čemu</a:t>
            </a:r>
            <a:r>
              <a:rPr lang="en-US" i="1" dirty="0"/>
              <a:t> je </a:t>
            </a:r>
            <a:r>
              <a:rPr lang="en-US" i="1" dirty="0" err="1"/>
              <a:t>naglasak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proces</a:t>
            </a:r>
            <a:r>
              <a:rPr lang="en-US" i="1" dirty="0"/>
              <a:t> </a:t>
            </a:r>
            <a:r>
              <a:rPr lang="en-US" i="1" dirty="0" err="1"/>
              <a:t>učenja</a:t>
            </a:r>
            <a:r>
              <a:rPr lang="en-US" i="1" dirty="0"/>
              <a:t> </a:t>
            </a:r>
            <a:r>
              <a:rPr lang="en-US" i="1" dirty="0" err="1"/>
              <a:t>dok</a:t>
            </a:r>
            <a:r>
              <a:rPr lang="en-US" i="1" dirty="0"/>
              <a:t> </a:t>
            </a:r>
            <a:r>
              <a:rPr lang="en-US" i="1" dirty="0" err="1"/>
              <a:t>su</a:t>
            </a:r>
            <a:r>
              <a:rPr lang="en-US" i="1" dirty="0"/>
              <a:t> </a:t>
            </a:r>
            <a:r>
              <a:rPr lang="en-US" i="1" dirty="0" err="1"/>
              <a:t>mediji</a:t>
            </a:r>
            <a:r>
              <a:rPr lang="en-US" i="1" dirty="0"/>
              <a:t> </a:t>
            </a:r>
            <a:r>
              <a:rPr lang="en-US" i="1" dirty="0" err="1"/>
              <a:t>samo</a:t>
            </a:r>
            <a:r>
              <a:rPr lang="en-US" i="1" dirty="0"/>
              <a:t> </a:t>
            </a:r>
            <a:r>
              <a:rPr lang="en-US" i="1" dirty="0" err="1"/>
              <a:t>pomoćno</a:t>
            </a:r>
            <a:r>
              <a:rPr lang="en-US" i="1" dirty="0"/>
              <a:t> </a:t>
            </a:r>
            <a:r>
              <a:rPr lang="en-US" i="1" dirty="0" err="1"/>
              <a:t>sredstvo</a:t>
            </a:r>
            <a:r>
              <a:rPr lang="en-US" i="1" dirty="0"/>
              <a:t> </a:t>
            </a:r>
            <a:r>
              <a:rPr lang="en-US" i="1" dirty="0" err="1"/>
              <a:t>koje</a:t>
            </a:r>
            <a:r>
              <a:rPr lang="en-US" i="1" dirty="0"/>
              <a:t> </a:t>
            </a:r>
            <a:r>
              <a:rPr lang="en-US" i="1" dirty="0" err="1"/>
              <a:t>upotpunjuje</a:t>
            </a:r>
            <a:r>
              <a:rPr lang="en-US" i="1" dirty="0"/>
              <a:t> </a:t>
            </a:r>
            <a:r>
              <a:rPr lang="en-US" i="1" dirty="0" err="1"/>
              <a:t>taj</a:t>
            </a:r>
            <a:r>
              <a:rPr lang="en-US" i="1" dirty="0"/>
              <a:t> </a:t>
            </a:r>
            <a:r>
              <a:rPr lang="en-US" i="1" dirty="0" err="1"/>
              <a:t>proces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Uvođenje E-learninga u život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Projektovanje raznih prezentacija na času spada u jedan vid E-learninga</a:t>
            </a:r>
          </a:p>
          <a:p>
            <a:r>
              <a:rPr lang="sr-Latn-RS" dirty="0" smtClean="0"/>
              <a:t>Razni sadržaji preko Interneta ili CD-a prestavljaju takođe vrstu informacionog učenja</a:t>
            </a:r>
          </a:p>
          <a:p>
            <a:r>
              <a:rPr lang="sr-Latn-RS" dirty="0" smtClean="0"/>
              <a:t>Na taj način obrazovanje je dostupno svima, kako i mlađim tako i starijim generacijama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7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Bitni elementi E-learninga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/>
              <a:t>bitna</a:t>
            </a:r>
            <a:r>
              <a:rPr lang="en-US" dirty="0"/>
              <a:t> </a:t>
            </a:r>
            <a:r>
              <a:rPr lang="en-US" dirty="0" err="1" smtClean="0"/>
              <a:t>elementa</a:t>
            </a:r>
            <a:r>
              <a:rPr lang="sr-Latn-RS" dirty="0" smtClean="0"/>
              <a:t> E-learninga su</a:t>
            </a:r>
            <a:r>
              <a:rPr lang="en-US" dirty="0" smtClean="0"/>
              <a:t>: </a:t>
            </a:r>
            <a:endParaRPr lang="sr-Latn-RS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pokušaj</a:t>
            </a:r>
            <a:r>
              <a:rPr lang="en-US" dirty="0" smtClean="0"/>
              <a:t> </a:t>
            </a:r>
            <a:r>
              <a:rPr lang="en-US" dirty="0" err="1"/>
              <a:t>izazivanja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 </a:t>
            </a:r>
            <a:r>
              <a:rPr lang="en-US" dirty="0" err="1"/>
              <a:t>elektronskom</a:t>
            </a:r>
            <a:r>
              <a:rPr lang="en-US" dirty="0"/>
              <a:t> </a:t>
            </a:r>
            <a:r>
              <a:rPr lang="en-US" dirty="0" err="1"/>
              <a:t>tehnologijom</a:t>
            </a:r>
            <a:r>
              <a:rPr lang="en-US" dirty="0" smtClean="0"/>
              <a:t>,</a:t>
            </a:r>
            <a:endParaRPr lang="sr-Latn-RS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/>
              <a:t>praćenje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uspeha</a:t>
            </a:r>
            <a:r>
              <a:rPr lang="en-US" dirty="0"/>
              <a:t> </a:t>
            </a:r>
            <a:r>
              <a:rPr lang="en-US" dirty="0" err="1"/>
              <a:t>učenika</a:t>
            </a:r>
            <a:r>
              <a:rPr lang="en-US" dirty="0" smtClean="0"/>
              <a:t>.</a:t>
            </a:r>
            <a:endParaRPr lang="sr-Latn-RS" dirty="0"/>
          </a:p>
          <a:p>
            <a:pPr marL="0" indent="0">
              <a:buNone/>
            </a:pP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6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Karakteristike i svojstva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</a:t>
            </a:r>
            <a:r>
              <a:rPr lang="en-US" dirty="0" err="1" smtClean="0"/>
              <a:t>dukacija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efikasna</a:t>
            </a:r>
            <a:r>
              <a:rPr lang="en-US" dirty="0"/>
              <a:t>, </a:t>
            </a:r>
            <a:r>
              <a:rPr lang="en-US" dirty="0" err="1" smtClean="0"/>
              <a:t>uz</a:t>
            </a:r>
            <a:r>
              <a:rPr lang="en-US" dirty="0" smtClean="0"/>
              <a:t> </a:t>
            </a:r>
            <a:r>
              <a:rPr lang="en-US" dirty="0" err="1"/>
              <a:t>minimalno</a:t>
            </a:r>
            <a:r>
              <a:rPr lang="en-US" dirty="0"/>
              <a:t> </a:t>
            </a:r>
            <a:r>
              <a:rPr lang="en-US" dirty="0" err="1"/>
              <a:t>utrošeno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postiže</a:t>
            </a:r>
            <a:r>
              <a:rPr lang="en-US" dirty="0"/>
              <a:t> se </a:t>
            </a:r>
            <a:r>
              <a:rPr lang="en-US" dirty="0" err="1"/>
              <a:t>maksimalni</a:t>
            </a:r>
            <a:r>
              <a:rPr lang="en-US" dirty="0"/>
              <a:t> </a:t>
            </a:r>
            <a:r>
              <a:rPr lang="en-US" dirty="0" err="1"/>
              <a:t>učinak</a:t>
            </a:r>
            <a:endParaRPr lang="en-US" dirty="0"/>
          </a:p>
          <a:p>
            <a:r>
              <a:rPr lang="sr-Latn-RS" dirty="0"/>
              <a:t>E</a:t>
            </a:r>
            <a:r>
              <a:rPr lang="en-US" dirty="0" err="1" smtClean="0"/>
              <a:t>dukacija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efektivna</a:t>
            </a:r>
            <a:r>
              <a:rPr lang="en-US" dirty="0"/>
              <a:t>, </a:t>
            </a:r>
            <a:r>
              <a:rPr lang="en-US" dirty="0" err="1"/>
              <a:t>postiže</a:t>
            </a:r>
            <a:r>
              <a:rPr lang="en-US" dirty="0"/>
              <a:t> </a:t>
            </a:r>
            <a:r>
              <a:rPr lang="en-US" dirty="0" err="1"/>
              <a:t>učinak</a:t>
            </a:r>
            <a:r>
              <a:rPr lang="en-US" dirty="0"/>
              <a:t> od </a:t>
            </a:r>
            <a:r>
              <a:rPr lang="en-US" dirty="0" err="1"/>
              <a:t>kojeg</a:t>
            </a:r>
            <a:r>
              <a:rPr lang="en-US" dirty="0"/>
              <a:t> </a:t>
            </a:r>
            <a:r>
              <a:rPr lang="sr-Latn-RS" dirty="0" err="1"/>
              <a:t>ć</a:t>
            </a:r>
            <a:r>
              <a:rPr lang="en-US" dirty="0" smtClean="0"/>
              <a:t>e </a:t>
            </a:r>
            <a:r>
              <a:rPr lang="en-US" dirty="0" err="1"/>
              <a:t>preduzeće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zaposlen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                                                 </a:t>
            </a:r>
            <a:endParaRPr lang="sr-Latn-RS" dirty="0" smtClean="0"/>
          </a:p>
          <a:p>
            <a:r>
              <a:rPr lang="sr-Latn-RS" dirty="0"/>
              <a:t>T</a:t>
            </a:r>
            <a:r>
              <a:rPr lang="en-US" dirty="0" err="1" smtClean="0"/>
              <a:t>roškovi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smanjuju</a:t>
            </a:r>
            <a:r>
              <a:rPr lang="en-US" dirty="0"/>
              <a:t> </a:t>
            </a:r>
            <a:r>
              <a:rPr lang="en-US" dirty="0" err="1"/>
              <a:t>prosečno</a:t>
            </a:r>
            <a:r>
              <a:rPr lang="en-US" dirty="0"/>
              <a:t> do 40%, a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školovanja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do 60%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klasicnu</a:t>
            </a:r>
            <a:r>
              <a:rPr lang="en-US" dirty="0"/>
              <a:t> </a:t>
            </a:r>
            <a:r>
              <a:rPr lang="en-US" dirty="0" err="1"/>
              <a:t>nastavu</a:t>
            </a:r>
            <a:r>
              <a:rPr lang="en-US" dirty="0"/>
              <a:t> </a:t>
            </a:r>
            <a:r>
              <a:rPr lang="en-US" dirty="0" smtClean="0"/>
              <a:t>                						</a:t>
            </a:r>
            <a:endParaRPr lang="sr-Latn-RS" dirty="0" smtClean="0"/>
          </a:p>
          <a:p>
            <a:r>
              <a:rPr lang="sr-Latn-RS" dirty="0" smtClean="0"/>
              <a:t>Ni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edukacije</a:t>
            </a:r>
            <a:r>
              <a:rPr lang="en-US" dirty="0"/>
              <a:t> </a:t>
            </a:r>
            <a:r>
              <a:rPr lang="en-US" dirty="0" err="1"/>
              <a:t>mora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 smtClean="0"/>
              <a:t>već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barem</a:t>
            </a:r>
            <a:r>
              <a:rPr lang="en-US" dirty="0"/>
              <a:t> </a:t>
            </a:r>
            <a:r>
              <a:rPr lang="en-US" dirty="0" err="1" smtClean="0"/>
              <a:t>jednak</a:t>
            </a:r>
            <a:r>
              <a:rPr lang="en-US" dirty="0" smtClean="0"/>
              <a:t> </a:t>
            </a:r>
            <a:r>
              <a:rPr lang="en-US" dirty="0" err="1"/>
              <a:t>alternativnom</a:t>
            </a:r>
            <a:r>
              <a:rPr lang="en-US" dirty="0"/>
              <a:t> </a:t>
            </a:r>
            <a:r>
              <a:rPr lang="en-US" dirty="0" err="1"/>
              <a:t>klasičnom</a:t>
            </a:r>
            <a:r>
              <a:rPr lang="en-US" dirty="0"/>
              <a:t> </a:t>
            </a:r>
            <a:r>
              <a:rPr lang="en-US" dirty="0" err="1"/>
              <a:t>učenju</a:t>
            </a:r>
            <a:r>
              <a:rPr lang="en-US" dirty="0"/>
              <a:t> u </a:t>
            </a:r>
            <a:r>
              <a:rPr lang="en-US" dirty="0" err="1"/>
              <a:t>učionici</a:t>
            </a:r>
            <a:r>
              <a:rPr lang="en-US" dirty="0"/>
              <a:t>.              				</a:t>
            </a:r>
            <a:endParaRPr lang="sr-Latn-RS" dirty="0"/>
          </a:p>
          <a:p>
            <a:r>
              <a:rPr lang="sr-Latn-RS" dirty="0"/>
              <a:t>O</a:t>
            </a:r>
            <a:r>
              <a:rPr lang="en-US" dirty="0" err="1" smtClean="0"/>
              <a:t>mogućava</a:t>
            </a:r>
            <a:r>
              <a:rPr lang="en-US" dirty="0" smtClean="0"/>
              <a:t> </a:t>
            </a:r>
            <a:r>
              <a:rPr lang="en-US" dirty="0" err="1"/>
              <a:t>istovremenu</a:t>
            </a:r>
            <a:r>
              <a:rPr lang="en-US" dirty="0"/>
              <a:t> </a:t>
            </a:r>
            <a:r>
              <a:rPr lang="en-US" dirty="0" err="1"/>
              <a:t>distribuciju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/>
              <a:t>organizacije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povećava</a:t>
            </a:r>
            <a:r>
              <a:rPr lang="en-US" dirty="0"/>
              <a:t> </a:t>
            </a:r>
            <a:r>
              <a:rPr lang="en-US" dirty="0" err="1"/>
              <a:t>korisnost</a:t>
            </a:r>
            <a:r>
              <a:rPr lang="en-US" dirty="0"/>
              <a:t> </a:t>
            </a:r>
            <a:r>
              <a:rPr lang="en-US" dirty="0" err="1"/>
              <a:t>informacije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70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1136</Words>
  <Application>Microsoft Office PowerPoint</Application>
  <PresentationFormat>Widescreen</PresentationFormat>
  <Paragraphs>135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Ion</vt:lpstr>
      <vt:lpstr>Seminarski rad E-learning</vt:lpstr>
      <vt:lpstr>Uvod</vt:lpstr>
      <vt:lpstr>Definicija E – learning-a</vt:lpstr>
      <vt:lpstr>Definicija E-learninga</vt:lpstr>
      <vt:lpstr>Grupa tehničkih definicija</vt:lpstr>
      <vt:lpstr>Grupa pedagoških definicija</vt:lpstr>
      <vt:lpstr>Uvođenje E-learninga u život</vt:lpstr>
      <vt:lpstr>Bitni elementi E-learninga</vt:lpstr>
      <vt:lpstr>Karakteristike i svojstva</vt:lpstr>
      <vt:lpstr>Vrste E – learning-a</vt:lpstr>
      <vt:lpstr>Elektronsko učenje </vt:lpstr>
      <vt:lpstr>Samostalno korišćenje pripremljenih materijala </vt:lpstr>
      <vt:lpstr>Learning Management System (LMS) </vt:lpstr>
      <vt:lpstr>Poteškoce u pocetnom kreiranju E-learning-a</vt:lpstr>
      <vt:lpstr>Poteškoce u kreiranju upustva i razvoju:  </vt:lpstr>
      <vt:lpstr>Poteškoce u implementaciji</vt:lpstr>
      <vt:lpstr>Prednosti E – learning-a</vt:lpstr>
      <vt:lpstr>Nedostaci E – learning-a</vt:lpstr>
      <vt:lpstr>Bitne karakteristike E-learninga</vt:lpstr>
      <vt:lpstr>On-line seminari</vt:lpstr>
      <vt:lpstr>Motivi E-learninga za obrazovne potrebe</vt:lpstr>
      <vt:lpstr>Klasifikacije E – learning-a</vt:lpstr>
      <vt:lpstr>Razvoj Tehnologije za E – learning</vt:lpstr>
      <vt:lpstr>Standardi E – learning-a </vt:lpstr>
      <vt:lpstr>SCORM</vt:lpstr>
      <vt:lpstr>Web Course Tool (WebCT)</vt:lpstr>
      <vt:lpstr>Mogućnosti WebCT </vt:lpstr>
      <vt:lpstr>Courseware alati</vt:lpstr>
      <vt:lpstr>Zaključak</vt:lpstr>
      <vt:lpstr>Autori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Seminarski rad E-learning</dc:title>
  <dc:creator>Stefan Todorović</dc:creator>
  <cp:keywords>EP</cp:keywords>
  <cp:lastModifiedBy>Stefan Todorović</cp:lastModifiedBy>
  <cp:revision>19</cp:revision>
  <dcterms:created xsi:type="dcterms:W3CDTF">2019-10-26T17:55:05Z</dcterms:created>
  <dcterms:modified xsi:type="dcterms:W3CDTF">2019-10-28T15:58:45Z</dcterms:modified>
</cp:coreProperties>
</file>