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0"/>
  </p:notesMasterIdLst>
  <p:handoutMasterIdLst>
    <p:handoutMasterId r:id="rId3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88" r:id="rId17"/>
    <p:sldId id="272" r:id="rId18"/>
    <p:sldId id="287" r:id="rId19"/>
    <p:sldId id="274" r:id="rId20"/>
    <p:sldId id="275" r:id="rId21"/>
    <p:sldId id="276" r:id="rId22"/>
    <p:sldId id="277" r:id="rId23"/>
    <p:sldId id="278" r:id="rId24"/>
    <p:sldId id="289" r:id="rId25"/>
    <p:sldId id="290" r:id="rId26"/>
    <p:sldId id="291" r:id="rId27"/>
    <p:sldId id="292" r:id="rId28"/>
    <p:sldId id="29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E01E6E5C-FB2C-42D2-8A1A-5BDA3FE5603B}">
          <p14:sldIdLst>
            <p14:sldId id="256"/>
            <p14:sldId id="257"/>
            <p14:sldId id="258"/>
          </p14:sldIdLst>
        </p14:section>
        <p14:section name="SCM" id="{29EF2E97-5D45-4C90-9F19-6A8B5ADA362B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</p14:sldIdLst>
        </p14:section>
        <p14:section name="Git" id="{06F0847B-1720-4911-AD7A-E875E481C5C0}">
          <p14:sldIdLst>
            <p14:sldId id="269"/>
            <p14:sldId id="270"/>
            <p14:sldId id="288"/>
            <p14:sldId id="272"/>
            <p14:sldId id="287"/>
            <p14:sldId id="274"/>
          </p14:sldIdLst>
        </p14:section>
        <p14:section name="GitHub" id="{E95BE855-2C83-48C2-AB43-C9320A1CFEDE}">
          <p14:sldIdLst>
            <p14:sldId id="275"/>
            <p14:sldId id="276"/>
            <p14:sldId id="277"/>
          </p14:sldIdLst>
        </p14:section>
        <p14:section name="Conclusion" id="{A669F81B-90D7-4E65-AD18-A0C09F97C459}">
          <p14:sldIdLst>
            <p14:sldId id="278"/>
            <p14:sldId id="289"/>
            <p14:sldId id="290"/>
            <p14:sldId id="291"/>
            <p14:sldId id="292"/>
            <p14:sldId id="2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A40D"/>
    <a:srgbClr val="464646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83" d="100"/>
          <a:sy n="83" d="100"/>
        </p:scale>
        <p:origin x="206" y="7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14.4.2020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12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249455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13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597435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210985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17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747930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19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430470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972323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9059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75F0223-87E3-4C05-91AA-A011DFE044FF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7E49F29-3F5C-4DB2-AA79-A17D5A6A902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642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54D6516-9CC1-4493-A2E3-B2CCC2456BB3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AC1A616-39F7-4D90-A521-962C4018BF2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0614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8966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2297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569249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394383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7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639948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51088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9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209837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10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108614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11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96270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microsoft.com/office/2007/relationships/hdphoto" Target="../media/hdphoto2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microsoft.com/office/2007/relationships/hdphoto" Target="../media/hdphoto1.wdp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tlassian.com/git/tutorials/setting-up-a-repository" TargetMode="External"/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hyperlink" Target="http://www.postbank.bg/" TargetMode="External"/><Relationship Id="rId18" Type="http://schemas.openxmlformats.org/officeDocument/2006/relationships/image" Target="../media/image47.png"/><Relationship Id="rId26" Type="http://schemas.openxmlformats.org/officeDocument/2006/relationships/image" Target="../media/image51.png"/><Relationship Id="rId3" Type="http://schemas.openxmlformats.org/officeDocument/2006/relationships/hyperlink" Target="https://www.superhosting.bg/?gclid=CjwKCAjw5fzrBRASEiwAD2OSV2HM9vD3KXFwexq_hE27VNo1Gx0yBWBbYg7Ef677GKVaQu7Vn2bX7hoCIkoQAvD_BwE" TargetMode="External"/><Relationship Id="rId21" Type="http://schemas.openxmlformats.org/officeDocument/2006/relationships/hyperlink" Target="http://www.telenor.bg/" TargetMode="External"/><Relationship Id="rId7" Type="http://schemas.openxmlformats.org/officeDocument/2006/relationships/hyperlink" Target="http://www.infragistics.com/" TargetMode="External"/><Relationship Id="rId12" Type="http://schemas.openxmlformats.org/officeDocument/2006/relationships/image" Target="../media/image44.png"/><Relationship Id="rId17" Type="http://schemas.openxmlformats.org/officeDocument/2006/relationships/hyperlink" Target="https://netpeak.bg/" TargetMode="External"/><Relationship Id="rId25" Type="http://schemas.openxmlformats.org/officeDocument/2006/relationships/hyperlink" Target="http://www.xs-software.com/" TargetMode="External"/><Relationship Id="rId2" Type="http://schemas.openxmlformats.org/officeDocument/2006/relationships/notesSlide" Target="../notesSlides/notesSlide18.xml"/><Relationship Id="rId16" Type="http://schemas.openxmlformats.org/officeDocument/2006/relationships/image" Target="../media/image46.png"/><Relationship Id="rId20" Type="http://schemas.openxmlformats.org/officeDocument/2006/relationships/image" Target="../media/image4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1.jpeg"/><Relationship Id="rId11" Type="http://schemas.openxmlformats.org/officeDocument/2006/relationships/hyperlink" Target="https://motion-software.com/" TargetMode="External"/><Relationship Id="rId24" Type="http://schemas.openxmlformats.org/officeDocument/2006/relationships/image" Target="../media/image50.png"/><Relationship Id="rId5" Type="http://schemas.openxmlformats.org/officeDocument/2006/relationships/hyperlink" Target="https://stemo.bg/en/" TargetMode="External"/><Relationship Id="rId15" Type="http://schemas.openxmlformats.org/officeDocument/2006/relationships/hyperlink" Target="http://smartit.bg/" TargetMode="External"/><Relationship Id="rId23" Type="http://schemas.openxmlformats.org/officeDocument/2006/relationships/hyperlink" Target="https://www.sbtech.com/" TargetMode="External"/><Relationship Id="rId10" Type="http://schemas.openxmlformats.org/officeDocument/2006/relationships/image" Target="../media/image43.png"/><Relationship Id="rId19" Type="http://schemas.openxmlformats.org/officeDocument/2006/relationships/hyperlink" Target="https://www.softwaregroup.com/" TargetMode="External"/><Relationship Id="rId4" Type="http://schemas.openxmlformats.org/officeDocument/2006/relationships/image" Target="../media/image40.png"/><Relationship Id="rId9" Type="http://schemas.openxmlformats.org/officeDocument/2006/relationships/hyperlink" Target="https://www.indeavr.com/en" TargetMode="External"/><Relationship Id="rId14" Type="http://schemas.openxmlformats.org/officeDocument/2006/relationships/image" Target="../media/image45.png"/><Relationship Id="rId22" Type="http://schemas.openxmlformats.org/officeDocument/2006/relationships/image" Target="../media/image49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52.jpeg"/><Relationship Id="rId7" Type="http://schemas.openxmlformats.org/officeDocument/2006/relationships/image" Target="../media/image54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53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55.gi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6.png"/><Relationship Id="rId4" Type="http://schemas.openxmlformats.org/officeDocument/2006/relationships/hyperlink" Target="https://softuni.bg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859" y="1480118"/>
            <a:ext cx="10965303" cy="882654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234465"/>
                </a:solidFill>
              </a:rPr>
              <a:t>Version Control Systems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859" y="431833"/>
            <a:ext cx="10965303" cy="882654"/>
          </a:xfrm>
        </p:spPr>
        <p:txBody>
          <a:bodyPr>
            <a:noAutofit/>
          </a:bodyPr>
          <a:lstStyle/>
          <a:p>
            <a:r>
              <a:rPr lang="en-US" sz="6600" dirty="0"/>
              <a:t>Git and GitHub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8643853" y="5935788"/>
            <a:ext cx="2951518" cy="382788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8643853" y="6281287"/>
            <a:ext cx="2951518" cy="351754"/>
          </a:xfrm>
        </p:spPr>
        <p:txBody>
          <a:bodyPr/>
          <a:lstStyle/>
          <a:p>
            <a:r>
              <a:rPr lang="en-US" smtClean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5E6583-84B5-4061-A3D3-E8AAA2E9161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1000" y="3429000"/>
            <a:ext cx="1710000" cy="171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17ACC19-D5DE-4837-B017-34DA69CB23A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5999" y="2428187"/>
            <a:ext cx="1665000" cy="166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">
            <a:extLst>
              <a:ext uri="{FF2B5EF4-FFF2-40B4-BE49-F238E27FC236}">
                <a16:creationId xmlns:a16="http://schemas.microsoft.com/office/drawing/2014/main" id="{0F6D9541-07EC-48B9-B967-03988898BBF2}"/>
              </a:ext>
            </a:extLst>
          </p:cNvPr>
          <p:cNvSpPr txBox="1">
            <a:spLocks/>
          </p:cNvSpPr>
          <p:nvPr/>
        </p:nvSpPr>
        <p:spPr>
          <a:xfrm>
            <a:off x="255948" y="114817"/>
            <a:ext cx="8399495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EDC12201-18EB-4577-9341-432A887185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Pull</a:t>
            </a:r>
          </a:p>
          <a:p>
            <a:pPr lvl="1"/>
            <a:r>
              <a:rPr lang="en-US" dirty="0" smtClean="0"/>
              <a:t>Take and merge the changes</a:t>
            </a:r>
            <a:br>
              <a:rPr lang="en-US" dirty="0" smtClean="0"/>
            </a:br>
            <a:r>
              <a:rPr lang="en-US" dirty="0" smtClean="0"/>
              <a:t>from the remote </a:t>
            </a:r>
          </a:p>
          <a:p>
            <a:r>
              <a:rPr lang="en-US" dirty="0" smtClean="0"/>
              <a:t>Push</a:t>
            </a:r>
          </a:p>
          <a:p>
            <a:pPr lvl="1"/>
            <a:r>
              <a:rPr lang="en-US" dirty="0" smtClean="0"/>
              <a:t>Send local changes to the </a:t>
            </a:r>
            <a:br>
              <a:rPr lang="en-US" dirty="0" smtClean="0"/>
            </a:br>
            <a:r>
              <a:rPr lang="en-US" dirty="0" smtClean="0"/>
              <a:t>remote</a:t>
            </a:r>
            <a:endParaRPr lang="en-US" dirty="0"/>
          </a:p>
        </p:txBody>
      </p:sp>
      <p:sp>
        <p:nvSpPr>
          <p:cNvPr id="21" name="Title 2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Vocabulary: Sync (Pull / Push</a:t>
            </a:r>
            <a:r>
              <a:rPr lang="en-US" dirty="0" smtClean="0"/>
              <a:t>)</a:t>
            </a:r>
            <a:endParaRPr lang="bg-B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E160CC-5DDE-44E9-AA76-DA676FD601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415" y="1431014"/>
            <a:ext cx="1184119" cy="14570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927E1E-6B19-4678-A676-AB96489EAF7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2699" y="4642090"/>
            <a:ext cx="1733550" cy="17335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C388351-A632-4218-94CA-AA6238F12111}"/>
              </a:ext>
            </a:extLst>
          </p:cNvPr>
          <p:cNvSpPr/>
          <p:nvPr/>
        </p:nvSpPr>
        <p:spPr>
          <a:xfrm>
            <a:off x="9265780" y="2054158"/>
            <a:ext cx="164634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Remote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834DAF-1674-4C49-9174-608D2E3CBAC4}"/>
              </a:ext>
            </a:extLst>
          </p:cNvPr>
          <p:cNvSpPr/>
          <p:nvPr/>
        </p:nvSpPr>
        <p:spPr>
          <a:xfrm>
            <a:off x="9518445" y="5005955"/>
            <a:ext cx="114101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Local</a:t>
            </a:r>
          </a:p>
        </p:txBody>
      </p:sp>
      <p:sp>
        <p:nvSpPr>
          <p:cNvPr id="2" name="Arrow: Curved Right 1">
            <a:extLst>
              <a:ext uri="{FF2B5EF4-FFF2-40B4-BE49-F238E27FC236}">
                <a16:creationId xmlns:a16="http://schemas.microsoft.com/office/drawing/2014/main" id="{4BFB32A9-969A-4231-84AC-D74DBF8A0997}"/>
              </a:ext>
            </a:extLst>
          </p:cNvPr>
          <p:cNvSpPr/>
          <p:nvPr/>
        </p:nvSpPr>
        <p:spPr bwMode="auto">
          <a:xfrm>
            <a:off x="6138941" y="2208628"/>
            <a:ext cx="754228" cy="3120493"/>
          </a:xfrm>
          <a:prstGeom prst="curvedRightArrow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06DD8AD-2BFD-4A3F-B454-38024A06A3DF}"/>
              </a:ext>
            </a:extLst>
          </p:cNvPr>
          <p:cNvSpPr/>
          <p:nvPr/>
        </p:nvSpPr>
        <p:spPr>
          <a:xfrm>
            <a:off x="6454587" y="3562324"/>
            <a:ext cx="87716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Pull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546BE94-E774-45F0-899F-4E0E2F915F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7091" y="4478781"/>
            <a:ext cx="823160" cy="123889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7B60DFF-4E3F-4FA9-A0B4-968D8853619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2885" y="3052584"/>
            <a:ext cx="1219200" cy="12192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2BD78AEC-63AB-4C43-BC02-C0C84A9293EE}"/>
              </a:ext>
            </a:extLst>
          </p:cNvPr>
          <p:cNvSpPr/>
          <p:nvPr/>
        </p:nvSpPr>
        <p:spPr>
          <a:xfrm>
            <a:off x="7410340" y="6128702"/>
            <a:ext cx="161666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Conflict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A271FA3-5ABA-46A1-84BD-EB9766D0A742}"/>
              </a:ext>
            </a:extLst>
          </p:cNvPr>
          <p:cNvSpPr/>
          <p:nvPr/>
        </p:nvSpPr>
        <p:spPr>
          <a:xfrm>
            <a:off x="8683312" y="3390466"/>
            <a:ext cx="140564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Merge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Arrow: Curved Left 13">
            <a:extLst>
              <a:ext uri="{FF2B5EF4-FFF2-40B4-BE49-F238E27FC236}">
                <a16:creationId xmlns:a16="http://schemas.microsoft.com/office/drawing/2014/main" id="{935B08B5-D236-45FB-B05A-6A988C3C65C5}"/>
              </a:ext>
            </a:extLst>
          </p:cNvPr>
          <p:cNvSpPr/>
          <p:nvPr/>
        </p:nvSpPr>
        <p:spPr bwMode="auto">
          <a:xfrm flipV="1">
            <a:off x="9009019" y="2363702"/>
            <a:ext cx="754228" cy="3120492"/>
          </a:xfrm>
          <a:prstGeom prst="curvedLef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E347C3F-2777-459C-AFA7-196CFADC1B6A}"/>
              </a:ext>
            </a:extLst>
          </p:cNvPr>
          <p:cNvSpPr/>
          <p:nvPr/>
        </p:nvSpPr>
        <p:spPr>
          <a:xfrm>
            <a:off x="9793306" y="3445708"/>
            <a:ext cx="108876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Push</a:t>
            </a:r>
          </a:p>
        </p:txBody>
      </p:sp>
    </p:spTree>
    <p:extLst>
      <p:ext uri="{BB962C8B-B14F-4D97-AF65-F5344CB8AC3E}">
        <p14:creationId xmlns:p14="http://schemas.microsoft.com/office/powerpoint/2010/main" val="4043545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/>
      <p:bldP spid="15" grpId="0"/>
      <p:bldP spid="15" grpId="1"/>
      <p:bldP spid="16" grpId="0"/>
      <p:bldP spid="16" grpId="1"/>
      <p:bldP spid="14" grpId="0" animBg="1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">
            <a:extLst>
              <a:ext uri="{FF2B5EF4-FFF2-40B4-BE49-F238E27FC236}">
                <a16:creationId xmlns:a16="http://schemas.microsoft.com/office/drawing/2014/main" id="{0F6D9541-07EC-48B9-B967-03988898BBF2}"/>
              </a:ext>
            </a:extLst>
          </p:cNvPr>
          <p:cNvSpPr txBox="1">
            <a:spLocks/>
          </p:cNvSpPr>
          <p:nvPr/>
        </p:nvSpPr>
        <p:spPr>
          <a:xfrm>
            <a:off x="255948" y="114817"/>
            <a:ext cx="8399495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Vocabulary: Branch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3054B21B-BCFC-4E27-A863-B94C67DA3CF0}"/>
              </a:ext>
            </a:extLst>
          </p:cNvPr>
          <p:cNvSpPr/>
          <p:nvPr/>
        </p:nvSpPr>
        <p:spPr>
          <a:xfrm>
            <a:off x="1979612" y="3735279"/>
            <a:ext cx="3200400" cy="369321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b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master</a:t>
            </a:r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76F0F02-C54D-4AF2-9024-889B1B1D61F6}"/>
              </a:ext>
            </a:extLst>
          </p:cNvPr>
          <p:cNvSpPr>
            <a:spLocks noChangeAspect="1"/>
          </p:cNvSpPr>
          <p:nvPr/>
        </p:nvSpPr>
        <p:spPr>
          <a:xfrm>
            <a:off x="5408612" y="3733800"/>
            <a:ext cx="370217" cy="3708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49FC5376-0D74-4C87-AE82-A60DF619623A}"/>
              </a:ext>
            </a:extLst>
          </p:cNvPr>
          <p:cNvSpPr/>
          <p:nvPr/>
        </p:nvSpPr>
        <p:spPr>
          <a:xfrm>
            <a:off x="6007428" y="3733800"/>
            <a:ext cx="3973183" cy="370801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b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master</a:t>
            </a:r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10B012CE-A807-4D14-BFD8-9B20F335B76B}"/>
              </a:ext>
            </a:extLst>
          </p:cNvPr>
          <p:cNvSpPr/>
          <p:nvPr/>
        </p:nvSpPr>
        <p:spPr>
          <a:xfrm>
            <a:off x="6246812" y="4731132"/>
            <a:ext cx="2971800" cy="370801"/>
          </a:xfrm>
          <a:prstGeom prst="rightArrow">
            <a:avLst/>
          </a:prstGeom>
          <a:solidFill>
            <a:srgbClr val="E85C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b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custom-branch</a:t>
            </a:r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C0C3EB1-3DF9-4708-89C4-45BB27358083}"/>
              </a:ext>
            </a:extLst>
          </p:cNvPr>
          <p:cNvSpPr/>
          <p:nvPr/>
        </p:nvSpPr>
        <p:spPr>
          <a:xfrm rot="3096053">
            <a:off x="5580000" y="4506001"/>
            <a:ext cx="906166" cy="180000"/>
          </a:xfrm>
          <a:prstGeom prst="rect">
            <a:avLst/>
          </a:prstGeom>
          <a:solidFill>
            <a:srgbClr val="E85C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F7CBE38-D932-4CD2-8FED-2FD1C5273A5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28" y="1389171"/>
            <a:ext cx="1733550" cy="1733550"/>
          </a:xfrm>
          <a:prstGeom prst="rect">
            <a:avLst/>
          </a:prstGeom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9399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">
            <a:extLst>
              <a:ext uri="{FF2B5EF4-FFF2-40B4-BE49-F238E27FC236}">
                <a16:creationId xmlns:a16="http://schemas.microsoft.com/office/drawing/2014/main" id="{0F6D9541-07EC-48B9-B967-03988898BBF2}"/>
              </a:ext>
            </a:extLst>
          </p:cNvPr>
          <p:cNvSpPr txBox="1">
            <a:spLocks/>
          </p:cNvSpPr>
          <p:nvPr/>
        </p:nvSpPr>
        <p:spPr>
          <a:xfrm>
            <a:off x="255948" y="114817"/>
            <a:ext cx="8399495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Vocabulary: Merge Branches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F7CBE38-D932-4CD2-8FED-2FD1C5273A5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28" y="1389171"/>
            <a:ext cx="1733550" cy="1733550"/>
          </a:xfrm>
          <a:prstGeom prst="rect">
            <a:avLst/>
          </a:prstGeom>
        </p:spPr>
      </p:pic>
      <p:sp>
        <p:nvSpPr>
          <p:cNvPr id="9" name="Explosion: 14 Points 8">
            <a:extLst>
              <a:ext uri="{FF2B5EF4-FFF2-40B4-BE49-F238E27FC236}">
                <a16:creationId xmlns:a16="http://schemas.microsoft.com/office/drawing/2014/main" id="{8DFC12A7-9174-481A-A3B9-012C25BAE665}"/>
              </a:ext>
            </a:extLst>
          </p:cNvPr>
          <p:cNvSpPr/>
          <p:nvPr/>
        </p:nvSpPr>
        <p:spPr>
          <a:xfrm>
            <a:off x="5135864" y="3409939"/>
            <a:ext cx="980305" cy="863909"/>
          </a:xfrm>
          <a:prstGeom prst="irregularSeal2">
            <a:avLst/>
          </a:prstGeom>
          <a:solidFill>
            <a:srgbClr val="FF0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1B5E45-E4DB-47FC-B0E3-14B0A6FFBB2B}"/>
              </a:ext>
            </a:extLst>
          </p:cNvPr>
          <p:cNvSpPr txBox="1"/>
          <p:nvPr/>
        </p:nvSpPr>
        <p:spPr>
          <a:xfrm>
            <a:off x="5077828" y="2840581"/>
            <a:ext cx="1491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Conflict</a:t>
            </a:r>
            <a:endParaRPr lang="en-GB" sz="2800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A6069E20-AFFD-4AEC-A2F8-35499A0B1475}"/>
              </a:ext>
            </a:extLst>
          </p:cNvPr>
          <p:cNvSpPr/>
          <p:nvPr/>
        </p:nvSpPr>
        <p:spPr>
          <a:xfrm>
            <a:off x="5957370" y="3733800"/>
            <a:ext cx="2667000" cy="370800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b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master</a:t>
            </a:r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9CE804F-330A-4701-8A35-671693A0699C}"/>
              </a:ext>
            </a:extLst>
          </p:cNvPr>
          <p:cNvSpPr/>
          <p:nvPr/>
        </p:nvSpPr>
        <p:spPr>
          <a:xfrm>
            <a:off x="1745676" y="4777200"/>
            <a:ext cx="2819400" cy="228600"/>
          </a:xfrm>
          <a:prstGeom prst="rect">
            <a:avLst/>
          </a:prstGeom>
          <a:solidFill>
            <a:srgbClr val="E85C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b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custom-branch</a:t>
            </a:r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25AF72EC-099B-4AEA-A048-44A937565614}"/>
              </a:ext>
            </a:extLst>
          </p:cNvPr>
          <p:cNvSpPr/>
          <p:nvPr/>
        </p:nvSpPr>
        <p:spPr>
          <a:xfrm rot="19126112">
            <a:off x="4344491" y="4352152"/>
            <a:ext cx="1143000" cy="409062"/>
          </a:xfrm>
          <a:prstGeom prst="rightArrow">
            <a:avLst/>
          </a:prstGeom>
          <a:solidFill>
            <a:srgbClr val="E85C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AF6C198-58EE-4BB4-A1CF-930083EA0BFD}"/>
              </a:ext>
            </a:extLst>
          </p:cNvPr>
          <p:cNvSpPr>
            <a:spLocks noChangeAspect="1"/>
          </p:cNvSpPr>
          <p:nvPr/>
        </p:nvSpPr>
        <p:spPr>
          <a:xfrm>
            <a:off x="5408612" y="3733800"/>
            <a:ext cx="370217" cy="3708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FFE68FE3-C803-4600-8DB2-668792FED32A}"/>
              </a:ext>
            </a:extLst>
          </p:cNvPr>
          <p:cNvSpPr/>
          <p:nvPr/>
        </p:nvSpPr>
        <p:spPr>
          <a:xfrm>
            <a:off x="1979612" y="3735279"/>
            <a:ext cx="3200400" cy="369321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b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master</a:t>
            </a:r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33035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/>
      <p:bldP spid="10" grpId="1"/>
      <p:bldP spid="11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">
            <a:extLst>
              <a:ext uri="{FF2B5EF4-FFF2-40B4-BE49-F238E27FC236}">
                <a16:creationId xmlns:a16="http://schemas.microsoft.com/office/drawing/2014/main" id="{0F6D9541-07EC-48B9-B967-03988898BBF2}"/>
              </a:ext>
            </a:extLst>
          </p:cNvPr>
          <p:cNvSpPr txBox="1">
            <a:spLocks/>
          </p:cNvSpPr>
          <p:nvPr/>
        </p:nvSpPr>
        <p:spPr>
          <a:xfrm>
            <a:off x="255948" y="114817"/>
            <a:ext cx="8399495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Example: Branches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A196E2F-48F8-452B-8DF2-6A0838F3D52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15" y="1828800"/>
            <a:ext cx="1542553" cy="1371600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1E90019F-7390-474C-875C-EE4A53818D56}"/>
              </a:ext>
            </a:extLst>
          </p:cNvPr>
          <p:cNvSpPr/>
          <p:nvPr/>
        </p:nvSpPr>
        <p:spPr>
          <a:xfrm>
            <a:off x="239914" y="3276600"/>
            <a:ext cx="2501698" cy="348341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b"/>
          <a:lstStyle/>
          <a:p>
            <a:pPr algn="ctr"/>
            <a:endParaRPr lang="en-GB" sz="280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7A64118-CB26-4598-B20C-61092A0A6DCC}"/>
              </a:ext>
            </a:extLst>
          </p:cNvPr>
          <p:cNvSpPr>
            <a:spLocks noChangeAspect="1"/>
          </p:cNvSpPr>
          <p:nvPr/>
        </p:nvSpPr>
        <p:spPr>
          <a:xfrm>
            <a:off x="2817812" y="3254141"/>
            <a:ext cx="370217" cy="3708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125982C-8E1F-44E8-A0B6-429450B3983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449" y="4584030"/>
            <a:ext cx="1288165" cy="1145404"/>
          </a:xfrm>
          <a:prstGeom prst="rect">
            <a:avLst/>
          </a:prstGeom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03044416-7F98-4C83-B6C3-8B94D0AB715F}"/>
              </a:ext>
            </a:extLst>
          </p:cNvPr>
          <p:cNvSpPr/>
          <p:nvPr/>
        </p:nvSpPr>
        <p:spPr>
          <a:xfrm>
            <a:off x="8483974" y="3221255"/>
            <a:ext cx="2667000" cy="370800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b"/>
          <a:lstStyle/>
          <a:p>
            <a:pPr algn="ctr"/>
            <a:endParaRPr lang="en-GB" sz="2800" dirty="0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4857D724-0A07-4CD7-8E66-5EF90BB1D738}"/>
              </a:ext>
            </a:extLst>
          </p:cNvPr>
          <p:cNvSpPr/>
          <p:nvPr/>
        </p:nvSpPr>
        <p:spPr>
          <a:xfrm rot="19126112">
            <a:off x="6871095" y="3839607"/>
            <a:ext cx="1143000" cy="409062"/>
          </a:xfrm>
          <a:prstGeom prst="rightArrow">
            <a:avLst/>
          </a:prstGeom>
          <a:solidFill>
            <a:srgbClr val="E85C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AC211D7-BB8D-4A75-B967-BF85179CA223}"/>
              </a:ext>
            </a:extLst>
          </p:cNvPr>
          <p:cNvSpPr>
            <a:spLocks noChangeAspect="1"/>
          </p:cNvSpPr>
          <p:nvPr/>
        </p:nvSpPr>
        <p:spPr>
          <a:xfrm>
            <a:off x="7935216" y="3221255"/>
            <a:ext cx="370217" cy="3708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609B374D-A752-4A92-B170-51491ECE79FE}"/>
              </a:ext>
            </a:extLst>
          </p:cNvPr>
          <p:cNvSpPr/>
          <p:nvPr/>
        </p:nvSpPr>
        <p:spPr>
          <a:xfrm>
            <a:off x="3358894" y="3276600"/>
            <a:ext cx="1434281" cy="358189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b"/>
          <a:lstStyle/>
          <a:p>
            <a:pPr algn="ctr"/>
            <a:endParaRPr lang="en-GB" sz="2800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E2DE7843-780B-46D8-B938-41862C697F7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2268" y="3962255"/>
            <a:ext cx="941940" cy="83834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7C4FC66-61F2-4BD7-9D8A-AA0AADC88EC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6504" y="1299170"/>
            <a:ext cx="941940" cy="838345"/>
          </a:xfrm>
          <a:prstGeom prst="rect">
            <a:avLst/>
          </a:prstGeom>
        </p:spPr>
      </p:pic>
      <p:sp>
        <p:nvSpPr>
          <p:cNvPr id="27" name="Arrow: Right 26">
            <a:extLst>
              <a:ext uri="{FF2B5EF4-FFF2-40B4-BE49-F238E27FC236}">
                <a16:creationId xmlns:a16="http://schemas.microsoft.com/office/drawing/2014/main" id="{D5D811C3-6D85-4449-9512-8374C1ABFA9E}"/>
              </a:ext>
            </a:extLst>
          </p:cNvPr>
          <p:cNvSpPr/>
          <p:nvPr/>
        </p:nvSpPr>
        <p:spPr>
          <a:xfrm>
            <a:off x="3677951" y="4267200"/>
            <a:ext cx="1890536" cy="370801"/>
          </a:xfrm>
          <a:prstGeom prst="rightArrow">
            <a:avLst/>
          </a:prstGeom>
          <a:solidFill>
            <a:srgbClr val="E85C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b"/>
          <a:lstStyle/>
          <a:p>
            <a:pPr algn="ctr"/>
            <a:endParaRPr lang="en-GB" sz="28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B250226-FC16-4747-B332-BF356497226D}"/>
              </a:ext>
            </a:extLst>
          </p:cNvPr>
          <p:cNvSpPr/>
          <p:nvPr/>
        </p:nvSpPr>
        <p:spPr>
          <a:xfrm rot="3096053">
            <a:off x="3011139" y="4042069"/>
            <a:ext cx="906166" cy="180000"/>
          </a:xfrm>
          <a:prstGeom prst="rect">
            <a:avLst/>
          </a:prstGeom>
          <a:solidFill>
            <a:srgbClr val="E85C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74B3BC99-6931-4F80-A20F-8B2F30D77392}"/>
              </a:ext>
            </a:extLst>
          </p:cNvPr>
          <p:cNvSpPr/>
          <p:nvPr/>
        </p:nvSpPr>
        <p:spPr>
          <a:xfrm>
            <a:off x="6147990" y="3276600"/>
            <a:ext cx="1542088" cy="391364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b"/>
          <a:lstStyle/>
          <a:p>
            <a:pPr algn="ctr"/>
            <a:endParaRPr lang="en-GB" sz="2800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3423D334-6C45-46AF-AC2A-4A986161126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897" y="3090224"/>
            <a:ext cx="1039370" cy="63286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8EDB3A68-3BDF-44D3-B8EA-D57DCF4EB28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0106" y="2398462"/>
            <a:ext cx="1039370" cy="632861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D8A687A0-6823-472A-9ED2-832D23871F4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6786" y="3659290"/>
            <a:ext cx="941940" cy="838345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1DAD7E98-D136-4396-9727-B2AAF70A89F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9791" y="3781987"/>
            <a:ext cx="1039370" cy="632861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7544FB08-707B-4B4A-8E3A-625839376C2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6548" y="4743362"/>
            <a:ext cx="1031998" cy="743038"/>
          </a:xfrm>
          <a:prstGeom prst="rect">
            <a:avLst/>
          </a:prstGeom>
        </p:spPr>
      </p:pic>
      <p:sp>
        <p:nvSpPr>
          <p:cNvPr id="3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65150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22" grpId="0" animBg="1"/>
      <p:bldP spid="23" grpId="0" animBg="1"/>
      <p:bldP spid="24" grpId="0" animBg="1"/>
      <p:bldP spid="27" grpId="0" animBg="1"/>
      <p:bldP spid="28" grpId="0" animBg="1"/>
      <p:bldP spid="2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Git</a:t>
            </a:r>
            <a:endParaRPr lang="bg-BG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B76025-8AC1-42D5-9850-784DA34E72B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5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5754" y="1985249"/>
            <a:ext cx="3236083" cy="1351331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Distributed Source-Control System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EF9AB8-63CB-4B89-9275-E585DBDDC0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en-US" sz="3500" b="1" dirty="0">
                <a:solidFill>
                  <a:schemeClr val="bg1"/>
                </a:solidFill>
              </a:rPr>
              <a:t>Git</a:t>
            </a:r>
            <a:r>
              <a:rPr lang="en-US" sz="3500" dirty="0"/>
              <a:t> == distributed </a:t>
            </a:r>
            <a:r>
              <a:rPr lang="en-US" sz="3500" b="1" dirty="0">
                <a:solidFill>
                  <a:schemeClr val="bg1"/>
                </a:solidFill>
              </a:rPr>
              <a:t>source-control system</a:t>
            </a:r>
          </a:p>
          <a:p>
            <a:pPr lvl="1"/>
            <a:r>
              <a:rPr lang="en-US" dirty="0"/>
              <a:t>The most popular in the world</a:t>
            </a:r>
          </a:p>
          <a:p>
            <a:pPr lvl="1"/>
            <a:r>
              <a:rPr lang="en-US" dirty="0"/>
              <a:t>Free, open-source software</a:t>
            </a:r>
          </a:p>
          <a:p>
            <a:r>
              <a:rPr lang="en-US" sz="3500" dirty="0"/>
              <a:t>Works with </a:t>
            </a:r>
            <a:r>
              <a:rPr lang="en-US" sz="3500" b="1" dirty="0">
                <a:solidFill>
                  <a:schemeClr val="bg1"/>
                </a:solidFill>
              </a:rPr>
              <a:t>local</a:t>
            </a:r>
            <a:r>
              <a:rPr lang="en-US" sz="3500" dirty="0"/>
              <a:t> and </a:t>
            </a:r>
            <a:r>
              <a:rPr lang="en-US" sz="3500" b="1" dirty="0">
                <a:solidFill>
                  <a:schemeClr val="bg1"/>
                </a:solidFill>
              </a:rPr>
              <a:t>remote </a:t>
            </a:r>
            <a:r>
              <a:rPr lang="en-US" sz="3500" dirty="0"/>
              <a:t>repositories</a:t>
            </a:r>
          </a:p>
          <a:p>
            <a:pPr>
              <a:buClr>
                <a:schemeClr val="tx1"/>
              </a:buClr>
            </a:pPr>
            <a:r>
              <a:rPr lang="en-US" sz="3500" b="1" dirty="0">
                <a:solidFill>
                  <a:schemeClr val="bg1"/>
                </a:solidFill>
              </a:rPr>
              <a:t>Git bash </a:t>
            </a:r>
            <a:r>
              <a:rPr lang="en-US" sz="3500" dirty="0"/>
              <a:t>- command line interface for Git</a:t>
            </a:r>
          </a:p>
          <a:p>
            <a:r>
              <a:rPr lang="en-US" sz="3500" dirty="0"/>
              <a:t>Runs on Linux, macOS and Windows (</a:t>
            </a:r>
            <a:r>
              <a:rPr lang="en-US" sz="3500" b="1" noProof="1">
                <a:solidFill>
                  <a:schemeClr val="bg1"/>
                </a:solidFill>
                <a:cs typeface="Consolas" panose="020B0609020204030204" pitchFamily="49" charset="0"/>
              </a:rPr>
              <a:t>msysGit</a:t>
            </a:r>
            <a:r>
              <a:rPr lang="en-US" sz="3500" dirty="0"/>
              <a:t>)</a:t>
            </a:r>
          </a:p>
          <a:p>
            <a:pPr lvl="1"/>
            <a:r>
              <a:rPr lang="en-US" dirty="0">
                <a:hlinkClick r:id="rId2"/>
              </a:rPr>
              <a:t>https://git-scm.com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https://www.atlassian.com/git/tutorials/setting-up-a-repository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Git?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40680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dirty="0"/>
              <a:t>Console-based Client</a:t>
            </a:r>
          </a:p>
          <a:p>
            <a:pPr lvl="1">
              <a:lnSpc>
                <a:spcPct val="110000"/>
              </a:lnSpc>
              <a:spcBef>
                <a:spcPts val="1200"/>
              </a:spcBef>
              <a:buClr>
                <a:schemeClr val="tx1"/>
              </a:buClr>
            </a:pPr>
            <a:r>
              <a:rPr lang="en-US" sz="3200" b="1" dirty="0" err="1">
                <a:solidFill>
                  <a:schemeClr val="bg1"/>
                </a:solidFill>
              </a:rPr>
              <a:t>git</a:t>
            </a:r>
            <a:r>
              <a:rPr lang="en-US" sz="3200" b="1" dirty="0">
                <a:solidFill>
                  <a:schemeClr val="bg1"/>
                </a:solidFill>
              </a:rPr>
              <a:t>, </a:t>
            </a:r>
            <a:r>
              <a:rPr lang="en-US" sz="3200" b="1" dirty="0" err="1">
                <a:solidFill>
                  <a:schemeClr val="bg1"/>
                </a:solidFill>
              </a:rPr>
              <a:t>GitBash</a:t>
            </a:r>
            <a:endParaRPr lang="en-US" sz="3200" b="1" dirty="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dirty="0"/>
              <a:t>Windows GUI Client – </a:t>
            </a:r>
            <a:r>
              <a:rPr lang="en-US" sz="3200" b="1" dirty="0" err="1">
                <a:solidFill>
                  <a:schemeClr val="bg1"/>
                </a:solidFill>
              </a:rPr>
              <a:t>TortoiseGit</a:t>
            </a:r>
            <a:endParaRPr lang="en-US" sz="3200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sz="3000" dirty="0">
                <a:solidFill>
                  <a:srgbClr val="F2A40D"/>
                </a:solidFill>
              </a:rPr>
              <a:t>https://tortoisegit.org/download/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dirty="0"/>
              <a:t>Visual Studio / Eclipse Plug-ins</a:t>
            </a:r>
          </a:p>
          <a:p>
            <a:pPr>
              <a:lnSpc>
                <a:spcPct val="110000"/>
              </a:lnSpc>
              <a:spcBef>
                <a:spcPts val="1200"/>
              </a:spcBef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GitHub Desktop </a:t>
            </a:r>
            <a:r>
              <a:rPr lang="en-US" dirty="0"/>
              <a:t>Client</a:t>
            </a:r>
          </a:p>
          <a:p>
            <a:pPr lvl="1">
              <a:lnSpc>
                <a:spcPct val="110000"/>
              </a:lnSpc>
              <a:spcBef>
                <a:spcPts val="1200"/>
              </a:spcBef>
              <a:buClr>
                <a:schemeClr val="tx1"/>
              </a:buClr>
            </a:pPr>
            <a:r>
              <a:rPr lang="en-US" sz="3000" dirty="0">
                <a:solidFill>
                  <a:srgbClr val="F2A40D"/>
                </a:solidFill>
              </a:rPr>
              <a:t>https://desktop.github.com </a:t>
            </a:r>
            <a:endParaRPr lang="bg-BG" sz="3000" dirty="0">
              <a:solidFill>
                <a:srgbClr val="F2A40D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</a:t>
            </a:r>
            <a:r>
              <a:rPr lang="en-US" dirty="0" err="1" smtClean="0"/>
              <a:t>Git</a:t>
            </a:r>
            <a:endParaRPr lang="bg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0671CE-023E-4BEB-A03E-35B0C9ACC1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1386" y="2170512"/>
            <a:ext cx="2286117" cy="4089610"/>
          </a:xfrm>
          <a:prstGeom prst="rect">
            <a:avLst/>
          </a:prstGeom>
          <a:ln w="19050">
            <a:solidFill>
              <a:schemeClr val="accent6">
                <a:lumMod val="10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56E48C1-57E5-407B-AA5A-74CD73C785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16" y="1167160"/>
            <a:ext cx="2343270" cy="5092962"/>
          </a:xfrm>
          <a:prstGeom prst="rect">
            <a:avLst/>
          </a:prstGeom>
          <a:ln>
            <a:solidFill>
              <a:schemeClr val="accent6">
                <a:lumMod val="1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58659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EDC12201-18EB-4577-9341-432A887185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noProof="1" smtClean="0">
                <a:solidFill>
                  <a:schemeClr val="bg1"/>
                </a:solidFill>
              </a:rPr>
              <a:t>msysGit</a:t>
            </a:r>
            <a:r>
              <a:rPr lang="en-US" noProof="1" smtClean="0"/>
              <a:t> installation on Windows</a:t>
            </a:r>
          </a:p>
          <a:p>
            <a:pPr lvl="1"/>
            <a:r>
              <a:rPr lang="en-US" noProof="1" smtClean="0"/>
              <a:t>Download Git for Windows: https://git-scm.com/downloads</a:t>
            </a:r>
          </a:p>
          <a:p>
            <a:pPr lvl="2"/>
            <a:r>
              <a:rPr lang="en-US" noProof="1" smtClean="0"/>
              <a:t>"Next, Next, Next" does the Installation</a:t>
            </a:r>
          </a:p>
          <a:p>
            <a:pPr lvl="1"/>
            <a:r>
              <a:rPr lang="en-US" noProof="1" smtClean="0"/>
              <a:t>Options to select (they should be selected by default)</a:t>
            </a:r>
          </a:p>
          <a:p>
            <a:pPr lvl="2"/>
            <a:r>
              <a:rPr lang="en-US" noProof="1" smtClean="0"/>
              <a:t>"Use Git Bash Only"</a:t>
            </a:r>
          </a:p>
          <a:p>
            <a:pPr lvl="2"/>
            <a:r>
              <a:rPr lang="en-US" noProof="1" smtClean="0"/>
              <a:t>"Checkout Windows-style, commit Unix-style endings"</a:t>
            </a:r>
          </a:p>
          <a:p>
            <a:r>
              <a:rPr lang="en-US" noProof="1" smtClean="0"/>
              <a:t>Git Installation on Linux: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Installing Git</a:t>
            </a:r>
            <a:endParaRPr lang="bg-BG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4F5235-F540-4440-A62E-2D6DBBE21E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000" y="5814000"/>
            <a:ext cx="50400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sudo apt-get install git</a:t>
            </a:r>
            <a:endParaRPr lang="en-US" sz="2800" b="1" noProof="1"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4852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Cloning an existing </a:t>
            </a:r>
            <a:r>
              <a:rPr lang="en-US" noProof="1" smtClean="0"/>
              <a:t>Git</a:t>
            </a:r>
            <a:r>
              <a:rPr lang="en-US" dirty="0" smtClean="0"/>
              <a:t> repository</a:t>
            </a:r>
          </a:p>
          <a:p>
            <a:endParaRPr lang="en-US" noProof="1" smtClean="0"/>
          </a:p>
          <a:p>
            <a:r>
              <a:rPr lang="en-US" dirty="0" smtClean="0"/>
              <a:t>Fetch and merge the latest changes from the remote repository</a:t>
            </a:r>
          </a:p>
          <a:p>
            <a:endParaRPr lang="en-US" dirty="0" smtClean="0"/>
          </a:p>
          <a:p>
            <a:r>
              <a:rPr lang="en-US" dirty="0" smtClean="0"/>
              <a:t>Preparing (adding / selecting) files for a commit</a:t>
            </a:r>
          </a:p>
          <a:p>
            <a:endParaRPr lang="en-US" dirty="0" smtClean="0"/>
          </a:p>
          <a:p>
            <a:r>
              <a:rPr lang="en-US" dirty="0" smtClean="0"/>
              <a:t>Committing to the local repository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Basic Commands (1)</a:t>
            </a:r>
            <a:endParaRPr lang="bg-BG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057F177-8686-4E53-9668-A2DFC12C34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000" y="1879184"/>
            <a:ext cx="470254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git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clone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 [remote url]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D7EC0D-DDB5-4108-89D3-B9F546B05D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000" y="3234464"/>
            <a:ext cx="214190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2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git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pull</a:t>
            </a:r>
            <a:endParaRPr lang="en-US" sz="28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B58CAB-7F75-41A6-8D94-8138389F3C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000" y="4644000"/>
            <a:ext cx="956548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2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git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 [filename] ("git add ." </a:t>
            </a: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adds everything)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CC6CD6F-D2F5-4C41-A92A-C499F617C2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000" y="6010780"/>
            <a:ext cx="715077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2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git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commit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 –m "[your message here]"</a:t>
            </a:r>
          </a:p>
        </p:txBody>
      </p:sp>
    </p:spTree>
    <p:extLst>
      <p:ext uri="{BB962C8B-B14F-4D97-AF65-F5344CB8AC3E}">
        <p14:creationId xmlns:p14="http://schemas.microsoft.com/office/powerpoint/2010/main" val="2183457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E4BD929-369B-4BDC-9EB0-2052D8C08126}"/>
              </a:ext>
            </a:extLst>
          </p:cNvPr>
          <p:cNvSpPr txBox="1">
            <a:spLocks/>
          </p:cNvSpPr>
          <p:nvPr/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Check the status of your local repository (see the local changes)</a:t>
            </a:r>
          </a:p>
          <a:p>
            <a:endParaRPr lang="en-US" smtClean="0"/>
          </a:p>
          <a:p>
            <a:r>
              <a:rPr lang="en-US" smtClean="0"/>
              <a:t>Creating a new local repository (in the current directory)</a:t>
            </a:r>
          </a:p>
          <a:p>
            <a:endParaRPr lang="en-US" smtClean="0"/>
          </a:p>
          <a:p>
            <a:r>
              <a:rPr lang="en-US" smtClean="0"/>
              <a:t>Creating a remote (assign a short name for remote </a:t>
            </a:r>
            <a:r>
              <a:rPr lang="en-US" noProof="1" smtClean="0"/>
              <a:t>Git</a:t>
            </a:r>
            <a:r>
              <a:rPr lang="en-US" smtClean="0"/>
              <a:t> URL)</a:t>
            </a:r>
          </a:p>
          <a:p>
            <a:endParaRPr lang="en-US" noProof="1" smtClean="0"/>
          </a:p>
          <a:p>
            <a:r>
              <a:rPr lang="en-US" smtClean="0"/>
              <a:t>Pushing to a remote (send changes to the remote repository)</a:t>
            </a:r>
            <a:endParaRPr lang="en-US" noProof="1" smtClean="0"/>
          </a:p>
          <a:p>
            <a:endParaRPr lang="bg-BG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Basic Commands (2)</a:t>
            </a:r>
            <a:endParaRPr lang="bg-BG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113709D-4A95-4B05-967E-D4073929E6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000" y="1960780"/>
            <a:ext cx="230884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git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status</a:t>
            </a:r>
            <a:endParaRPr lang="en-US" sz="28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050658A-FCFC-45B4-AB7A-0CF7615899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000" y="3384000"/>
            <a:ext cx="230725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git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endParaRPr lang="en-US" sz="28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2FC7699-C826-4278-9753-58E1585C63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000" y="4689000"/>
            <a:ext cx="819467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git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remote add 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[remote name] [remote url]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F287652-848F-49CB-9164-0D042E602B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000" y="6084000"/>
            <a:ext cx="7292207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git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 [remote name] [local name]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3147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pPr>
              <a:lnSpc>
                <a:spcPts val="4000"/>
              </a:lnSpc>
              <a:spcBef>
                <a:spcPts val="1200"/>
              </a:spcBef>
            </a:pPr>
            <a:r>
              <a:rPr lang="en-US" sz="4000" dirty="0"/>
              <a:t>Software Configuration Management</a:t>
            </a:r>
          </a:p>
          <a:p>
            <a:pPr>
              <a:lnSpc>
                <a:spcPts val="4000"/>
              </a:lnSpc>
              <a:spcBef>
                <a:spcPts val="1200"/>
              </a:spcBef>
            </a:pPr>
            <a:r>
              <a:rPr lang="en-US" sz="4000" dirty="0"/>
              <a:t>Introduction to Git</a:t>
            </a:r>
          </a:p>
          <a:p>
            <a:pPr>
              <a:lnSpc>
                <a:spcPts val="4000"/>
              </a:lnSpc>
              <a:spcBef>
                <a:spcPts val="1200"/>
              </a:spcBef>
            </a:pPr>
            <a:r>
              <a:rPr lang="en-US" sz="4000" dirty="0"/>
              <a:t>Introduction to GitHub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GitHub</a:t>
            </a:r>
            <a:endParaRPr lang="bg-BG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B86296-7638-46AD-BAED-462728629E1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4484" y="1026942"/>
            <a:ext cx="3283031" cy="3283031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World's Largest Source Code Hosting Site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34013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EF9AB8-63CB-4B89-9275-E585DBDDC0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GitHub</a:t>
            </a:r>
            <a:r>
              <a:rPr lang="en-US" dirty="0"/>
              <a:t> is the world's #1 source code hosting site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Free for open-source projects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Paid plans for private repositories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GitHub provides: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Git source code repository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Issue tracker (bug tracker)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Project board (Kanban style)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Wiki pages (documentation)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GitHub?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93456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Live Exercises</a:t>
            </a:r>
            <a:endParaRPr lang="bg-BG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Create Your Own GitHub Profile and Repository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26071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363" y="1655763"/>
            <a:ext cx="7583187" cy="4773612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419225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5647" y="3276600"/>
            <a:ext cx="2883428" cy="3120594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463BBEF3-7342-4DD5-8DB1-F09B1D513D02}"/>
              </a:ext>
            </a:extLst>
          </p:cNvPr>
          <p:cNvSpPr txBox="1">
            <a:spLocks/>
          </p:cNvSpPr>
          <p:nvPr/>
        </p:nvSpPr>
        <p:spPr>
          <a:xfrm>
            <a:off x="541485" y="1723767"/>
            <a:ext cx="7910065" cy="467342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56D586A-BD05-4815-AE45-375B80576922}"/>
              </a:ext>
            </a:extLst>
          </p:cNvPr>
          <p:cNvSpPr/>
          <p:nvPr/>
        </p:nvSpPr>
        <p:spPr>
          <a:xfrm>
            <a:off x="697879" y="1419225"/>
            <a:ext cx="7841609" cy="5314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4013" indent="-354013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Use </a:t>
            </a:r>
            <a:r>
              <a:rPr lang="en-US" sz="3200" b="1" dirty="0">
                <a:solidFill>
                  <a:schemeClr val="bg1"/>
                </a:solidFill>
              </a:rPr>
              <a:t>version control systems </a:t>
            </a:r>
            <a:r>
              <a:rPr lang="en-US" sz="3200" dirty="0">
                <a:solidFill>
                  <a:schemeClr val="bg2"/>
                </a:solidFill>
              </a:rPr>
              <a:t>to work in a team</a:t>
            </a:r>
          </a:p>
          <a:p>
            <a:pPr marL="806450" lvl="1" indent="-34925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3000" dirty="0">
                <a:solidFill>
                  <a:schemeClr val="bg2"/>
                </a:solidFill>
              </a:rPr>
              <a:t>Keep the code in a central repository</a:t>
            </a:r>
          </a:p>
          <a:p>
            <a:pPr marL="806450" lvl="1" indent="-34925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3000" dirty="0">
                <a:solidFill>
                  <a:schemeClr val="bg2"/>
                </a:solidFill>
              </a:rPr>
              <a:t>Handle merge conflicts with ease</a:t>
            </a:r>
          </a:p>
          <a:p>
            <a:pPr marL="354013" indent="-354013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Important Git commands:</a:t>
            </a:r>
          </a:p>
          <a:p>
            <a:pPr marL="806450" lvl="1" indent="-349250">
              <a:lnSpc>
                <a:spcPct val="110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clone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add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commit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pull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push</a:t>
            </a:r>
          </a:p>
          <a:p>
            <a:pPr marL="354013" indent="-354013">
              <a:lnSpc>
                <a:spcPct val="110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GitHub</a:t>
            </a:r>
            <a:r>
              <a:rPr lang="en-US" sz="3200" dirty="0">
                <a:solidFill>
                  <a:schemeClr val="bg2"/>
                </a:solidFill>
              </a:rPr>
              <a:t> == the world's most used software project hosting platform</a:t>
            </a:r>
          </a:p>
          <a:p>
            <a:pPr marL="806450" lvl="1" indent="-34925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3000" dirty="0">
                <a:solidFill>
                  <a:schemeClr val="bg2"/>
                </a:solidFill>
              </a:rPr>
              <a:t>Git repository, issue tracker, Kanban board, Wiki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382631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">
            <a:extLst>
              <a:ext uri="{FF2B5EF4-FFF2-40B4-BE49-F238E27FC236}">
                <a16:creationId xmlns:a16="http://schemas.microsoft.com/office/drawing/2014/main" id="{1DA59687-2AA3-446B-9C8E-9FD7874E63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33" name="Superhosting">
            <a:hlinkClick r:id="rId3"/>
            <a:extLst>
              <a:ext uri="{FF2B5EF4-FFF2-40B4-BE49-F238E27FC236}">
                <a16:creationId xmlns:a16="http://schemas.microsoft.com/office/drawing/2014/main" id="{209EACB9-FC1D-4DCA-BC86-B0DD023123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6674" y="5669707"/>
            <a:ext cx="6474561" cy="77429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2" name="Stemo">
            <a:hlinkClick r:id="rId5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093778" y="5580622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22" name="Infragistics">
            <a:hlinkClick r:id="rId7"/>
            <a:extLst>
              <a:ext uri="{FF2B5EF4-FFF2-40B4-BE49-F238E27FC236}">
                <a16:creationId xmlns:a16="http://schemas.microsoft.com/office/drawing/2014/main" id="{B144A31B-0A04-458F-A3E8-FB087C51810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38016" y="4550361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23" name="Indeavr" descr="Ð ÐµÐ·ÑÐ»ÑÐ°Ñ Ñ Ð¸Ð·Ð¾Ð±ÑÐ°Ð¶ÐµÐ½Ð¸Ðµ Ð·Ð° indeavr">
            <a:hlinkClick r:id="rId9"/>
            <a:extLst>
              <a:ext uri="{FF2B5EF4-FFF2-40B4-BE49-F238E27FC236}">
                <a16:creationId xmlns:a16="http://schemas.microsoft.com/office/drawing/2014/main" id="{BCA470B5-EF7D-4607-9DBD-6D5DD869EA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50766" y="4550361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Motion Software">
            <a:hlinkClick r:id="rId11"/>
            <a:extLst>
              <a:ext uri="{FF2B5EF4-FFF2-40B4-BE49-F238E27FC236}">
                <a16:creationId xmlns:a16="http://schemas.microsoft.com/office/drawing/2014/main" id="{6C36419A-8DCA-4C41-ACC6-107A967CC691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56727" y="3520099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9" name="Postbank">
            <a:hlinkClick r:id="rId13"/>
            <a:extLst>
              <a:ext uri="{FF2B5EF4-FFF2-40B4-BE49-F238E27FC236}">
                <a16:creationId xmlns:a16="http://schemas.microsoft.com/office/drawing/2014/main" id="{786DE91B-5838-4ABB-9599-9B9D5A72C832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19373" y="3520099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0" name="SmartIT">
            <a:hlinkClick r:id="rId15"/>
            <a:extLst>
              <a:ext uri="{FF2B5EF4-FFF2-40B4-BE49-F238E27FC236}">
                <a16:creationId xmlns:a16="http://schemas.microsoft.com/office/drawing/2014/main" id="{EBCEF2BC-A3EC-41EB-A352-8F346A8B7942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50767" y="3520099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4" name="Netpeak" descr="Ð ÐµÐ·ÑÐ»ÑÐ°Ñ Ñ Ð¸Ð·Ð¾Ð±ÑÐ°Ð¶ÐµÐ½Ð¸Ðµ Ð·Ð° netpeak">
            <a:hlinkClick r:id="rId17"/>
            <a:extLst>
              <a:ext uri="{FF2B5EF4-FFF2-40B4-BE49-F238E27FC236}">
                <a16:creationId xmlns:a16="http://schemas.microsoft.com/office/drawing/2014/main" id="{331D262B-A4E1-444E-91F0-CD07329508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13044" y="2489837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Sotware Group" descr="Ð ÐµÐ·ÑÐ»ÑÐ°Ñ Ñ Ð¸Ð·Ð¾Ð±ÑÐ°Ð¶ÐµÐ½Ð¸Ðµ Ð·Ð° software group">
            <a:hlinkClick r:id="rId19"/>
            <a:extLst>
              <a:ext uri="{FF2B5EF4-FFF2-40B4-BE49-F238E27FC236}">
                <a16:creationId xmlns:a16="http://schemas.microsoft.com/office/drawing/2014/main" id="{82BEFF31-0390-4708-9B87-CD5CA29F05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50767" y="2489837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Telenor">
            <a:hlinkClick r:id="rId21"/>
            <a:extLst>
              <a:ext uri="{FF2B5EF4-FFF2-40B4-BE49-F238E27FC236}">
                <a16:creationId xmlns:a16="http://schemas.microsoft.com/office/drawing/2014/main" id="{C8FB8C63-59CB-4A45-8529-96F047E7DDA8}"/>
              </a:ext>
            </a:extLst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57834" y="1459575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SB Tech">
            <a:hlinkClick r:id="rId23"/>
            <a:extLst>
              <a:ext uri="{FF2B5EF4-FFF2-40B4-BE49-F238E27FC236}">
                <a16:creationId xmlns:a16="http://schemas.microsoft.com/office/drawing/2014/main" id="{26832791-E415-4416-8C24-87B330830339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590147" y="1459575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XS Software">
            <a:hlinkClick r:id="rId25"/>
            <a:extLst>
              <a:ext uri="{FF2B5EF4-FFF2-40B4-BE49-F238E27FC236}">
                <a16:creationId xmlns:a16="http://schemas.microsoft.com/office/drawing/2014/main" id="{EE616F15-A212-4948-8C33-01A8B3540A1B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50766" y="1459575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SoftUni Diamond Partners</a:t>
            </a:r>
            <a:endParaRPr lang="bg-BG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1136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DF5E34AF-7064-4957-9286-B7A58DFE74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  <p:grpSp>
        <p:nvGrpSpPr>
          <p:cNvPr id="9" name="Group Logos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272" y="1933804"/>
            <a:ext cx="8227457" cy="4150196"/>
            <a:chOff x="1492446" y="2067924"/>
            <a:chExt cx="6811766" cy="3436077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C08C713-0228-4051-B23E-879B043121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2" name="Picture 11">
              <a:hlinkClick r:id="rId4"/>
              <a:extLst>
                <a:ext uri="{FF2B5EF4-FFF2-40B4-BE49-F238E27FC236}">
                  <a16:creationId xmlns:a16="http://schemas.microsoft.com/office/drawing/2014/main" id="{BFA766B8-8BBD-4F74-89B8-E81AF861C6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4" name="Picture 13">
              <a:hlinkClick r:id="rId6"/>
              <a:extLst>
                <a:ext uri="{FF2B5EF4-FFF2-40B4-BE49-F238E27FC236}">
                  <a16:creationId xmlns:a16="http://schemas.microsoft.com/office/drawing/2014/main" id="{0913EF2F-215E-4B4F-A9E0-2D7E3B0C57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6" name="Picture 15">
              <a:hlinkClick r:id="rId8"/>
              <a:extLst>
                <a:ext uri="{FF2B5EF4-FFF2-40B4-BE49-F238E27FC236}">
                  <a16:creationId xmlns:a16="http://schemas.microsoft.com/office/drawing/2014/main" id="{16A88256-1F6F-4AC2-AC84-DB3557011F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SoftUni Organizational Partners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227666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6572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031717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9600" b="1" dirty="0"/>
              <a:t>#fund-common</a:t>
            </a:r>
            <a:endParaRPr lang="en-US" sz="96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43386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Software Configuration Management</a:t>
            </a:r>
            <a:endParaRPr lang="bg-BG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97D19C-5A20-49BC-A08E-7854FF0CFF83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4526363" y="1395141"/>
            <a:ext cx="3139274" cy="2648506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Version Control / Source Control Systems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98838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EF9AB8-63CB-4B89-9275-E585DBDDC0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chemeClr val="tx1"/>
              </a:buClr>
              <a:defRPr/>
            </a:pPr>
            <a:r>
              <a:rPr lang="en-US" b="1" dirty="0">
                <a:solidFill>
                  <a:schemeClr val="bg1"/>
                </a:solidFill>
              </a:rPr>
              <a:t>Version Control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dirty="0">
                <a:cs typeface="Arial" charset="0"/>
              </a:rPr>
              <a:t>≈</a:t>
            </a:r>
            <a:r>
              <a:rPr lang="bg-BG" dirty="0"/>
              <a:t> </a:t>
            </a:r>
            <a:r>
              <a:rPr lang="en-US" dirty="0"/>
              <a:t>Software Configuration Management </a:t>
            </a:r>
          </a:p>
          <a:p>
            <a:pPr lvl="1">
              <a:lnSpc>
                <a:spcPct val="110000"/>
              </a:lnSpc>
              <a:defRPr/>
            </a:pPr>
            <a:r>
              <a:rPr lang="en-US" dirty="0" smtClean="0"/>
              <a:t>Consists </a:t>
            </a:r>
            <a:r>
              <a:rPr lang="en-US" dirty="0"/>
              <a:t>of techniques, practices and tools for working </a:t>
            </a:r>
            <a:br>
              <a:rPr lang="en-US" dirty="0"/>
            </a:br>
            <a:r>
              <a:rPr lang="en-US" dirty="0"/>
              <a:t>on </a:t>
            </a:r>
            <a:r>
              <a:rPr lang="en-US" b="1" dirty="0">
                <a:solidFill>
                  <a:schemeClr val="bg1"/>
                </a:solidFill>
              </a:rPr>
              <a:t>shared source code </a:t>
            </a:r>
            <a:r>
              <a:rPr lang="en-US" dirty="0"/>
              <a:t>and files</a:t>
            </a:r>
          </a:p>
          <a:p>
            <a:pPr lvl="1">
              <a:lnSpc>
                <a:spcPct val="110000"/>
              </a:lnSpc>
              <a:defRPr/>
            </a:pPr>
            <a:r>
              <a:rPr lang="en-US" dirty="0"/>
              <a:t>Mechanisms for management, control and tracking the </a:t>
            </a:r>
            <a:br>
              <a:rPr lang="en-US" dirty="0"/>
            </a:br>
            <a:r>
              <a:rPr lang="en-US" dirty="0"/>
              <a:t>changes</a:t>
            </a:r>
          </a:p>
          <a:p>
            <a:pPr lvl="1">
              <a:lnSpc>
                <a:spcPct val="110000"/>
              </a:lnSpc>
              <a:defRPr/>
            </a:pPr>
            <a:r>
              <a:rPr lang="en-US" dirty="0" smtClean="0"/>
              <a:t>Keeps </a:t>
            </a:r>
            <a:r>
              <a:rPr lang="en-US" dirty="0"/>
              <a:t>track of what is happening in the project</a:t>
            </a:r>
            <a:r>
              <a:rPr lang="bg-BG" dirty="0"/>
              <a:t> </a:t>
            </a:r>
            <a:r>
              <a:rPr lang="en-US" dirty="0"/>
              <a:t>over time</a:t>
            </a:r>
            <a:endParaRPr lang="bg-BG" dirty="0"/>
          </a:p>
          <a:p>
            <a:pPr lvl="1">
              <a:lnSpc>
                <a:spcPct val="110000"/>
              </a:lnSpc>
              <a:defRPr/>
            </a:pPr>
            <a:r>
              <a:rPr lang="en-US" dirty="0"/>
              <a:t>Solves </a:t>
            </a:r>
            <a:r>
              <a:rPr lang="en-US" b="1" dirty="0">
                <a:solidFill>
                  <a:schemeClr val="bg1"/>
                </a:solidFill>
              </a:rPr>
              <a:t>conflicts</a:t>
            </a:r>
            <a:r>
              <a:rPr lang="en-US" dirty="0"/>
              <a:t> in the changes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Configuration Management</a:t>
            </a:r>
          </a:p>
        </p:txBody>
      </p:sp>
    </p:spTree>
    <p:extLst>
      <p:ext uri="{BB962C8B-B14F-4D97-AF65-F5344CB8AC3E}">
        <p14:creationId xmlns:p14="http://schemas.microsoft.com/office/powerpoint/2010/main" val="190979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EF9AB8-63CB-4B89-9275-E585DBDDC0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Systems for version control keep their own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change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log</a:t>
            </a:r>
            <a:r>
              <a:rPr lang="en-US" dirty="0"/>
              <a:t> (version history). It shows:</a:t>
            </a:r>
          </a:p>
          <a:p>
            <a:pPr lvl="1"/>
            <a:r>
              <a:rPr lang="en-US" dirty="0"/>
              <a:t>Who?</a:t>
            </a:r>
          </a:p>
          <a:p>
            <a:pPr lvl="1"/>
            <a:r>
              <a:rPr lang="en-US" dirty="0"/>
              <a:t>When?</a:t>
            </a:r>
          </a:p>
          <a:p>
            <a:pPr lvl="1"/>
            <a:r>
              <a:rPr lang="en-US" dirty="0"/>
              <a:t>Why?</a:t>
            </a:r>
          </a:p>
          <a:p>
            <a:pPr lvl="1"/>
            <a:r>
              <a:rPr lang="en-US" dirty="0"/>
              <a:t>What had been</a:t>
            </a:r>
            <a:br>
              <a:rPr lang="en-US" dirty="0"/>
            </a:br>
            <a:r>
              <a:rPr lang="en-US" dirty="0"/>
              <a:t>changed?</a:t>
            </a:r>
          </a:p>
          <a:p>
            <a:r>
              <a:rPr lang="en-US" dirty="0"/>
              <a:t>Old versions could</a:t>
            </a:r>
            <a:br>
              <a:rPr lang="en-US" dirty="0"/>
            </a:br>
            <a:r>
              <a:rPr lang="en-US" dirty="0"/>
              <a:t>be </a:t>
            </a:r>
            <a:r>
              <a:rPr lang="en-US" b="1" dirty="0">
                <a:solidFill>
                  <a:schemeClr val="bg1"/>
                </a:solidFill>
              </a:rPr>
              <a:t>restored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Log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57D7E8-F0C5-4FF8-B76B-3E2D01BA50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1000" y="2304000"/>
            <a:ext cx="5174715" cy="4069208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66850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">
            <a:extLst>
              <a:ext uri="{FF2B5EF4-FFF2-40B4-BE49-F238E27FC236}">
                <a16:creationId xmlns:a16="http://schemas.microsoft.com/office/drawing/2014/main" id="{0F6D9541-07EC-48B9-B967-03988898BBF2}"/>
              </a:ext>
            </a:extLst>
          </p:cNvPr>
          <p:cNvSpPr txBox="1">
            <a:spLocks/>
          </p:cNvSpPr>
          <p:nvPr/>
        </p:nvSpPr>
        <p:spPr>
          <a:xfrm>
            <a:off x="255948" y="114817"/>
            <a:ext cx="8399495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Vocabulary: Repository (Repo)</a:t>
            </a:r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EDC12201-18EB-4577-9341-432A887185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5948" y="1221157"/>
            <a:ext cx="9929724" cy="707656"/>
          </a:xfrm>
        </p:spPr>
        <p:txBody>
          <a:bodyPr>
            <a:normAutofit/>
          </a:bodyPr>
          <a:lstStyle/>
          <a:p>
            <a:r>
              <a:rPr lang="en-US" dirty="0" smtClean="0"/>
              <a:t>Stores the project in a remote server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E160CC-5DDE-44E9-AA76-DA676FD601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9956" y="2347913"/>
            <a:ext cx="1184119" cy="14570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927E1E-6B19-4678-A676-AB96489EAF7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035" y="4581525"/>
            <a:ext cx="1733550" cy="17335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C388351-A632-4218-94CA-AA6238F12111}"/>
              </a:ext>
            </a:extLst>
          </p:cNvPr>
          <p:cNvSpPr/>
          <p:nvPr/>
        </p:nvSpPr>
        <p:spPr>
          <a:xfrm>
            <a:off x="6544413" y="2782669"/>
            <a:ext cx="164634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Remote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834DAF-1674-4C49-9174-608D2E3CBAC4}"/>
              </a:ext>
            </a:extLst>
          </p:cNvPr>
          <p:cNvSpPr/>
          <p:nvPr/>
        </p:nvSpPr>
        <p:spPr>
          <a:xfrm>
            <a:off x="6797078" y="4993577"/>
            <a:ext cx="114101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Local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57689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">
            <a:extLst>
              <a:ext uri="{FF2B5EF4-FFF2-40B4-BE49-F238E27FC236}">
                <a16:creationId xmlns:a16="http://schemas.microsoft.com/office/drawing/2014/main" id="{0F6D9541-07EC-48B9-B967-03988898BBF2}"/>
              </a:ext>
            </a:extLst>
          </p:cNvPr>
          <p:cNvSpPr txBox="1">
            <a:spLocks/>
          </p:cNvSpPr>
          <p:nvPr/>
        </p:nvSpPr>
        <p:spPr>
          <a:xfrm>
            <a:off x="255948" y="114817"/>
            <a:ext cx="8399495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Vocabulary: Clone</a:t>
            </a:r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EDC12201-18EB-4577-9341-432A887185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5948" y="1221157"/>
            <a:ext cx="9929724" cy="707656"/>
          </a:xfrm>
        </p:spPr>
        <p:txBody>
          <a:bodyPr>
            <a:normAutofit/>
          </a:bodyPr>
          <a:lstStyle/>
          <a:p>
            <a:r>
              <a:rPr lang="en-US" dirty="0" smtClean="0"/>
              <a:t>Downloads a </a:t>
            </a:r>
            <a:r>
              <a:rPr lang="en-US" b="1" dirty="0">
                <a:solidFill>
                  <a:schemeClr val="bg1"/>
                </a:solidFill>
              </a:rPr>
              <a:t>local copy </a:t>
            </a:r>
            <a:r>
              <a:rPr lang="en-US" dirty="0" smtClean="0"/>
              <a:t>of the project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E160CC-5DDE-44E9-AA76-DA676FD601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9956" y="2347913"/>
            <a:ext cx="1184119" cy="14570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927E1E-6B19-4678-A676-AB96489EAF7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035" y="4581525"/>
            <a:ext cx="1733550" cy="17335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C388351-A632-4218-94CA-AA6238F12111}"/>
              </a:ext>
            </a:extLst>
          </p:cNvPr>
          <p:cNvSpPr/>
          <p:nvPr/>
        </p:nvSpPr>
        <p:spPr>
          <a:xfrm>
            <a:off x="6544413" y="2782669"/>
            <a:ext cx="164634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Remote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834DAF-1674-4C49-9174-608D2E3CBAC4}"/>
              </a:ext>
            </a:extLst>
          </p:cNvPr>
          <p:cNvSpPr/>
          <p:nvPr/>
        </p:nvSpPr>
        <p:spPr>
          <a:xfrm>
            <a:off x="6797078" y="4993577"/>
            <a:ext cx="114101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Local</a:t>
            </a:r>
          </a:p>
        </p:txBody>
      </p:sp>
      <p:sp>
        <p:nvSpPr>
          <p:cNvPr id="2" name="Arrow: Curved Right 1">
            <a:extLst>
              <a:ext uri="{FF2B5EF4-FFF2-40B4-BE49-F238E27FC236}">
                <a16:creationId xmlns:a16="http://schemas.microsoft.com/office/drawing/2014/main" id="{952FBEE1-1438-41B0-A528-674E31EEB3CD}"/>
              </a:ext>
            </a:extLst>
          </p:cNvPr>
          <p:cNvSpPr/>
          <p:nvPr/>
        </p:nvSpPr>
        <p:spPr bwMode="auto">
          <a:xfrm>
            <a:off x="3496680" y="3162300"/>
            <a:ext cx="642938" cy="2286000"/>
          </a:xfrm>
          <a:prstGeom prst="curvedRightArrow">
            <a:avLst>
              <a:gd name="adj1" fmla="val 33475"/>
              <a:gd name="adj2" fmla="val 61200"/>
              <a:gd name="adj3" fmla="val 38333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A0D68A6-9C62-44BA-89E0-C4C16C134C29}"/>
              </a:ext>
            </a:extLst>
          </p:cNvPr>
          <p:cNvSpPr/>
          <p:nvPr/>
        </p:nvSpPr>
        <p:spPr>
          <a:xfrm>
            <a:off x="2029997" y="3913717"/>
            <a:ext cx="125226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Clone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75187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">
            <a:extLst>
              <a:ext uri="{FF2B5EF4-FFF2-40B4-BE49-F238E27FC236}">
                <a16:creationId xmlns:a16="http://schemas.microsoft.com/office/drawing/2014/main" id="{0F6D9541-07EC-48B9-B967-03988898BBF2}"/>
              </a:ext>
            </a:extLst>
          </p:cNvPr>
          <p:cNvSpPr txBox="1">
            <a:spLocks/>
          </p:cNvSpPr>
          <p:nvPr/>
        </p:nvSpPr>
        <p:spPr>
          <a:xfrm>
            <a:off x="255948" y="114817"/>
            <a:ext cx="8399495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Vocabulary: Commit</a:t>
            </a:r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EDC12201-18EB-4577-9341-432A887185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5948" y="1221157"/>
            <a:ext cx="9929724" cy="707656"/>
          </a:xfrm>
        </p:spPr>
        <p:txBody>
          <a:bodyPr>
            <a:normAutofit/>
          </a:bodyPr>
          <a:lstStyle/>
          <a:p>
            <a:r>
              <a:rPr lang="en-US" dirty="0" smtClean="0"/>
              <a:t>Saves the changes </a:t>
            </a:r>
            <a:r>
              <a:rPr lang="en-US" sz="3100" b="1" dirty="0">
                <a:solidFill>
                  <a:schemeClr val="bg1"/>
                </a:solidFill>
              </a:rPr>
              <a:t>locally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E160CC-5DDE-44E9-AA76-DA676FD601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9956" y="2347913"/>
            <a:ext cx="1184119" cy="14570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927E1E-6B19-4678-A676-AB96489EAF7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035" y="4581525"/>
            <a:ext cx="1733550" cy="17335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C388351-A632-4218-94CA-AA6238F12111}"/>
              </a:ext>
            </a:extLst>
          </p:cNvPr>
          <p:cNvSpPr/>
          <p:nvPr/>
        </p:nvSpPr>
        <p:spPr>
          <a:xfrm>
            <a:off x="6544413" y="2782669"/>
            <a:ext cx="164634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Remote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834DAF-1674-4C49-9174-608D2E3CBAC4}"/>
              </a:ext>
            </a:extLst>
          </p:cNvPr>
          <p:cNvSpPr/>
          <p:nvPr/>
        </p:nvSpPr>
        <p:spPr>
          <a:xfrm>
            <a:off x="6797078" y="4993577"/>
            <a:ext cx="114101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Local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B46B24C-F560-44F0-84A4-5ABD36D7CA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8008" y="4867423"/>
            <a:ext cx="708653" cy="708653"/>
          </a:xfrm>
          <a:prstGeom prst="rect">
            <a:avLst/>
          </a:prstGeom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0421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3723</TotalTime>
  <Words>1056</Words>
  <Application>Microsoft Office PowerPoint</Application>
  <PresentationFormat>Widescreen</PresentationFormat>
  <Paragraphs>220</Paragraphs>
  <Slides>28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Git and GitHub</vt:lpstr>
      <vt:lpstr>Table of Contents</vt:lpstr>
      <vt:lpstr>Have a Question?</vt:lpstr>
      <vt:lpstr>Software Configuration Management</vt:lpstr>
      <vt:lpstr>Software Configuration Management</vt:lpstr>
      <vt:lpstr>Change Log</vt:lpstr>
      <vt:lpstr>PowerPoint Presentation</vt:lpstr>
      <vt:lpstr>PowerPoint Presentation</vt:lpstr>
      <vt:lpstr>PowerPoint Presentation</vt:lpstr>
      <vt:lpstr>Vocabulary: Sync (Pull / Push)</vt:lpstr>
      <vt:lpstr>PowerPoint Presentation</vt:lpstr>
      <vt:lpstr>PowerPoint Presentation</vt:lpstr>
      <vt:lpstr>PowerPoint Presentation</vt:lpstr>
      <vt:lpstr>Git</vt:lpstr>
      <vt:lpstr>What is Git?</vt:lpstr>
      <vt:lpstr>Using Git</vt:lpstr>
      <vt:lpstr>Installing Git</vt:lpstr>
      <vt:lpstr>Basic Commands (1)</vt:lpstr>
      <vt:lpstr>Basic Commands (2)</vt:lpstr>
      <vt:lpstr>GitHub</vt:lpstr>
      <vt:lpstr>What is GitHub?</vt:lpstr>
      <vt:lpstr>Live Exercises</vt:lpstr>
      <vt:lpstr>Summary</vt:lpstr>
      <vt:lpstr>Questions?</vt:lpstr>
      <vt:lpstr>SoftUni Diamond Partners</vt:lpstr>
      <vt:lpstr>SoftUni Organizational Partners</vt:lpstr>
      <vt:lpstr>License</vt:lpstr>
      <vt:lpstr>Trainings @ Software University (SoftUni)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Fundamentals - Common - Git and Github</dc:title>
  <dc:subject>Programming Fundamentals - Practical Training Course @ SoftUni</dc:subject>
  <dc:creator>Software University</dc:creator>
  <cp:keywords>Programming Fundamentals; Software University; SoftUni; programming; coding; software development; education; training; course; common</cp:keywords>
  <dc:description>© SoftUni – https://softuni.org_x000d_
© Software University – https://softuni.bg_x000d_
_x000d_
Copyrighted document. Unauthorized copy, reproduction or use is not permitted.</dc:description>
  <cp:lastModifiedBy>Мариела Цветанова</cp:lastModifiedBy>
  <cp:revision>13</cp:revision>
  <dcterms:created xsi:type="dcterms:W3CDTF">2018-05-23T13:08:44Z</dcterms:created>
  <dcterms:modified xsi:type="dcterms:W3CDTF">2020-04-14T13:40:14Z</dcterms:modified>
  <cp:category>programming;computer programming;software development;web development</cp:category>
</cp:coreProperties>
</file>