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1" r:id="rId32"/>
    <p:sldId id="287" r:id="rId33"/>
    <p:sldId id="288" r:id="rId34"/>
    <p:sldId id="293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08ECA3B-4C1E-4134-88C8-7906AC028F4F}">
          <p14:sldIdLst>
            <p14:sldId id="256"/>
            <p14:sldId id="257"/>
            <p14:sldId id="258"/>
          </p14:sldIdLst>
        </p14:section>
        <p14:section name="Stacks" id="{2250709A-C97E-42A4-B61B-0CD7F5633BF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Queues" id="{A18CB33F-C3F7-44A7-81EB-E3AC8133B6AE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Conclusion" id="{8A268ED8-088A-4F31-B303-AC5A4F4C2095}">
          <p14:sldIdLst>
            <p14:sldId id="285"/>
            <p14:sldId id="291"/>
            <p14:sldId id="287"/>
            <p14:sldId id="288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648" y="12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3097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6997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347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7.jpe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0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Reverse Strings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122490" y="1143000"/>
            <a:ext cx="7778751" cy="51069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Stack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441180" y="1764291"/>
            <a:ext cx="7309641" cy="38142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3505201"/>
            <a:ext cx="2057400" cy="1036333"/>
          </a:xfrm>
          <a:prstGeom prst="wedgeRoundRectCallout">
            <a:avLst>
              <a:gd name="adj1" fmla="val -75343"/>
              <a:gd name="adj2" fmla="val 225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the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4545220"/>
            <a:ext cx="3028479" cy="394405"/>
          </a:xfrm>
          <a:prstGeom prst="wedgeRoundRectCallout">
            <a:avLst>
              <a:gd name="adj1" fmla="val -62419"/>
              <a:gd name="adj2" fmla="val -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43659"/>
            <a:ext cx="2209800" cy="720626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663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Simple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570537"/>
          </a:xfrm>
        </p:spPr>
        <p:txBody>
          <a:bodyPr/>
          <a:lstStyle/>
          <a:p>
            <a:r>
              <a:rPr lang="en-US" dirty="0"/>
              <a:t>Implement a simple calculator that can evaluate simple </a:t>
            </a:r>
            <a:br>
              <a:rPr lang="bg-BG" dirty="0"/>
            </a:br>
            <a:r>
              <a:rPr lang="en-US" dirty="0"/>
              <a:t>expressions (only addition and subtraction)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61340" y="2534210"/>
            <a:ext cx="43306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+ 5 + 10 – 2 - 1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633951" y="2542390"/>
            <a:ext cx="71843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14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5774457" y="2655027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169281" y="3327687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2 + 5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70944" y="3321637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5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774457" y="3440908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4DD07-430A-4BE3-B884-61368D3EB76A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1E66C-22DD-4D0F-9CD0-61491689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281" y="4115114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1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B03C3-49C9-48C9-BDBC-3F008E33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944" y="4109064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6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0F657685-280A-4E6B-B645-086AF28F29F7}"/>
              </a:ext>
            </a:extLst>
          </p:cNvPr>
          <p:cNvSpPr/>
          <p:nvPr/>
        </p:nvSpPr>
        <p:spPr>
          <a:xfrm>
            <a:off x="5774457" y="4228335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EE8BE-A604-44FA-8791-100D9279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281" y="4902541"/>
            <a:ext cx="222100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 – </a:t>
            </a:r>
            <a:r>
              <a:rPr lang="bg-BG" sz="3200" b="1" noProof="1">
                <a:latin typeface="Consolas" panose="020B0609020204030204" pitchFamily="49" charset="0"/>
              </a:rPr>
              <a:t>0</a:t>
            </a:r>
            <a:r>
              <a:rPr lang="en-US" sz="3200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15CD8F-D50A-4CAD-8A5E-2732CC83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944" y="4896491"/>
            <a:ext cx="44445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7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0DEBFC8C-B666-4995-B3EC-ABB8E7FA5A97}"/>
              </a:ext>
            </a:extLst>
          </p:cNvPr>
          <p:cNvSpPr/>
          <p:nvPr/>
        </p:nvSpPr>
        <p:spPr>
          <a:xfrm>
            <a:off x="5774457" y="50157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238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Simple Calculator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51000" y="1396455"/>
            <a:ext cx="10840496" cy="5110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50000" tIns="183600" rIns="450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values 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Stack&lt;string&gt;(values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stack.Count &gt;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first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operator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second = int.Parse(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switch for operation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764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Simple Calculator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85352" y="1390030"/>
            <a:ext cx="9611248" cy="4248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switch (operator)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+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- second).ToString())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20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Stack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4950" y="1150939"/>
            <a:ext cx="11804650" cy="5570537"/>
          </a:xfrm>
        </p:spPr>
        <p:txBody>
          <a:bodyPr/>
          <a:lstStyle/>
          <a:p>
            <a:r>
              <a:rPr lang="en-US" dirty="0"/>
              <a:t>Calculate the sum in the stack</a:t>
            </a:r>
          </a:p>
          <a:p>
            <a:r>
              <a:rPr lang="en-US" dirty="0"/>
              <a:t>Before that you will receive commands</a:t>
            </a:r>
          </a:p>
          <a:p>
            <a:pPr lvl="1"/>
            <a:r>
              <a:rPr lang="en-US" dirty="0"/>
              <a:t>Add </a:t>
            </a:r>
            <a:r>
              <a:rPr lang="bg-BG" dirty="0"/>
              <a:t>-</a:t>
            </a:r>
            <a:r>
              <a:rPr lang="en-US" dirty="0"/>
              <a:t> adds the two numbers</a:t>
            </a:r>
          </a:p>
          <a:p>
            <a:pPr lvl="1"/>
            <a:r>
              <a:rPr lang="en-US" dirty="0"/>
              <a:t>Remove </a:t>
            </a:r>
            <a:r>
              <a:rPr lang="bg-BG" dirty="0"/>
              <a:t>-</a:t>
            </a:r>
            <a:r>
              <a:rPr lang="en-US" dirty="0"/>
              <a:t> removes count numbers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8105" y="4038598"/>
            <a:ext cx="1678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000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2860" y="4592597"/>
            <a:ext cx="144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6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7568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646DC9-654F-440D-9BE5-4F04C997AC77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096001" y="3853932"/>
            <a:ext cx="20474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800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220200" y="4592597"/>
            <a:ext cx="167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192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444908" y="4673262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06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Stack Sum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6000" y="1356419"/>
            <a:ext cx="10771187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Stack&lt;int&gt; stack = new Stack&lt;int&gt;(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(commandInfo != "end")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Parse the numbers and add them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37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Stack Sum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26000" y="1334900"/>
            <a:ext cx="9601199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else if(command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var</a:t>
            </a:r>
            <a:r>
              <a:rPr lang="en-US" sz="2600" b="1" dirty="0">
                <a:latin typeface="Consolas" panose="020B0609020204030204" pitchFamily="49" charset="0"/>
              </a:rPr>
              <a:t>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if (stack.Count &lt; countOfRemovedNums)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for (int i = 0; i &lt; countOfRemovedNums;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 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11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dirty="0"/>
              <a:t>We are </a:t>
            </a:r>
            <a:r>
              <a:rPr lang="en-US" sz="3600" b="1" dirty="0">
                <a:solidFill>
                  <a:schemeClr val="bg1"/>
                </a:solidFill>
              </a:rPr>
              <a:t>given an arithmetic expression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/>
              <a:t>with brackets (</a:t>
            </a:r>
            <a:r>
              <a:rPr lang="en-US" sz="3600" b="1" dirty="0">
                <a:solidFill>
                  <a:schemeClr val="bg1"/>
                </a:solidFill>
              </a:rPr>
              <a:t>with nesting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Extract all sub-expressions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brackets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883" y="3363642"/>
            <a:ext cx="7086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724401"/>
            <a:ext cx="554756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5500" y="4082106"/>
            <a:ext cx="3810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D021A-7E0C-4532-A2B0-3DFF670776AE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81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Matching Brackets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91000" y="1449000"/>
            <a:ext cx="9906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(ch == '(')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stack.Push(i);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else if (ch == ')')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startIndex =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405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/>
              <a:t>Stack&lt;T&gt; (LIFO </a:t>
            </a:r>
            <a:r>
              <a:rPr lang="bg-BG" sz="3600" dirty="0"/>
              <a:t>-</a:t>
            </a:r>
            <a:r>
              <a:rPr lang="en-US" sz="3600" dirty="0"/>
              <a:t> last in, first out) </a:t>
            </a:r>
          </a:p>
          <a:p>
            <a:pPr lvl="1"/>
            <a:r>
              <a:rPr lang="en-US" sz="3400" dirty="0"/>
              <a:t>Push(), Pop(),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</a:p>
          <a:p>
            <a:r>
              <a:rPr lang="en-US" sz="3600" dirty="0"/>
              <a:t>Queue&lt;T&gt; (FIFO </a:t>
            </a:r>
            <a:r>
              <a:rPr lang="bg-BG" sz="3600" dirty="0"/>
              <a:t>-</a:t>
            </a:r>
            <a:r>
              <a:rPr lang="en-US" sz="3600" dirty="0"/>
              <a:t> first in, first out) </a:t>
            </a:r>
          </a:p>
          <a:p>
            <a:pPr lvl="1"/>
            <a:r>
              <a:rPr lang="en-US" sz="3400" dirty="0"/>
              <a:t>Enqueue(), Dequeue(), Peek(),</a:t>
            </a:r>
            <a:br>
              <a:rPr lang="en-US" sz="3400" dirty="0"/>
            </a:br>
            <a:r>
              <a:rPr lang="en-US" sz="3400" dirty="0"/>
              <a:t>ToArray(), Contains() and Count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Overview and Working with Queue</a:t>
            </a:r>
            <a:endParaRPr lang="bg-BG"/>
          </a:p>
        </p:txBody>
      </p:sp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400"/>
            <a:ext cx="2480170" cy="2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Queue&lt;T&gt;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Queues</a:t>
            </a:r>
            <a:r>
              <a:rPr lang="en-US" b="1" dirty="0"/>
              <a:t> </a:t>
            </a:r>
            <a:r>
              <a:rPr lang="en-US" dirty="0"/>
              <a:t>provide the </a:t>
            </a:r>
            <a:r>
              <a:rPr lang="en-US" b="1" dirty="0">
                <a:solidFill>
                  <a:schemeClr val="bg1"/>
                </a:solidFill>
              </a:rPr>
              <a:t>following functionality</a:t>
            </a:r>
            <a:r>
              <a:rPr lang="en-US" b="1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Adding an element at the end of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Removing the first element from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Getting the first element of the queue </a:t>
            </a:r>
            <a:br>
              <a:rPr lang="en-US" dirty="0"/>
            </a:br>
            <a:r>
              <a:rPr lang="en-US" dirty="0"/>
              <a:t>without removing it</a:t>
            </a:r>
          </a:p>
          <a:p>
            <a:pPr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Queue – Abstract Data Type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5600" y="2556383"/>
            <a:ext cx="6417064" cy="697338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5600" y="5712774"/>
            <a:ext cx="6417064" cy="697338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5600" y="3691255"/>
            <a:ext cx="6417064" cy="1217019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0818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Enqueue() – Adds an Element to the Front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70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400">
                <a:ea typeface="+mn-ea"/>
                <a:cs typeface="Consolas" panose="020B0609020204030204" pitchFamily="49" charset="0"/>
              </a:rPr>
              <a:t>Dequeue() – Returns and Removes the First Element</a:t>
            </a:r>
            <a:endParaRPr lang="en-US" sz="34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7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3432" y="4269938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9156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Peek() – Returns the First Element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68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1.85185E-6 L 0.15629 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Children </a:t>
            </a:r>
            <a:r>
              <a:rPr lang="en-US" sz="3400" b="1" dirty="0">
                <a:solidFill>
                  <a:schemeClr val="bg1"/>
                </a:solidFill>
              </a:rPr>
              <a:t>form a circle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pass a hot potato </a:t>
            </a:r>
            <a:r>
              <a:rPr lang="en-US" sz="3400" b="1" dirty="0">
                <a:solidFill>
                  <a:schemeClr val="bg1"/>
                </a:solidFill>
              </a:rPr>
              <a:t>clockwise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nth toss </a:t>
            </a:r>
            <a:r>
              <a:rPr lang="en-US" sz="3400" b="1" dirty="0">
                <a:solidFill>
                  <a:schemeClr val="bg1"/>
                </a:solidFill>
              </a:rPr>
              <a:t>a child is removed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until </a:t>
            </a:r>
            <a:r>
              <a:rPr lang="en-US" sz="3400" b="1" dirty="0">
                <a:solidFill>
                  <a:schemeClr val="bg1"/>
                </a:solidFill>
              </a:rPr>
              <a:t>only one remains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Upon removal </a:t>
            </a:r>
            <a:r>
              <a:rPr lang="en-US" sz="3400" dirty="0"/>
              <a:t>the potato is passed </a:t>
            </a:r>
            <a:r>
              <a:rPr lang="en-US" sz="3400" b="1" dirty="0">
                <a:solidFill>
                  <a:schemeClr val="bg1"/>
                </a:solidFill>
              </a:rPr>
              <a:t>along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Print the child that remains last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1" y="4352403"/>
            <a:ext cx="3814763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Mimi Pepi Toshko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428" y="4106182"/>
            <a:ext cx="332127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Pepi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Removed Mimi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Last is Toshko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4764966" y="471844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703FE-D724-4B29-AA0E-37720A5823C9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27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Hot Potato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53396" y="1263942"/>
            <a:ext cx="10676605" cy="4679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547100" y="2919754"/>
            <a:ext cx="3429000" cy="1368034"/>
          </a:xfrm>
          <a:prstGeom prst="wedgeRoundRectCallout">
            <a:avLst>
              <a:gd name="adj1" fmla="val -36750"/>
              <a:gd name="adj2" fmla="val -58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Copies elements from the specified collection and keeps their order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82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Queue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81201" y="1844492"/>
            <a:ext cx="7772400" cy="29561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123" y="3307305"/>
            <a:ext cx="1981200" cy="762000"/>
          </a:xfrm>
          <a:prstGeom prst="wedgeRoundRectCallout">
            <a:avLst>
              <a:gd name="adj1" fmla="val -63942"/>
              <a:gd name="adj2" fmla="val -16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1" y="3810000"/>
            <a:ext cx="1701757" cy="762000"/>
          </a:xfrm>
          <a:prstGeom prst="wedgeRoundRectCallout">
            <a:avLst>
              <a:gd name="adj1" fmla="val -74594"/>
              <a:gd name="adj2" fmla="val -22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752073"/>
            <a:ext cx="2209800" cy="909614"/>
          </a:xfrm>
          <a:prstGeom prst="wedgeRoundRectCallout">
            <a:avLst>
              <a:gd name="adj1" fmla="val -63316"/>
              <a:gd name="adj2" fmla="val -486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25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Cars are </a:t>
            </a:r>
            <a:r>
              <a:rPr lang="en-US" sz="3200" b="1" dirty="0">
                <a:solidFill>
                  <a:schemeClr val="bg1"/>
                </a:solidFill>
              </a:rPr>
              <a:t>queuing up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a </a:t>
            </a:r>
            <a:r>
              <a:rPr lang="en-US" sz="3200" b="1" dirty="0">
                <a:solidFill>
                  <a:schemeClr val="bg1"/>
                </a:solidFill>
              </a:rPr>
              <a:t>traffic light</a:t>
            </a:r>
          </a:p>
          <a:p>
            <a:r>
              <a:rPr lang="en-US" sz="3200" dirty="0"/>
              <a:t>Every </a:t>
            </a:r>
            <a:r>
              <a:rPr lang="en-US" sz="3200" b="1" dirty="0">
                <a:solidFill>
                  <a:schemeClr val="bg1"/>
                </a:solidFill>
              </a:rPr>
              <a:t>green light </a:t>
            </a:r>
            <a:r>
              <a:rPr lang="en-US" sz="3200" dirty="0"/>
              <a:t>n cars </a:t>
            </a:r>
            <a:r>
              <a:rPr lang="en-US" sz="3200" b="1" dirty="0">
                <a:solidFill>
                  <a:schemeClr val="bg1"/>
                </a:solidFill>
              </a:rPr>
              <a:t>pass</a:t>
            </a:r>
            <a:r>
              <a:rPr lang="en-US" sz="3200" dirty="0"/>
              <a:t> the crossroads</a:t>
            </a:r>
          </a:p>
          <a:p>
            <a:r>
              <a:rPr lang="en-US" sz="3200" dirty="0"/>
              <a:t>After the </a:t>
            </a:r>
            <a:r>
              <a:rPr lang="en-US" sz="3200" b="1" dirty="0">
                <a:solidFill>
                  <a:schemeClr val="bg1"/>
                </a:solidFill>
              </a:rPr>
              <a:t>end command</a:t>
            </a:r>
            <a:r>
              <a:rPr lang="en-US" sz="3200" dirty="0"/>
              <a:t>, print </a:t>
            </a:r>
            <a:r>
              <a:rPr lang="en-US" sz="3200" b="1" dirty="0">
                <a:solidFill>
                  <a:schemeClr val="bg1"/>
                </a:solidFill>
              </a:rPr>
              <a:t>how many cars </a:t>
            </a:r>
            <a:r>
              <a:rPr lang="en-US" sz="3200" dirty="0"/>
              <a:t>have </a:t>
            </a:r>
            <a:r>
              <a:rPr lang="en-US" sz="3200" b="1" dirty="0">
                <a:solidFill>
                  <a:schemeClr val="bg1"/>
                </a:solidFill>
              </a:rPr>
              <a:t>passed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Traffic Jam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628" y="3037828"/>
            <a:ext cx="2009203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00" b="1" dirty="0"/>
              <a:t>3</a:t>
            </a:r>
            <a:endParaRPr lang="en-US" sz="2300" b="1" dirty="0"/>
          </a:p>
          <a:p>
            <a:r>
              <a:rPr lang="en-GB" sz="2300" b="1" dirty="0"/>
              <a:t>Pesho's car</a:t>
            </a:r>
            <a:endParaRPr lang="en-US" sz="2300" b="1" dirty="0"/>
          </a:p>
          <a:p>
            <a:r>
              <a:rPr lang="en-GB" sz="2300" b="1" dirty="0"/>
              <a:t>Gosho's car</a:t>
            </a:r>
            <a:endParaRPr lang="en-US" sz="2300" b="1" dirty="0"/>
          </a:p>
          <a:p>
            <a:r>
              <a:rPr lang="en-US" sz="2300" b="1" dirty="0"/>
              <a:t>Mercedes CLS</a:t>
            </a:r>
          </a:p>
          <a:p>
            <a:r>
              <a:rPr lang="en-US" sz="2300" b="1" dirty="0"/>
              <a:t>Nekva troshka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BMW X5</a:t>
            </a:r>
          </a:p>
          <a:p>
            <a:r>
              <a:rPr lang="en-US" sz="2300" b="1" dirty="0"/>
              <a:t>green</a:t>
            </a:r>
          </a:p>
          <a:p>
            <a:r>
              <a:rPr lang="en-US" sz="2300" b="1" dirty="0"/>
              <a:t>end</a:t>
            </a:r>
            <a:endParaRPr lang="en-US" sz="23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16" y="3442606"/>
            <a:ext cx="3687685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300" b="1" dirty="0"/>
              <a:t>Pesho's car passed!</a:t>
            </a:r>
            <a:endParaRPr lang="en-US" sz="2300" b="1" dirty="0"/>
          </a:p>
          <a:p>
            <a:r>
              <a:rPr lang="en-GB" sz="2300" b="1" dirty="0"/>
              <a:t>Gosho's car passed!</a:t>
            </a:r>
            <a:endParaRPr lang="en-US" sz="2300" b="1" dirty="0"/>
          </a:p>
          <a:p>
            <a:r>
              <a:rPr lang="en-GB" sz="2300" b="1" dirty="0"/>
              <a:t>Mercedes CLS passed!</a:t>
            </a:r>
            <a:endParaRPr lang="en-US" sz="2300" b="1" dirty="0"/>
          </a:p>
          <a:p>
            <a:r>
              <a:rPr lang="en-GB" sz="2300" b="1" dirty="0"/>
              <a:t>Nekva troshka passed!</a:t>
            </a:r>
            <a:endParaRPr lang="en-US" sz="2300" b="1" dirty="0"/>
          </a:p>
          <a:p>
            <a:r>
              <a:rPr lang="en-GB" sz="2300" b="1" dirty="0"/>
              <a:t>BMW X5 passed!</a:t>
            </a:r>
            <a:endParaRPr lang="en-US" sz="2300" b="1" dirty="0"/>
          </a:p>
          <a:p>
            <a:r>
              <a:rPr lang="en-GB" sz="2300" b="1" dirty="0"/>
              <a:t>5 cars passed the crossroads.</a:t>
            </a:r>
            <a:endParaRPr lang="it-IT" sz="23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3886201" y="4726426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09263-FB94-4F60-A52A-D0A8DAB76310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33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Traffic Jam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20414" y="1152500"/>
            <a:ext cx="11490587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queue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((command = Console.ReadLine()) !=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"end"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"green"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green light logic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queue.Enqueue(command);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$"{count} cars passed the crossroads."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817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Stack&lt;T&gt;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LIFO</a:t>
            </a:r>
            <a:r>
              <a:rPr lang="en-US" sz="3200" dirty="0">
                <a:solidFill>
                  <a:schemeClr val="bg2"/>
                </a:solidFill>
              </a:rPr>
              <a:t> data structure</a:t>
            </a:r>
            <a:endParaRPr lang="en-GB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Queue&lt;T&gt;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FIFO</a:t>
            </a:r>
            <a:r>
              <a:rPr lang="en-US" sz="3400" dirty="0">
                <a:solidFill>
                  <a:schemeClr val="bg2"/>
                </a:solidFill>
              </a:rPr>
              <a:t> data structure</a:t>
            </a:r>
          </a:p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bg2"/>
                </a:solidFill>
              </a:rPr>
              <a:t>Working with </a:t>
            </a:r>
            <a:r>
              <a:rPr lang="en-GB" sz="3600" b="1" dirty="0">
                <a:solidFill>
                  <a:schemeClr val="bg1"/>
                </a:solidFill>
              </a:rPr>
              <a:t>built-in methods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143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5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Overview and Working with Stack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37" y="1219201"/>
            <a:ext cx="2908527" cy="290852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Stack&lt;T&gt;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927138" cy="5540567"/>
          </a:xfrm>
        </p:spPr>
        <p:txBody>
          <a:bodyPr>
            <a:norm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Stacks provide the following functionality: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Pushing an element at the top of the stack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Popping element from the top of the stack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Getting the topmost element without removing it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– Abstract Data Type</a:t>
            </a:r>
            <a:endParaRPr lang="bg-BG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19400" y="3733801"/>
            <a:ext cx="1600200" cy="2927911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82613" y="3733801"/>
            <a:ext cx="1600200" cy="2910959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57600" y="3733801"/>
            <a:ext cx="1600200" cy="2906477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– Adds an Element On Top of the Stack</a:t>
            </a:r>
            <a:endParaRPr lang="en-US" sz="3800" b="1" kern="1200" dirty="0">
              <a:solidFill>
                <a:schemeClr val="bg2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2000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26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– Returns and Removes the Last Element</a:t>
            </a:r>
            <a:endParaRPr lang="en-US" sz="3800" b="1" kern="1200" dirty="0">
              <a:solidFill>
                <a:schemeClr val="bg2"/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6800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68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800" y="29718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  <a:p>
            <a:endParaRPr lang="en-US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4070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6020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5998" y="-952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bg-BG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-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Returns the last element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836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2467" y="1150939"/>
            <a:ext cx="11804650" cy="5570537"/>
          </a:xfrm>
        </p:spPr>
        <p:txBody>
          <a:bodyPr/>
          <a:lstStyle/>
          <a:p>
            <a:r>
              <a:rPr lang="en-US" sz="3600" dirty="0"/>
              <a:t>Create a program that:</a:t>
            </a:r>
          </a:p>
          <a:p>
            <a:pPr lvl="1"/>
            <a:r>
              <a:rPr lang="en-US" sz="3400" dirty="0"/>
              <a:t>Reads an input string</a:t>
            </a:r>
          </a:p>
          <a:p>
            <a:pPr lvl="1"/>
            <a:r>
              <a:rPr lang="en-US" sz="3400" dirty="0"/>
              <a:t>Reverses it using a Stack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95400" y="3534057"/>
            <a:ext cx="2286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74365" y="348964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#C evoL I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790953" y="3653353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95400" y="4584628"/>
            <a:ext cx="40005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88833" y="4584627"/>
            <a:ext cx="402991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seueuQ dna skcatS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67675" y="4708917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7128F-D96E-49C5-BCB9-82BAECC2080B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144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3267</TotalTime>
  <Words>1941</Words>
  <Application>Microsoft Office PowerPoint</Application>
  <PresentationFormat>Widescreen</PresentationFormat>
  <Paragraphs>400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Stacks and Queues</vt:lpstr>
      <vt:lpstr>Table of Contents</vt:lpstr>
      <vt:lpstr>Have a Question?</vt:lpstr>
      <vt:lpstr>Overview and Working with Stack</vt:lpstr>
      <vt:lpstr>Stack – Abstract Data Type</vt:lpstr>
      <vt:lpstr>Push() – Adds an Element On Top of the Stack</vt:lpstr>
      <vt:lpstr>Pop() – Returns and Removes the Last Element</vt:lpstr>
      <vt:lpstr>PowerPoint Presentation</vt:lpstr>
      <vt:lpstr>Problem: Reverse Strings</vt:lpstr>
      <vt:lpstr>Solution: Reverse Strings</vt:lpstr>
      <vt:lpstr>Stack – Utility Methods</vt:lpstr>
      <vt:lpstr>Problem: Simple Calculator</vt:lpstr>
      <vt:lpstr>Solution: Simple Calculator</vt:lpstr>
      <vt:lpstr>Solution: Simple Calculator</vt:lpstr>
      <vt:lpstr>Problem: Stack Sum</vt:lpstr>
      <vt:lpstr>Solution: Stack Sum</vt:lpstr>
      <vt:lpstr>Solution: Stack Sum</vt:lpstr>
      <vt:lpstr>Problem: Matching Brackets</vt:lpstr>
      <vt:lpstr>Solution: Matching Brackets </vt:lpstr>
      <vt:lpstr>Overview and Working with Queue</vt:lpstr>
      <vt:lpstr>Queue – Abstract Data Type</vt:lpstr>
      <vt:lpstr>Enqueue() – Adds an Element to the Front</vt:lpstr>
      <vt:lpstr>Dequeue() – Returns and Removes the First Element</vt:lpstr>
      <vt:lpstr>Peek() – Returns the First Element</vt:lpstr>
      <vt:lpstr>Problem: Hot Potato</vt:lpstr>
      <vt:lpstr>Solution: Hot Potato</vt:lpstr>
      <vt:lpstr>Queue – Utility Methods</vt:lpstr>
      <vt:lpstr>Problem: Traffic Jam</vt:lpstr>
      <vt:lpstr>Solution: Traffic Jam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Stacks and Queues</dc:title>
  <dc:subject>C# Advanced – Practical Training Course @ SoftUni</dc:subject>
  <dc:creator>Software University</dc:creator>
  <cp:keywords>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Nikolay Stoyanov</cp:lastModifiedBy>
  <cp:revision>3</cp:revision>
  <dcterms:created xsi:type="dcterms:W3CDTF">2018-05-23T13:08:44Z</dcterms:created>
  <dcterms:modified xsi:type="dcterms:W3CDTF">2021-03-22T16:23:43Z</dcterms:modified>
  <cp:category>programming; education; software engineering; software development </cp:category>
</cp:coreProperties>
</file>