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294" r:id="rId40"/>
    <p:sldId id="295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0821CD-FD12-42E3-9320-AB0D3CE9B159}">
          <p14:sldIdLst>
            <p14:sldId id="256"/>
            <p14:sldId id="257"/>
            <p14:sldId id="258"/>
          </p14:sldIdLst>
        </p14:section>
        <p14:section name="Architecture" id="{5BF1646A-C450-40FA-A405-AFBDAA4E6B2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factoring" id="{11E05678-D80A-4386-9E9A-15FED0050DB4}">
          <p14:sldIdLst>
            <p14:sldId id="274"/>
            <p14:sldId id="275"/>
            <p14:sldId id="276"/>
            <p14:sldId id="277"/>
          </p14:sldIdLst>
        </p14:section>
        <p14:section name="Enumarations" id="{7D5DCA77-BD11-45B3-AE47-0F4AEFBE899F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Classes" id="{24C734C5-EA73-43A2-8230-AB445BD4C953}">
          <p14:sldIdLst>
            <p14:sldId id="285"/>
            <p14:sldId id="286"/>
            <p14:sldId id="287"/>
            <p14:sldId id="288"/>
            <p14:sldId id="289"/>
          </p14:sldIdLst>
        </p14:section>
        <p14:section name="Namespaces" id="{EB4798E9-1961-4304-B35C-DE9B24ADD928}">
          <p14:sldIdLst>
            <p14:sldId id="290"/>
            <p14:sldId id="291"/>
          </p14:sldIdLst>
        </p14:section>
        <p14:section name="Conclusion" id="{5D45275D-BFF1-430C-98E1-7EBCA6C400E5}">
          <p14:sldIdLst>
            <p14:sldId id="292"/>
            <p14:sldId id="298"/>
            <p14:sldId id="294"/>
            <p14:sldId id="295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26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622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5/Working-with-Abstraction-Lab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7768" y="3452189"/>
            <a:ext cx="119030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68" y="1905692"/>
            <a:ext cx="124531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3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50018" y="3417009"/>
            <a:ext cx="83978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1334" y="1905692"/>
            <a:ext cx="121714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571663" y="2757685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49101" y="3417009"/>
            <a:ext cx="44786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49114" y="1905692"/>
            <a:ext cx="121714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762663" y="2781842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351537" y="2760768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9301" y="2415820"/>
            <a:ext cx="9823693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size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(int stCount = 1; stCount &lt;= size; stCount++)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PrintRow(size, stCount);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(int stCount = size - 1; stCount &gt;= 1; stCount--)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PrintRow(size, stCount);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904412" y="4867738"/>
            <a:ext cx="1976845" cy="631262"/>
          </a:xfrm>
          <a:prstGeom prst="wedgeRoundRectCallout">
            <a:avLst>
              <a:gd name="adj1" fmla="val -61354"/>
              <a:gd name="adj2" fmla="val -406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Reusing code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3503" y="1681341"/>
            <a:ext cx="9573041" cy="4402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static void PrintRow(int figureSize, int starCount)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0; i &lt; figureSize - starCount;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Console.Write("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col = 1; col &lt; starCount; col++)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Console.Write("*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525727" y="2350209"/>
            <a:ext cx="7567507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GodMode master = new GodMode();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 = master.ParseAny(args);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numbers2 = master.CopyAny(numbers);</a:t>
            </a:r>
          </a:p>
          <a:p>
            <a:r>
              <a:rPr lang="en-US" dirty="0">
                <a:solidFill>
                  <a:schemeClr val="tx1"/>
                </a:solidFill>
              </a:rPr>
              <a:t>master.PrintToConsole(master.GetDate());</a:t>
            </a:r>
          </a:p>
          <a:p>
            <a:r>
              <a:rPr lang="en-US" dirty="0">
                <a:solidFill>
                  <a:schemeClr val="tx1"/>
                </a:solidFill>
              </a:rPr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720872" y="1928343"/>
            <a:ext cx="3202222" cy="454954"/>
          </a:xfrm>
          <a:prstGeom prst="wedgeRoundRectCallout">
            <a:avLst>
              <a:gd name="adj1" fmla="val -54213"/>
              <a:gd name="adj2" fmla="val 440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Hides 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20676" y="2560077"/>
            <a:ext cx="2802613" cy="690984"/>
          </a:xfrm>
          <a:prstGeom prst="wedgeRoundRectCallout">
            <a:avLst>
              <a:gd name="adj1" fmla="val -55796"/>
              <a:gd name="adj2" fmla="val -13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Allows 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627091" y="3652540"/>
            <a:ext cx="2348700" cy="774480"/>
          </a:xfrm>
          <a:prstGeom prst="wedgeRoundRectCallout">
            <a:avLst>
              <a:gd name="adj1" fmla="val -56004"/>
              <a:gd name="adj2" fmla="val -465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Helps us avoid repeating code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817947" y="2022645"/>
            <a:ext cx="8250961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ArrayParser</a:t>
            </a:r>
            <a:r>
              <a:rPr lang="en-US" dirty="0">
                <a:solidFill>
                  <a:schemeClr val="tx1"/>
                </a:solidFill>
              </a:rPr>
              <a:t> parser = new </a:t>
            </a:r>
            <a:r>
              <a:rPr lang="en-US" dirty="0"/>
              <a:t>ArrayParser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OuputWriter</a:t>
            </a:r>
            <a:r>
              <a:rPr lang="en-US" dirty="0">
                <a:solidFill>
                  <a:schemeClr val="tx1"/>
                </a:solidFill>
              </a:rPr>
              <a:t> printer = new </a:t>
            </a:r>
            <a:r>
              <a:rPr lang="en-US" dirty="0"/>
              <a:t>OuputWriter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 = </a:t>
            </a:r>
            <a:r>
              <a:rPr lang="en-US" dirty="0"/>
              <a:t>parser</a:t>
            </a:r>
            <a:r>
              <a:rPr lang="en-US" dirty="0">
                <a:solidFill>
                  <a:schemeClr val="tx1"/>
                </a:solidFill>
              </a:rPr>
              <a:t>.IntegersParse(args);</a:t>
            </a:r>
          </a:p>
          <a:p>
            <a:r>
              <a:rPr lang="en-US" dirty="0">
                <a:solidFill>
                  <a:schemeClr val="tx1"/>
                </a:solidFill>
              </a:rPr>
              <a:t>int[] coordinates =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noProof="1"/>
              <a:t>parser</a:t>
            </a:r>
            <a:r>
              <a:rPr lang="en-US" noProof="1">
                <a:solidFill>
                  <a:schemeClr val="tx1"/>
                </a:solidFill>
              </a:rPr>
              <a:t>.IntegerParse(args1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printer</a:t>
            </a:r>
            <a:r>
              <a:rPr lang="en-US" dirty="0">
                <a:solidFill>
                  <a:schemeClr val="tx1"/>
                </a:solidFill>
              </a:rPr>
              <a:t>.PrintToConsole(numbers);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Point class </a:t>
            </a:r>
            <a:r>
              <a:rPr lang="en-GB" sz="3200" dirty="0"/>
              <a:t>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two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Top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bottom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Point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</a:t>
            </a:r>
            <a:r>
              <a:rPr lang="bg-BG" sz="3000" b="1" dirty="0">
                <a:solidFill>
                  <a:schemeClr val="bg1"/>
                </a:solidFill>
              </a:rPr>
              <a:t>е</a:t>
            </a:r>
            <a:r>
              <a:rPr lang="en-GB" sz="3000" b="1" dirty="0">
                <a:solidFill>
                  <a:schemeClr val="bg1"/>
                </a:solidFill>
              </a:rPr>
              <a:t>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</a:t>
            </a:r>
            <a:br>
              <a:rPr lang="en-GB" sz="3000" dirty="0"/>
            </a:br>
            <a:r>
              <a:rPr lang="en-GB" sz="3000" dirty="0"/>
              <a:t>of the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class</a:t>
            </a:r>
          </a:p>
          <a:p>
            <a:pPr>
              <a:buClr>
                <a:schemeClr val="tx1"/>
              </a:buClr>
            </a:pP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56" y="1747665"/>
            <a:ext cx="7816911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endParaRPr lang="bg-BG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Point bottomRight;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Public properties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public bool Contains(Point point)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Implement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method</a:t>
            </a:r>
            <a:endParaRPr lang="af-ZA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 (2)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02" y="2212196"/>
            <a:ext cx="5988973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endParaRPr lang="bg-BG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af-ZA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Add Public properties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6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041" y="1667670"/>
            <a:ext cx="11583988" cy="44613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public bool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point)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isInHorizontal = </a:t>
            </a:r>
            <a:br>
              <a:rPr lang="af-ZA" sz="2397" b="1" noProof="1">
                <a:latin typeface="Consolas" pitchFamily="49" charset="0"/>
                <a:cs typeface="Consolas" pitchFamily="49" charset="0"/>
              </a:rPr>
            </a:br>
            <a:r>
              <a:rPr lang="bg-BG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this.TopLeft.X &lt;= point.X &amp;&amp; this.BottomRight.X &gt;= point.X;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isInVertical = </a:t>
            </a:r>
            <a:br>
              <a:rPr lang="af-ZA" sz="2397" b="1" noProof="1">
                <a:latin typeface="Consolas" pitchFamily="49" charset="0"/>
                <a:cs typeface="Consolas" pitchFamily="49" charset="0"/>
              </a:rPr>
            </a:br>
            <a:r>
              <a:rPr lang="bg-BG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this.TopLeft.Y &lt;= point.Y &amp;&amp; this.BottomRight.Y &gt;= point.Y;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&amp;&amp; 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</a:t>
            </a:r>
            <a:endParaRPr lang="af-ZA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Restructuring and Organizing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Refactoring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Refactoring</a:t>
            </a:r>
          </a:p>
          <a:p>
            <a:r>
              <a:rPr lang="en-US" noProof="1"/>
              <a:t>Enumerations</a:t>
            </a:r>
          </a:p>
          <a:p>
            <a:r>
              <a:rPr lang="en-US" noProof="1"/>
              <a:t>Static Classes</a:t>
            </a:r>
          </a:p>
          <a:p>
            <a:r>
              <a:rPr lang="en-US" noProof="1"/>
              <a:t>Namespaces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819201" y="3130218"/>
            <a:ext cx="6760364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chemeClr val="bg1"/>
                </a:solidFill>
              </a:rPr>
              <a:t>ProblemSolver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public static void </a:t>
            </a:r>
            <a:r>
              <a:rPr lang="en-US" dirty="0">
                <a:solidFill>
                  <a:schemeClr val="bg1"/>
                </a:solidFill>
              </a:rPr>
              <a:t>DoMagic</a:t>
            </a:r>
            <a:r>
              <a:rPr lang="en-US" dirty="0"/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819201" y="4240901"/>
            <a:ext cx="7639596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class </a:t>
            </a:r>
            <a:r>
              <a:rPr lang="en-US" noProof="1">
                <a:solidFill>
                  <a:schemeClr val="bg1"/>
                </a:solidFill>
              </a:rPr>
              <a:t>DataModifier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{ public static T </a:t>
            </a:r>
            <a:r>
              <a:rPr lang="en-US" dirty="0">
                <a:solidFill>
                  <a:schemeClr val="bg1"/>
                </a:solidFill>
              </a:rPr>
              <a:t>Execute()</a:t>
            </a:r>
            <a:r>
              <a:rPr lang="en-US" dirty="0"/>
              <a:t>; … }</a:t>
            </a:r>
          </a:p>
          <a:p>
            <a:r>
              <a:rPr lang="en-US" dirty="0"/>
              <a:t>class </a:t>
            </a:r>
            <a:r>
              <a:rPr lang="en-US" noProof="1">
                <a:solidFill>
                  <a:schemeClr val="bg1"/>
                </a:solidFill>
              </a:rPr>
              <a:t>OutputFormatter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{ public static void </a:t>
            </a:r>
            <a:r>
              <a:rPr lang="en-US" dirty="0">
                <a:solidFill>
                  <a:schemeClr val="bg1"/>
                </a:solidFill>
              </a:rPr>
              <a:t>Print()</a:t>
            </a:r>
            <a:r>
              <a:rPr lang="en-US" dirty="0"/>
              <a:t>;</a:t>
            </a:r>
          </a:p>
        </p:txBody>
      </p:sp>
      <p:sp>
        <p:nvSpPr>
          <p:cNvPr id="7" name="Bent Arrow 6"/>
          <p:cNvSpPr/>
          <p:nvPr/>
        </p:nvSpPr>
        <p:spPr bwMode="auto">
          <a:xfrm rot="16200000" flipH="1" flipV="1">
            <a:off x="9728033" y="3372399"/>
            <a:ext cx="738636" cy="722892"/>
          </a:xfrm>
          <a:prstGeom prst="bentArrow">
            <a:avLst>
              <a:gd name="adj1" fmla="val 23282"/>
              <a:gd name="adj2" fmla="val 25000"/>
              <a:gd name="adj3" fmla="val 25000"/>
              <a:gd name="adj4" fmla="val 1283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ones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4" y="2502093"/>
            <a:ext cx="353635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DepositOrWithdraw()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842480" y="2560626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956277" y="2317953"/>
            <a:ext cx="2081245" cy="1111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Deposit()</a:t>
            </a:r>
          </a:p>
          <a:p>
            <a:r>
              <a:rPr lang="en-US" dirty="0"/>
              <a:t>Withdraw()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more appropriate classes</a:t>
            </a:r>
            <a:endParaRPr lang="en-GB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026594"/>
            <a:ext cx="21775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str;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597315" y="4038242"/>
            <a:ext cx="234564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628072"/>
            <a:ext cx="21775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Car.Open()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590043" y="5643437"/>
            <a:ext cx="235291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Door</a:t>
            </a:r>
            <a:r>
              <a:rPr lang="en-US" dirty="0"/>
              <a:t>.Open()</a:t>
            </a:r>
          </a:p>
        </p:txBody>
      </p:sp>
      <p:sp>
        <p:nvSpPr>
          <p:cNvPr id="21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3483624" y="4073267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3483624" y="5686605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dirty="0"/>
              <a:t>into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smaller functional units </a:t>
            </a:r>
            <a:r>
              <a:rPr lang="en-GB" dirty="0"/>
              <a:t>and make sure it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>
                <a:latin typeface="Consolas" panose="020B0609020204030204" pitchFamily="49" charset="0"/>
              </a:rPr>
              <a:t>"Create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000" noProof="1">
                <a:latin typeface="Consolas" panose="020B0609020204030204" pitchFamily="49" charset="0"/>
              </a:rPr>
              <a:t>{studentName}{studentAge}{studentGrade}"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Creates a new student</a:t>
            </a:r>
          </a:p>
          <a:p>
            <a:pPr lvl="1"/>
            <a:r>
              <a:rPr lang="en-US" sz="3000" noProof="1">
                <a:latin typeface="Consolas" panose="020B0609020204030204" pitchFamily="49" charset="0"/>
              </a:rPr>
              <a:t>"Show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noProof="1">
                <a:latin typeface="Consolas" panose="020B0609020204030204" pitchFamily="49" charset="0"/>
              </a:rPr>
              <a:t>{studentName}"</a:t>
            </a:r>
            <a:endParaRPr lang="en-US" sz="3000" b="1" noProof="1"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Prints information about a student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"</a:t>
            </a:r>
            <a:r>
              <a:rPr lang="en-US" sz="3000" dirty="0">
                <a:latin typeface="Consolas" panose="020B0609020204030204" pitchFamily="49" charset="0"/>
              </a:rPr>
              <a:t>Exit</a:t>
            </a:r>
            <a:r>
              <a:rPr lang="en-US" sz="2800" dirty="0">
                <a:latin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br>
              <a:rPr lang="en-GB"/>
            </a:br>
            <a:r>
              <a:rPr lang="en-GB"/>
              <a:t>Syntax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Enumerations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659025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23270" y="3773017"/>
            <a:ext cx="453750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383384" y="3861320"/>
            <a:ext cx="621154" cy="4640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659023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PriceCalculator</a:t>
            </a:r>
            <a:r>
              <a:rPr lang="en-GB" dirty="0"/>
              <a:t> that calculates the total price </a:t>
            </a:r>
            <a:br>
              <a:rPr lang="en-GB" dirty="0"/>
            </a:br>
            <a:r>
              <a:rPr lang="en-GB" dirty="0"/>
              <a:t>of a holiday, 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</a:t>
            </a:r>
            <a:r>
              <a:rPr lang="bg-BG" noProof="1"/>
              <a:t>-</a:t>
            </a:r>
            <a:r>
              <a:rPr lang="en-GB" noProof="1"/>
              <a:t> 0%</a:t>
            </a:r>
          </a:p>
          <a:p>
            <a:pPr lvl="1"/>
            <a:r>
              <a:rPr lang="en-GB" noProof="1"/>
              <a:t>SecondVisit </a:t>
            </a:r>
            <a:r>
              <a:rPr lang="bg-BG" noProof="1"/>
              <a:t>-</a:t>
            </a:r>
            <a:r>
              <a:rPr lang="en-GB" noProof="1"/>
              <a:t> 10%</a:t>
            </a:r>
          </a:p>
          <a:p>
            <a:pPr lvl="1"/>
            <a:r>
              <a:rPr lang="en-GB" noProof="1"/>
              <a:t>VIP </a:t>
            </a:r>
            <a:r>
              <a:rPr lang="bg-BG" noProof="1"/>
              <a:t>-</a:t>
            </a:r>
            <a:r>
              <a:rPr lang="en-GB" noProof="1"/>
              <a:t>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960" y="1865436"/>
            <a:ext cx="3517217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Spring = 2,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Summer = 4,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Autumn = 1,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Winter = 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376" y="2060104"/>
            <a:ext cx="3842161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Discount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None,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SecondVisit = 10,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VIP = 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60" y="2387461"/>
            <a:ext cx="10199903" cy="2524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PriceCalculator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decimal CalculatePrice(decimal pricePerDay,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numberOfDays, Season season, Discount discount)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int multiplier = (int)season;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decimal discountMultiplier = (decimal)discount / 100;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58" y="1704497"/>
            <a:ext cx="10752308" cy="4092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decimal priceBeforeDiscount =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numberOfDays * pricePerDay * multiplier;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decimal discountedAmount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priceBeforeDiscount * discountMultiplier;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decimal finalPrice = priceBeforeDiscount - discountedAmount;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finalPrice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5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Static Class Members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Static Classes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29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static class is declared by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255" y="4070598"/>
            <a:ext cx="7003499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1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</a:t>
            </a:r>
            <a:br>
              <a:rPr lang="en-US" dirty="0"/>
            </a:br>
            <a:r>
              <a:rPr lang="en-US" dirty="0"/>
              <a:t>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</a:t>
            </a:r>
            <a:br>
              <a:rPr lang="bg-BG" dirty="0"/>
            </a:br>
            <a:r>
              <a:rPr lang="en-US" dirty="0"/>
              <a:t>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0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4396368"/>
            <a:ext cx="625366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 and Usage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Namespaces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51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29" y="4369524"/>
            <a:ext cx="7613524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397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Projects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noProof="1">
                <a:solidFill>
                  <a:schemeClr val="bg1"/>
                </a:solidFill>
              </a:rPr>
              <a:t> classes </a:t>
            </a:r>
            <a:r>
              <a:rPr lang="en-US" sz="3200" noProof="1">
                <a:solidFill>
                  <a:schemeClr val="bg2"/>
                </a:solidFill>
              </a:rPr>
              <a:t>cannot be instantiated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Namespaces</a:t>
            </a:r>
            <a:r>
              <a:rPr lang="en-US" sz="3200" noProof="1">
                <a:solidFill>
                  <a:schemeClr val="bg2"/>
                </a:solidFill>
              </a:rPr>
              <a:t> organize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Splitting Code into Logical Parts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Project Architecture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7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Allows us to easily reuse code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66353" y="4227012"/>
            <a:ext cx="4312753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position[0] = row – 1</a:t>
            </a:r>
          </a:p>
          <a:p>
            <a:r>
              <a:rPr lang="en-US" dirty="0"/>
              <a:t>position[0] = row + 1</a:t>
            </a:r>
          </a:p>
          <a:p>
            <a:r>
              <a:rPr lang="en-US" dirty="0"/>
              <a:t>position[0] = row + 3 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5261198" y="4679438"/>
            <a:ext cx="650631" cy="5612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093921" y="4679438"/>
            <a:ext cx="396447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ChangeRow(desiredRow)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Code Without Methods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120189" y="2085632"/>
            <a:ext cx="7999171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foreach (char move in moves)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for (int r = 0; r &lt; room.Length; r++)</a:t>
            </a:r>
          </a:p>
          <a:p>
            <a:r>
              <a:rPr lang="en-US" dirty="0"/>
              <a:t>    for (int c = 0; c &lt; room[r].Length; c++)</a:t>
            </a:r>
          </a:p>
          <a:p>
            <a:r>
              <a:rPr lang="en-US" dirty="0"/>
              <a:t>      if (room[row][col] == 'b')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5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Code with Methods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693558" y="2164420"/>
            <a:ext cx="479730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foreach (char m in moves)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MoveEnemies();</a:t>
            </a:r>
          </a:p>
          <a:p>
            <a:r>
              <a:rPr lang="en-US" dirty="0"/>
              <a:t>  KillerCheck();</a:t>
            </a:r>
          </a:p>
          <a:p>
            <a:r>
              <a:rPr lang="en-US" dirty="0"/>
              <a:t>  </a:t>
            </a:r>
            <a:r>
              <a:rPr lang="en-US" noProof="1"/>
              <a:t>MovePlayer(move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0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change a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and the change affects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62549" y="1819541"/>
            <a:ext cx="7919898" cy="35696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bankAcc = new BankAccount();</a:t>
            </a:r>
          </a:p>
          <a:p>
            <a:r>
              <a:rPr lang="en-US" dirty="0"/>
              <a:t>bankAcc.Id = 1;</a:t>
            </a:r>
          </a:p>
          <a:p>
            <a:r>
              <a:rPr lang="en-US" dirty="0"/>
              <a:t>bankAcc.Deposit(20);</a:t>
            </a:r>
          </a:p>
          <a:p>
            <a:r>
              <a:rPr lang="en-US" noProof="1"/>
              <a:t>bankAcc.Withdraw(10);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Console.WriteLine($"Account {</a:t>
            </a:r>
            <a:r>
              <a:rPr lang="en-US" noProof="1"/>
              <a:t>bankAcc.Id</a:t>
            </a:r>
            <a:r>
              <a:rPr lang="en-US" dirty="0"/>
              <a:t>},</a:t>
            </a:r>
            <a:br>
              <a:rPr lang="bg-BG" dirty="0"/>
            </a:br>
            <a:r>
              <a:rPr lang="en-US" dirty="0"/>
              <a:t>balance {bankAcc.Balance}");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5324931" y="5786101"/>
            <a:ext cx="408903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</a:t>
            </a:r>
            <a:br>
              <a:rPr lang="bg-BG" dirty="0"/>
            </a:br>
            <a:r>
              <a:rPr lang="en-US" dirty="0"/>
              <a:t>(</a:t>
            </a:r>
            <a:r>
              <a:rPr lang="en-US" noProof="1"/>
              <a:t>bankAcc.ToString</a:t>
            </a:r>
            <a:r>
              <a:rPr lang="en-US" dirty="0"/>
              <a:t>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79" y="5730681"/>
            <a:ext cx="3704065" cy="879231"/>
          </a:xfrm>
          <a:prstGeom prst="wedgeRoundRectCallout">
            <a:avLst>
              <a:gd name="adj1" fmla="val 59252"/>
              <a:gd name="adj2" fmla="val 111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Override .ToString() to set a global printing format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98FF0C3-CCEE-4512-88E1-54DDF8070694}"/>
              </a:ext>
            </a:extLst>
          </p:cNvPr>
          <p:cNvSpPr/>
          <p:nvPr/>
        </p:nvSpPr>
        <p:spPr bwMode="auto">
          <a:xfrm rot="5400000">
            <a:off x="4702053" y="5654398"/>
            <a:ext cx="525886" cy="493945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733751" y="4650194"/>
            <a:ext cx="4410552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Withdraw</a:t>
            </a:r>
            <a:r>
              <a:rPr lang="en-US" dirty="0"/>
              <a:t> ( … 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Deposit</a:t>
            </a:r>
            <a:r>
              <a:rPr lang="en-US" dirty="0"/>
              <a:t> ( … )</a:t>
            </a:r>
          </a:p>
          <a:p>
            <a:r>
              <a:rPr lang="en-US" dirty="0"/>
              <a:t>decimal </a:t>
            </a:r>
            <a:r>
              <a:rPr lang="en-US" dirty="0">
                <a:solidFill>
                  <a:schemeClr val="bg1"/>
                </a:solidFill>
              </a:rPr>
              <a:t>GetBalance</a:t>
            </a:r>
            <a:r>
              <a:rPr lang="en-US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733751" y="1916982"/>
            <a:ext cx="6102478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DoMagic</a:t>
            </a:r>
            <a:r>
              <a:rPr lang="en-US" dirty="0"/>
              <a:t> ( … )</a:t>
            </a:r>
          </a:p>
          <a:p>
            <a:r>
              <a:rPr lang="en-US" dirty="0"/>
              <a:t>void </a:t>
            </a:r>
            <a:r>
              <a:rPr lang="en-US" dirty="0" err="1">
                <a:solidFill>
                  <a:schemeClr val="bg1"/>
                </a:solidFill>
              </a:rPr>
              <a:t>DepositOrWithdraw</a:t>
            </a:r>
            <a:r>
              <a:rPr lang="en-US" dirty="0"/>
              <a:t> ( … )</a:t>
            </a:r>
          </a:p>
          <a:p>
            <a:r>
              <a:rPr lang="en-US" dirty="0"/>
              <a:t>decimal </a:t>
            </a:r>
            <a:r>
              <a:rPr lang="en-US" dirty="0">
                <a:solidFill>
                  <a:schemeClr val="bg1"/>
                </a:solidFill>
              </a:rPr>
              <a:t>DepositAndGetBalance</a:t>
            </a:r>
            <a:r>
              <a:rPr lang="en-US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939027" y="3856234"/>
            <a:ext cx="563769" cy="4871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28" y="1156195"/>
            <a:ext cx="3493999" cy="34939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</TotalTime>
  <Words>2287</Words>
  <Application>Microsoft Office PowerPoint</Application>
  <PresentationFormat>Widescreen</PresentationFormat>
  <Paragraphs>385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Questions</vt:lpstr>
      <vt:lpstr>Splitting Code into Logical Parts</vt:lpstr>
      <vt:lpstr>Splitting Code into Methods</vt:lpstr>
      <vt:lpstr>Example: Code Without Methods</vt:lpstr>
      <vt:lpstr>Example: Code with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 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Solution: Point in Rectangle (3)</vt:lpstr>
      <vt:lpstr>Restructuring and Organizing Code</vt:lpstr>
      <vt:lpstr>Refactoring</vt:lpstr>
      <vt:lpstr>Refactoring Techniques</vt:lpstr>
      <vt:lpstr>Problem: Student System</vt:lpstr>
      <vt:lpstr> Syntax and Usage</vt:lpstr>
      <vt:lpstr>Enumerations</vt:lpstr>
      <vt:lpstr>Enumerations (2)</vt:lpstr>
      <vt:lpstr>Problem: Hotel Reservation </vt:lpstr>
      <vt:lpstr>Solution: Hotel Reservation</vt:lpstr>
      <vt:lpstr>Solution: Hotel Reservation (2) </vt:lpstr>
      <vt:lpstr>Solution: Hotel Reservation (3) </vt:lpstr>
      <vt:lpstr>Static Class Members</vt:lpstr>
      <vt:lpstr>Static Class</vt:lpstr>
      <vt:lpstr>Static Members</vt:lpstr>
      <vt:lpstr>Static Members (2)</vt:lpstr>
      <vt:lpstr>Example: Static Members</vt:lpstr>
      <vt:lpstr>Definition and Usage</vt:lpstr>
      <vt:lpstr>Namespaces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Working with Abstraction</dc:title>
  <dc:subject>C# OOP Basics – Practical Training Course @ SoftUni</dc:subject>
  <dc:creator>Software University</dc:creator>
  <cp:keywords>C# OOP Basics;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Asus</cp:lastModifiedBy>
  <cp:revision>4</cp:revision>
  <dcterms:created xsi:type="dcterms:W3CDTF">2018-05-23T13:08:44Z</dcterms:created>
  <dcterms:modified xsi:type="dcterms:W3CDTF">2021-04-20T18:39:59Z</dcterms:modified>
  <cp:category>programming; education; software engineering; software development</cp:category>
</cp:coreProperties>
</file>