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4"/>
  </p:notesMasterIdLst>
  <p:handoutMasterIdLst>
    <p:handoutMasterId r:id="rId25"/>
  </p:handoutMasterIdLst>
  <p:sldIdLst>
    <p:sldId id="394" r:id="rId3"/>
    <p:sldId id="476" r:id="rId4"/>
    <p:sldId id="508" r:id="rId5"/>
    <p:sldId id="535" r:id="rId6"/>
    <p:sldId id="479" r:id="rId7"/>
    <p:sldId id="551" r:id="rId8"/>
    <p:sldId id="536" r:id="rId9"/>
    <p:sldId id="561" r:id="rId10"/>
    <p:sldId id="483" r:id="rId11"/>
    <p:sldId id="559" r:id="rId12"/>
    <p:sldId id="560" r:id="rId13"/>
    <p:sldId id="415" r:id="rId14"/>
    <p:sldId id="556" r:id="rId15"/>
    <p:sldId id="492" r:id="rId16"/>
    <p:sldId id="555" r:id="rId17"/>
    <p:sldId id="494" r:id="rId18"/>
    <p:sldId id="528" r:id="rId19"/>
    <p:sldId id="562" r:id="rId20"/>
    <p:sldId id="558" r:id="rId21"/>
    <p:sldId id="405" r:id="rId22"/>
    <p:sldId id="400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51"/>
            <p14:sldId id="536"/>
            <p14:sldId id="561"/>
          </p14:sldIdLst>
        </p14:section>
        <p14:section name="Team" id="{D358BE77-7272-44D1-BDCE-F47F1E2C64D7}">
          <p14:sldIdLst>
            <p14:sldId id="483"/>
            <p14:sldId id="559"/>
            <p14:sldId id="560"/>
          </p14:sldIdLst>
        </p14:section>
        <p14:section name="Course Organization" id="{2B4D2ED8-F966-4FF9-BC04-EA7C60E10932}">
          <p14:sldIdLst>
            <p14:sldId id="415"/>
            <p14:sldId id="556"/>
            <p14:sldId id="492"/>
            <p14:sldId id="555"/>
            <p14:sldId id="494"/>
          </p14:sldIdLst>
        </p14:section>
        <p14:section name="Conclusion" id="{E47C5259-9EA6-4EC9-BC48-DB727F9AFB1B}">
          <p14:sldIdLst>
            <p14:sldId id="528"/>
            <p14:sldId id="562"/>
            <p14:sldId id="558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595" autoAdjust="0"/>
  </p:normalViewPr>
  <p:slideViewPr>
    <p:cSldViewPr>
      <p:cViewPr varScale="1">
        <p:scale>
          <a:sx n="83" d="100"/>
          <a:sy n="83" d="100"/>
        </p:scale>
        <p:origin x="69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68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s://www.facebook.com/groups/CSharpDBSeptember2019/" TargetMode="Externa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basics-ms-sql-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2.gif"/><Relationship Id="rId4" Type="http://schemas.openxmlformats.org/officeDocument/2006/relationships/image" Target="../media/image69.jpeg"/><Relationship Id="rId9" Type="http://schemas.openxmlformats.org/officeDocument/2006/relationships/hyperlink" Target="https://www.lukane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715" y="14478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685" y="336545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C# Database Fundamentals</a:t>
            </a:r>
            <a:br>
              <a:rPr lang="en-US" dirty="0"/>
            </a:br>
            <a:r>
              <a:rPr lang="en-US" dirty="0"/>
              <a:t>with Microsoft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1903412" y="2017910"/>
            <a:ext cx="5410200" cy="34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4009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rId3"/>
              </a:rPr>
              <a:t>https://github.com/ivaylokenov</a:t>
            </a:r>
          </a:p>
          <a:p>
            <a:pPr lvl="1"/>
            <a:r>
              <a:rPr lang="en-GB" noProof="1">
                <a:hlinkClick r:id="rId3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Student @ </a:t>
            </a:r>
            <a:r>
              <a:rPr lang="en-US" noProof="1" smtClean="0"/>
              <a:t>SoftUni</a:t>
            </a:r>
          </a:p>
          <a:p>
            <a:r>
              <a:rPr lang="en-US" dirty="0" smtClean="0"/>
              <a:t>Technical </a:t>
            </a:r>
            <a:r>
              <a:rPr lang="en-US" dirty="0"/>
              <a:t>Trainer @ </a:t>
            </a:r>
            <a:r>
              <a:rPr lang="en-US" noProof="1" smtClean="0"/>
              <a:t>SoftUni</a:t>
            </a:r>
          </a:p>
          <a:p>
            <a:r>
              <a:rPr lang="en-US" noProof="1"/>
              <a:t>Student @ </a:t>
            </a:r>
            <a:r>
              <a:rPr lang="en-US" noProof="1" smtClean="0"/>
              <a:t>NBU</a:t>
            </a:r>
          </a:p>
          <a:p>
            <a:r>
              <a:rPr lang="en-US" noProof="1" smtClean="0"/>
              <a:t>Interests include mechanics and electronics</a:t>
            </a:r>
          </a:p>
          <a:p>
            <a:r>
              <a:rPr lang="en-US" noProof="1" smtClean="0"/>
              <a:t>Love playing with Arduino</a:t>
            </a:r>
          </a:p>
          <a:p>
            <a:r>
              <a:rPr lang="en-US" noProof="1" smtClean="0"/>
              <a:t>Mountain lover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Kristiyan</a:t>
            </a:r>
            <a:r>
              <a:rPr lang="en-US" dirty="0" smtClean="0"/>
              <a:t> Ivanov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669456" y="1644008"/>
            <a:ext cx="33528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450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668" y="1504890"/>
            <a:ext cx="2291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r>
              <a:rPr lang="bg-BG" sz="2000" b="1" dirty="0" smtClean="0"/>
              <a:t>6</a:t>
            </a:r>
            <a:r>
              <a:rPr lang="en-US" sz="2000" b="1" dirty="0" smtClean="0"/>
              <a:t>-September-2019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677738" y="1498891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07</a:t>
            </a:r>
            <a:r>
              <a:rPr lang="en-US" sz="2000" b="1" dirty="0" smtClean="0"/>
              <a:t>-December-2019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2668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5 </a:t>
            </a:r>
            <a:r>
              <a:rPr lang="en-GB" sz="2000" b="1" dirty="0">
                <a:solidFill>
                  <a:srgbClr val="FFFFFF"/>
                </a:solidFill>
              </a:rPr>
              <a:t>weeks * 4 times / week</a:t>
            </a:r>
          </a:p>
          <a:p>
            <a:pPr algn="ctr"/>
            <a:r>
              <a:rPr lang="bg-BG" sz="2000" b="1" dirty="0" smtClean="0">
                <a:solidFill>
                  <a:srgbClr val="FFFFFF"/>
                </a:solidFill>
              </a:rPr>
              <a:t>9</a:t>
            </a:r>
            <a:r>
              <a:rPr lang="en-GB" sz="2000" b="1" dirty="0" smtClean="0">
                <a:solidFill>
                  <a:srgbClr val="FFFFFF"/>
                </a:solidFill>
              </a:rPr>
              <a:t> </a:t>
            </a:r>
            <a:r>
              <a:rPr lang="en-GB" sz="2000" b="1" dirty="0">
                <a:solidFill>
                  <a:srgbClr val="FFFFFF"/>
                </a:solidFill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</a:rPr>
              <a:t>1</a:t>
            </a:r>
            <a:r>
              <a:rPr lang="bg-BG" sz="2000" b="1" dirty="0" smtClean="0">
                <a:solidFill>
                  <a:srgbClr val="FFFFFF"/>
                </a:solidFill>
              </a:rPr>
              <a:t>6</a:t>
            </a:r>
            <a:r>
              <a:rPr lang="en-GB" sz="2000" b="1" dirty="0" smtClean="0">
                <a:solidFill>
                  <a:srgbClr val="FFFFFF"/>
                </a:solidFill>
              </a:rPr>
              <a:t>-September-2019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Exam: </a:t>
            </a:r>
            <a:r>
              <a:rPr lang="bg-BG" sz="2000" b="1" dirty="0" smtClean="0">
                <a:solidFill>
                  <a:srgbClr val="FFFFFF"/>
                </a:solidFill>
              </a:rPr>
              <a:t>20</a:t>
            </a:r>
            <a:r>
              <a:rPr lang="en-GB" sz="2000" b="1" dirty="0" smtClean="0">
                <a:solidFill>
                  <a:srgbClr val="FFFFFF"/>
                </a:solidFill>
              </a:rPr>
              <a:t>-</a:t>
            </a:r>
            <a:r>
              <a:rPr lang="en-US" sz="2000" b="1" dirty="0" smtClean="0">
                <a:solidFill>
                  <a:srgbClr val="FFFFFF"/>
                </a:solidFill>
              </a:rPr>
              <a:t>October</a:t>
            </a:r>
            <a:r>
              <a:rPr lang="en-GB" sz="2000" b="1" dirty="0" smtClean="0">
                <a:solidFill>
                  <a:srgbClr val="FFFFFF"/>
                </a:solidFill>
              </a:rPr>
              <a:t>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en-GB" sz="2000" b="1" dirty="0" smtClean="0">
                <a:solidFill>
                  <a:srgbClr val="FFFFFF"/>
                </a:solidFill>
              </a:rPr>
              <a:t>1</a:t>
            </a:r>
            <a:r>
              <a:rPr lang="bg-BG" sz="2000" b="1" dirty="0" smtClean="0">
                <a:solidFill>
                  <a:srgbClr val="FFFFFF"/>
                </a:solidFill>
              </a:rPr>
              <a:t>0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399962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bg-BG" sz="2000" b="1" dirty="0" smtClean="0">
                <a:solidFill>
                  <a:srgbClr val="FFFFFF"/>
                </a:solidFill>
              </a:rPr>
              <a:t>21</a:t>
            </a:r>
            <a:r>
              <a:rPr lang="en-GB" sz="2000" b="1" dirty="0" smtClean="0">
                <a:solidFill>
                  <a:srgbClr val="FFFFFF"/>
                </a:solidFill>
              </a:rPr>
              <a:t>-October-2019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bg-BG" sz="2000" b="1" dirty="0" smtClean="0">
                <a:solidFill>
                  <a:srgbClr val="FFFFFF"/>
                </a:solidFill>
              </a:rPr>
              <a:t>7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bg-BG" sz="2000" b="1" dirty="0" smtClean="0">
                <a:solidFill>
                  <a:srgbClr val="FFFFFF"/>
                </a:solidFill>
              </a:rPr>
              <a:t>13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5314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5932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99962" y="200520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38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28412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0910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796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54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12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70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28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3484971" y="1509772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bg-BG" sz="2000" b="1" dirty="0" smtClean="0"/>
              <a:t>0</a:t>
            </a:r>
            <a:r>
              <a:rPr lang="en-US" sz="2000" b="1" dirty="0" smtClean="0"/>
              <a:t>-October-2019</a:t>
            </a:r>
            <a:endParaRPr 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5405871" y="1504890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bg-BG" sz="2000" b="1" dirty="0" smtClean="0"/>
              <a:t>1</a:t>
            </a:r>
            <a:r>
              <a:rPr lang="en-US" sz="2000" b="1" dirty="0" smtClean="0"/>
              <a:t>-October-2019</a:t>
            </a:r>
            <a:endParaRPr lang="en-US" sz="20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02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132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243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354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4656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5767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2779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4583" y="2345792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3670" y="2978491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38533" y="611627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7476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5538" y="1701605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8289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0507" y="4868664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37721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0411" y="3509256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https://softuni.bg/forum/categories/63/csharp-db-fundamentals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772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431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5121954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5"/>
              </a:rPr>
              <a:t>https://www.facebook.com/groups/CSharpDBSeptember2019</a:t>
            </a:r>
            <a:r>
              <a:rPr lang="en-US" dirty="0">
                <a:hlinkClick r:id="rId5"/>
              </a:rPr>
              <a:t>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1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6"/>
          <p:cNvSpPr/>
          <p:nvPr/>
        </p:nvSpPr>
        <p:spPr>
          <a:xfrm>
            <a:off x="760412" y="1881743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</a:rPr>
              <a:t>https://softuni.bg/courses/databases-basics-ms-sql-server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4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GB" sz="11500" b="1" dirty="0"/>
              <a:t>csharp-</a:t>
            </a:r>
            <a:r>
              <a:rPr lang="en-GB" sz="11500" b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Basic </a:t>
            </a:r>
            <a:r>
              <a:rPr lang="en-GB" b="1" dirty="0">
                <a:solidFill>
                  <a:schemeClr val="bg1"/>
                </a:solidFill>
              </a:rPr>
              <a:t>Database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Query</a:t>
            </a:r>
            <a:r>
              <a:rPr lang="en-GB" dirty="0"/>
              <a:t>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Content: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syntax,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types,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GB" noProof="1"/>
              <a:t>Entity</a:t>
            </a:r>
            <a:r>
              <a:rPr lang="en-GB" b="1" noProof="1">
                <a:solidFill>
                  <a:schemeClr val="bg1"/>
                </a:solidFill>
              </a:rPr>
              <a:t> </a:t>
            </a:r>
            <a:r>
              <a:rPr lang="en-GB" noProof="1"/>
              <a:t>Framework</a:t>
            </a:r>
            <a:r>
              <a:rPr lang="en-GB" b="1" noProof="1">
                <a:solidFill>
                  <a:schemeClr val="bg1"/>
                </a:solidFill>
              </a:rPr>
              <a:t> Core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 and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Best</a:t>
            </a:r>
            <a:r>
              <a:rPr lang="en-GB" dirty="0" smtClean="0"/>
              <a:t> </a:t>
            </a:r>
            <a:r>
              <a:rPr lang="en-GB" dirty="0"/>
              <a:t>Practices and </a:t>
            </a:r>
            <a:r>
              <a:rPr lang="en-GB" b="1" dirty="0" smtClean="0">
                <a:solidFill>
                  <a:schemeClr val="bg1"/>
                </a:solidFill>
              </a:rPr>
              <a:t>Architecture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ASP.NET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 Intro, Data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 and Data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, Intro to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 with </a:t>
            </a:r>
            <a:r>
              <a:rPr lang="en-US" b="1" dirty="0">
                <a:solidFill>
                  <a:schemeClr val="bg1"/>
                </a:solidFill>
              </a:rPr>
              <a:t>T-SQL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Aggregation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Relationships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Joins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12 </a:t>
            </a:r>
            <a:r>
              <a:rPr lang="en-GB" dirty="0"/>
              <a:t>practical problems for </a:t>
            </a:r>
            <a:r>
              <a:rPr lang="en-GB" dirty="0" smtClean="0"/>
              <a:t>4 </a:t>
            </a:r>
            <a:r>
              <a:rPr lang="en-GB" dirty="0"/>
              <a:t>hours</a:t>
            </a:r>
          </a:p>
          <a:p>
            <a:pPr lvl="1"/>
            <a:r>
              <a:rPr lang="en-GB" dirty="0"/>
              <a:t>DDL</a:t>
            </a:r>
          </a:p>
          <a:p>
            <a:pPr lvl="1"/>
            <a:r>
              <a:rPr lang="en-GB" dirty="0"/>
              <a:t>DML</a:t>
            </a:r>
          </a:p>
          <a:p>
            <a:pPr lvl="1"/>
            <a:r>
              <a:rPr lang="en-GB" dirty="0"/>
              <a:t>Querying</a:t>
            </a:r>
          </a:p>
          <a:p>
            <a:pPr lvl="1"/>
            <a:r>
              <a:rPr lang="en-US" dirty="0"/>
              <a:t>Programmability</a:t>
            </a:r>
            <a:endParaRPr lang="en-GB" dirty="0"/>
          </a:p>
          <a:p>
            <a:r>
              <a:rPr lang="en-GB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have 30 minutes once you enter</a:t>
            </a:r>
            <a:endParaRPr lang="en-GB" dirty="0"/>
          </a:p>
          <a:p>
            <a:pPr lvl="1"/>
            <a:r>
              <a:rPr lang="en-US" smtClean="0"/>
              <a:t>English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quiz system</a:t>
            </a:r>
          </a:p>
          <a:p>
            <a:r>
              <a:rPr lang="en-GB" dirty="0" smtClean="0"/>
              <a:t>Available online the day before the practical exam</a:t>
            </a:r>
          </a:p>
          <a:p>
            <a:pPr lvl="1"/>
            <a:r>
              <a:rPr lang="en-GB" dirty="0" smtClean="0"/>
              <a:t>You can submit your answers just one time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Exam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527</Words>
  <Application>Microsoft Office PowerPoint</Application>
  <PresentationFormat>Custom</PresentationFormat>
  <Paragraphs>155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C# Database Fundamentals with Microsoft SQL Server</vt:lpstr>
      <vt:lpstr>Table of Contents</vt:lpstr>
      <vt:lpstr>Have a Question?</vt:lpstr>
      <vt:lpstr>PowerPoint Presentation</vt:lpstr>
      <vt:lpstr>C# Database Fundamentals Module Goals</vt:lpstr>
      <vt:lpstr>Course Objectives</vt:lpstr>
      <vt:lpstr>Practical Programming Exam</vt:lpstr>
      <vt:lpstr>Theoretical Exam</vt:lpstr>
      <vt:lpstr>PowerPoint Presentation</vt:lpstr>
      <vt:lpstr>Ivaylo Kenov</vt:lpstr>
      <vt:lpstr>Kristiyan Ivanov</vt:lpstr>
      <vt:lpstr>PowerPoint Presentation</vt:lpstr>
      <vt:lpstr>C# Database Fundamentals Module – Timeline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Basics - MSSQL Server Course Introduction</dc:title>
  <dc:subject>C# Advanced – Practical Training Course @ SoftUni</dc:subject>
  <dc:creator/>
  <cp:keywords>MSSQL, SSMS, SQL Server,Databases Basics,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2019-09-19T08:56:25Z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