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ublic Sans Bold" charset="1" panose="00000000000000000000"/>
      <p:regular r:id="rId19"/>
    </p:embeddedFont>
    <p:embeddedFont>
      <p:font typeface="Open Sans Bold" charset="1" panose="020B0806030504020204"/>
      <p:regular r:id="rId20"/>
    </p:embeddedFont>
    <p:embeddedFont>
      <p:font typeface="Glacial Indifference Bold" charset="1" panose="00000800000000000000"/>
      <p:regular r:id="rId21"/>
    </p:embeddedFont>
    <p:embeddedFont>
      <p:font typeface="Public Sans Heavy" charset="1" panose="00000000000000000000"/>
      <p:regular r:id="rId22"/>
    </p:embeddedFont>
    <p:embeddedFont>
      <p:font typeface="Glacial Indifference" charset="1" panose="00000000000000000000"/>
      <p:regular r:id="rId23"/>
    </p:embeddedFont>
    <p:embeddedFont>
      <p:font typeface="Open Sauce Heavy" charset="1" panose="00000A00000000000000"/>
      <p:regular r:id="rId24"/>
    </p:embeddedFont>
    <p:embeddedFont>
      <p:font typeface="Poppins Light" charset="1" panose="02000000000000000000"/>
      <p:regular r:id="rId25"/>
    </p:embeddedFont>
    <p:embeddedFont>
      <p:font typeface="Poppins Bold" charset="1" panose="02000000000000000000"/>
      <p:regular r:id="rId26"/>
    </p:embeddedFont>
    <p:embeddedFont>
      <p:font typeface="Open Sans" charset="1" panose="020B06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12" Target="../media/image65.png" Type="http://schemas.openxmlformats.org/officeDocument/2006/relationships/image"/><Relationship Id="rId13" Target="../media/image66.svg" Type="http://schemas.openxmlformats.org/officeDocument/2006/relationships/image"/><Relationship Id="rId14" Target="../media/image44.png" Type="http://schemas.openxmlformats.org/officeDocument/2006/relationships/image"/><Relationship Id="rId15" Target="../media/image45.svg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Relationship Id="rId3" Target="../media/image6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png" Type="http://schemas.openxmlformats.org/officeDocument/2006/relationships/image"/><Relationship Id="rId3" Target="../media/image7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15" Target="../media/image31.svg" Type="http://schemas.openxmlformats.org/officeDocument/2006/relationships/image"/><Relationship Id="rId16" Target="../media/image32.png" Type="http://schemas.openxmlformats.org/officeDocument/2006/relationships/image"/><Relationship Id="rId17" Target="../media/image33.svg" Type="http://schemas.openxmlformats.org/officeDocument/2006/relationships/image"/><Relationship Id="rId18" Target="../media/image34.png" Type="http://schemas.openxmlformats.org/officeDocument/2006/relationships/image"/><Relationship Id="rId19" Target="../media/image35.svg" Type="http://schemas.openxmlformats.org/officeDocument/2006/relationships/image"/><Relationship Id="rId2" Target="../media/image18.png" Type="http://schemas.openxmlformats.org/officeDocument/2006/relationships/image"/><Relationship Id="rId20" Target="../media/image36.png" Type="http://schemas.openxmlformats.org/officeDocument/2006/relationships/image"/><Relationship Id="rId21" Target="../media/image37.svg" Type="http://schemas.openxmlformats.org/officeDocument/2006/relationships/image"/><Relationship Id="rId22" Target="../media/image38.png" Type="http://schemas.openxmlformats.org/officeDocument/2006/relationships/image"/><Relationship Id="rId23" Target="../media/image39.sv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44.png" Type="http://schemas.openxmlformats.org/officeDocument/2006/relationships/image"/><Relationship Id="rId12" Target="../media/image45.sv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93341" y="4234919"/>
            <a:ext cx="14501319" cy="0"/>
          </a:xfrm>
          <a:prstGeom prst="line">
            <a:avLst/>
          </a:prstGeom>
          <a:ln cap="flat" w="38100">
            <a:solidFill>
              <a:srgbClr val="5C70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191305" y="7739055"/>
            <a:ext cx="7315200" cy="1161288"/>
          </a:xfrm>
          <a:custGeom>
            <a:avLst/>
            <a:gdLst/>
            <a:ahLst/>
            <a:cxnLst/>
            <a:rect r="r" b="b" t="t" l="l"/>
            <a:pathLst>
              <a:path h="1161288" w="7315200">
                <a:moveTo>
                  <a:pt x="0" y="0"/>
                </a:moveTo>
                <a:lnTo>
                  <a:pt x="7315200" y="0"/>
                </a:lnTo>
                <a:lnTo>
                  <a:pt x="7315200" y="1161288"/>
                </a:lnTo>
                <a:lnTo>
                  <a:pt x="0" y="116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1015" y="5824539"/>
            <a:ext cx="4152094" cy="3513709"/>
          </a:xfrm>
          <a:custGeom>
            <a:avLst/>
            <a:gdLst/>
            <a:ahLst/>
            <a:cxnLst/>
            <a:rect r="r" b="b" t="t" l="l"/>
            <a:pathLst>
              <a:path h="3513709" w="4152094">
                <a:moveTo>
                  <a:pt x="0" y="0"/>
                </a:moveTo>
                <a:lnTo>
                  <a:pt x="4152094" y="0"/>
                </a:lnTo>
                <a:lnTo>
                  <a:pt x="4152094" y="3513709"/>
                </a:lnTo>
                <a:lnTo>
                  <a:pt x="0" y="3513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3341" y="2210331"/>
            <a:ext cx="14501319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</a:pPr>
            <a:r>
              <a:rPr lang="en-US" b="true" sz="8500">
                <a:solidFill>
                  <a:srgbClr val="262A4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Hackathon </a:t>
            </a:r>
            <a:r>
              <a:rPr lang="en-US" b="true" sz="8500">
                <a:solidFill>
                  <a:srgbClr val="262A4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83051" y="4604702"/>
            <a:ext cx="7321897" cy="121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 b="true">
                <a:solidFill>
                  <a:srgbClr val="262A4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Pomůcka Braille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14639">
            <a:off x="209508" y="2718747"/>
            <a:ext cx="7438729" cy="7438729"/>
          </a:xfrm>
          <a:custGeom>
            <a:avLst/>
            <a:gdLst/>
            <a:ahLst/>
            <a:cxnLst/>
            <a:rect r="r" b="b" t="t" l="l"/>
            <a:pathLst>
              <a:path h="7438729" w="7438729">
                <a:moveTo>
                  <a:pt x="0" y="0"/>
                </a:moveTo>
                <a:lnTo>
                  <a:pt x="7438729" y="0"/>
                </a:lnTo>
                <a:lnTo>
                  <a:pt x="7438729" y="7438730"/>
                </a:lnTo>
                <a:lnTo>
                  <a:pt x="0" y="7438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12088" y="2732459"/>
            <a:ext cx="5945495" cy="7676559"/>
          </a:xfrm>
          <a:custGeom>
            <a:avLst/>
            <a:gdLst/>
            <a:ahLst/>
            <a:cxnLst/>
            <a:rect r="r" b="b" t="t" l="l"/>
            <a:pathLst>
              <a:path h="7676559" w="5945495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5643788" y="0"/>
            <a:ext cx="2644212" cy="4114800"/>
          </a:xfrm>
          <a:custGeom>
            <a:avLst/>
            <a:gdLst/>
            <a:ahLst/>
            <a:cxnLst/>
            <a:rect r="r" b="b" t="t" l="l"/>
            <a:pathLst>
              <a:path h="4114800" w="2644212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7162">
            <a:off x="2485732" y="361205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82178"/>
            <a:ext cx="646522" cy="646522"/>
          </a:xfrm>
          <a:custGeom>
            <a:avLst/>
            <a:gdLst/>
            <a:ahLst/>
            <a:cxnLst/>
            <a:rect r="r" b="b" t="t" l="l"/>
            <a:pathLst>
              <a:path h="646522" w="646522">
                <a:moveTo>
                  <a:pt x="0" y="0"/>
                </a:moveTo>
                <a:lnTo>
                  <a:pt x="646522" y="0"/>
                </a:lnTo>
                <a:lnTo>
                  <a:pt x="646522" y="646522"/>
                </a:lnTo>
                <a:lnTo>
                  <a:pt x="0" y="646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01165" y="3195894"/>
            <a:ext cx="11216093" cy="391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423" indent="-400712" lvl="1">
              <a:lnSpc>
                <a:spcPts val="5196"/>
              </a:lnSpc>
              <a:buFont typeface="Arial"/>
              <a:buChar char="•"/>
            </a:pPr>
            <a:r>
              <a:rPr lang="en-US" sz="3712" spc="92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Spolupráce se školami a neziskovkami</a:t>
            </a:r>
          </a:p>
          <a:p>
            <a:pPr algn="just" marL="801423" indent="-400712" lvl="1">
              <a:lnSpc>
                <a:spcPts val="5196"/>
              </a:lnSpc>
              <a:buFont typeface="Arial"/>
              <a:buChar char="•"/>
            </a:pPr>
            <a:r>
              <a:rPr lang="en-US" sz="3712" spc="92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Rozšíření do zahraničí </a:t>
            </a:r>
          </a:p>
          <a:p>
            <a:pPr algn="just" marL="801423" indent="-400712" lvl="1">
              <a:lnSpc>
                <a:spcPts val="5196"/>
              </a:lnSpc>
              <a:spcBef>
                <a:spcPct val="0"/>
              </a:spcBef>
              <a:buFont typeface="Arial"/>
              <a:buChar char="•"/>
            </a:pPr>
            <a:r>
              <a:rPr lang="en-US" sz="3712" spc="92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Neviditelné výstavy</a:t>
            </a:r>
          </a:p>
          <a:p>
            <a:pPr algn="just" marL="801423" indent="-400712" lvl="1">
              <a:lnSpc>
                <a:spcPts val="5196"/>
              </a:lnSpc>
              <a:spcBef>
                <a:spcPct val="0"/>
              </a:spcBef>
              <a:buFont typeface="Arial"/>
              <a:buChar char="•"/>
            </a:pPr>
            <a:r>
              <a:rPr lang="en-US" sz="3712" spc="92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Rozšíření produktové řady</a:t>
            </a:r>
          </a:p>
          <a:p>
            <a:pPr algn="just" marL="801423" indent="-400712" lvl="1">
              <a:lnSpc>
                <a:spcPts val="5196"/>
              </a:lnSpc>
              <a:spcBef>
                <a:spcPct val="0"/>
              </a:spcBef>
              <a:buFont typeface="Arial"/>
              <a:buChar char="•"/>
            </a:pPr>
            <a:r>
              <a:rPr lang="en-US" sz="3712" spc="92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Partnerství s výrobci Micro:bit a Prusa</a:t>
            </a:r>
          </a:p>
          <a:p>
            <a:pPr algn="just">
              <a:lnSpc>
                <a:spcPts val="5196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486400" y="1044219"/>
            <a:ext cx="7315200" cy="1506931"/>
          </a:xfrm>
          <a:custGeom>
            <a:avLst/>
            <a:gdLst/>
            <a:ahLst/>
            <a:cxnLst/>
            <a:rect r="r" b="b" t="t" l="l"/>
            <a:pathLst>
              <a:path h="1506931" w="7315200">
                <a:moveTo>
                  <a:pt x="0" y="0"/>
                </a:moveTo>
                <a:lnTo>
                  <a:pt x="7315200" y="0"/>
                </a:lnTo>
                <a:lnTo>
                  <a:pt x="7315200" y="1506932"/>
                </a:lnTo>
                <a:lnTo>
                  <a:pt x="0" y="15069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18238" y="1357312"/>
            <a:ext cx="3851523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b="true" sz="4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Opportunity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14639">
            <a:off x="12238116" y="4606873"/>
            <a:ext cx="7062120" cy="7062120"/>
          </a:xfrm>
          <a:custGeom>
            <a:avLst/>
            <a:gdLst/>
            <a:ahLst/>
            <a:cxnLst/>
            <a:rect r="r" b="b" t="t" l="l"/>
            <a:pathLst>
              <a:path h="7062120" w="7062120">
                <a:moveTo>
                  <a:pt x="0" y="0"/>
                </a:moveTo>
                <a:lnTo>
                  <a:pt x="7062120" y="0"/>
                </a:lnTo>
                <a:lnTo>
                  <a:pt x="7062120" y="7062120"/>
                </a:lnTo>
                <a:lnTo>
                  <a:pt x="0" y="706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12088" y="2732459"/>
            <a:ext cx="5945495" cy="7676559"/>
          </a:xfrm>
          <a:custGeom>
            <a:avLst/>
            <a:gdLst/>
            <a:ahLst/>
            <a:cxnLst/>
            <a:rect r="r" b="b" t="t" l="l"/>
            <a:pathLst>
              <a:path h="7676559" w="5945495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5643788" y="0"/>
            <a:ext cx="2644212" cy="4114800"/>
          </a:xfrm>
          <a:custGeom>
            <a:avLst/>
            <a:gdLst/>
            <a:ahLst/>
            <a:cxnLst/>
            <a:rect r="r" b="b" t="t" l="l"/>
            <a:pathLst>
              <a:path h="4114800" w="2644212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00929" y="3150702"/>
            <a:ext cx="14061950" cy="3918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6"/>
              </a:lnSpc>
            </a:pPr>
          </a:p>
          <a:p>
            <a:pPr algn="just" marL="693413" indent="-346707" lvl="1">
              <a:lnSpc>
                <a:spcPts val="4496"/>
              </a:lnSpc>
              <a:buFont typeface="Arial"/>
              <a:buChar char="•"/>
            </a:pPr>
            <a:r>
              <a:rPr lang="en-US" sz="3211" spc="80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Technologické komplikace - zestárnutí microbitů</a:t>
            </a:r>
          </a:p>
          <a:p>
            <a:pPr algn="just" marL="693413" indent="-346707" lvl="1">
              <a:lnSpc>
                <a:spcPts val="4496"/>
              </a:lnSpc>
              <a:buFont typeface="Arial"/>
              <a:buChar char="•"/>
            </a:pPr>
            <a:r>
              <a:rPr lang="en-US" sz="3211" spc="80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Legislativní změny - změna financování vzdělávacích programů</a:t>
            </a:r>
          </a:p>
          <a:p>
            <a:pPr algn="just" marL="693413" indent="-346707" lvl="1">
              <a:lnSpc>
                <a:spcPts val="4496"/>
              </a:lnSpc>
              <a:buFont typeface="Arial"/>
              <a:buChar char="•"/>
            </a:pPr>
            <a:r>
              <a:rPr lang="en-US" sz="3211" spc="80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Nespolupráce prostředí</a:t>
            </a:r>
          </a:p>
          <a:p>
            <a:pPr algn="just" marL="693413" indent="-346707" lvl="1">
              <a:lnSpc>
                <a:spcPts val="4496"/>
              </a:lnSpc>
              <a:spcBef>
                <a:spcPct val="0"/>
              </a:spcBef>
              <a:buFont typeface="Arial"/>
              <a:buChar char="•"/>
            </a:pPr>
            <a:r>
              <a:rPr lang="en-US" sz="3211" spc="80">
                <a:solidFill>
                  <a:srgbClr val="262A41"/>
                </a:solidFill>
                <a:latin typeface="Poppins Light"/>
                <a:ea typeface="Poppins Light"/>
                <a:cs typeface="Poppins Light"/>
                <a:sym typeface="Poppins Light"/>
              </a:rPr>
              <a:t>Rapidní zvýšení cen čipů</a:t>
            </a:r>
          </a:p>
          <a:p>
            <a:pPr algn="just">
              <a:lnSpc>
                <a:spcPts val="4496"/>
              </a:lnSpc>
              <a:spcBef>
                <a:spcPct val="0"/>
              </a:spcBef>
            </a:pPr>
          </a:p>
          <a:p>
            <a:pPr algn="just">
              <a:lnSpc>
                <a:spcPts val="449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008928" y="5271720"/>
            <a:ext cx="1507902" cy="1507902"/>
          </a:xfrm>
          <a:custGeom>
            <a:avLst/>
            <a:gdLst/>
            <a:ahLst/>
            <a:cxnLst/>
            <a:rect r="r" b="b" t="t" l="l"/>
            <a:pathLst>
              <a:path h="1507902" w="1507902">
                <a:moveTo>
                  <a:pt x="0" y="0"/>
                </a:moveTo>
                <a:lnTo>
                  <a:pt x="1507903" y="0"/>
                </a:lnTo>
                <a:lnTo>
                  <a:pt x="1507903" y="1507903"/>
                </a:lnTo>
                <a:lnTo>
                  <a:pt x="0" y="15079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20150">
            <a:off x="13227542" y="5653915"/>
            <a:ext cx="4372738" cy="3809748"/>
          </a:xfrm>
          <a:custGeom>
            <a:avLst/>
            <a:gdLst/>
            <a:ahLst/>
            <a:cxnLst/>
            <a:rect r="r" b="b" t="t" l="l"/>
            <a:pathLst>
              <a:path h="3809748" w="4372738">
                <a:moveTo>
                  <a:pt x="0" y="0"/>
                </a:moveTo>
                <a:lnTo>
                  <a:pt x="4372738" y="0"/>
                </a:lnTo>
                <a:lnTo>
                  <a:pt x="4372738" y="3809748"/>
                </a:lnTo>
                <a:lnTo>
                  <a:pt x="0" y="3809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82178"/>
            <a:ext cx="646522" cy="646522"/>
          </a:xfrm>
          <a:custGeom>
            <a:avLst/>
            <a:gdLst/>
            <a:ahLst/>
            <a:cxnLst/>
            <a:rect r="r" b="b" t="t" l="l"/>
            <a:pathLst>
              <a:path h="646522" w="646522">
                <a:moveTo>
                  <a:pt x="0" y="0"/>
                </a:moveTo>
                <a:lnTo>
                  <a:pt x="646522" y="0"/>
                </a:lnTo>
                <a:lnTo>
                  <a:pt x="646522" y="646522"/>
                </a:lnTo>
                <a:lnTo>
                  <a:pt x="0" y="6465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1028700"/>
            <a:ext cx="7315200" cy="1506931"/>
          </a:xfrm>
          <a:custGeom>
            <a:avLst/>
            <a:gdLst/>
            <a:ahLst/>
            <a:cxnLst/>
            <a:rect r="r" b="b" t="t" l="l"/>
            <a:pathLst>
              <a:path h="1506931" w="7315200">
                <a:moveTo>
                  <a:pt x="0" y="0"/>
                </a:moveTo>
                <a:lnTo>
                  <a:pt x="7315200" y="0"/>
                </a:lnTo>
                <a:lnTo>
                  <a:pt x="7315200" y="1506931"/>
                </a:lnTo>
                <a:lnTo>
                  <a:pt x="0" y="15069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940725" y="1357312"/>
            <a:ext cx="240655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b="true" sz="4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Threats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518989"/>
            <a:ext cx="4894100" cy="2190110"/>
          </a:xfrm>
          <a:custGeom>
            <a:avLst/>
            <a:gdLst/>
            <a:ahLst/>
            <a:cxnLst/>
            <a:rect r="r" b="b" t="t" l="l"/>
            <a:pathLst>
              <a:path h="2190110" w="4894100">
                <a:moveTo>
                  <a:pt x="0" y="0"/>
                </a:moveTo>
                <a:lnTo>
                  <a:pt x="4894100" y="0"/>
                </a:lnTo>
                <a:lnTo>
                  <a:pt x="4894100" y="2190110"/>
                </a:lnTo>
                <a:lnTo>
                  <a:pt x="0" y="219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0301" y="159703"/>
            <a:ext cx="46673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Odkazy: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34971" y="2488841"/>
            <a:ext cx="87098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Hackathon Cloud: https://shorturl.at/RMIBy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28207" y="3580634"/>
            <a:ext cx="98315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 Braill: https://github.com/StefikMat/Braill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4682" y="5689498"/>
            <a:ext cx="5867807" cy="4114800"/>
          </a:xfrm>
          <a:custGeom>
            <a:avLst/>
            <a:gdLst/>
            <a:ahLst/>
            <a:cxnLst/>
            <a:rect r="r" b="b" t="t" l="l"/>
            <a:pathLst>
              <a:path h="4114800" w="5867807">
                <a:moveTo>
                  <a:pt x="0" y="0"/>
                </a:moveTo>
                <a:lnTo>
                  <a:pt x="5867808" y="0"/>
                </a:lnTo>
                <a:lnTo>
                  <a:pt x="58678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78586" y="1117154"/>
            <a:ext cx="85308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Členové Týmu: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1811" y="3751580"/>
            <a:ext cx="73162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Uč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itel: Michal Helgert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77646" y="3751580"/>
            <a:ext cx="7289759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Žác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i: 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Michal Korčák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Samuel Vacek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Daniel Mitka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Matěj Václav Štefan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812" y="1424866"/>
            <a:ext cx="2772248" cy="2640567"/>
          </a:xfrm>
          <a:custGeom>
            <a:avLst/>
            <a:gdLst/>
            <a:ahLst/>
            <a:cxnLst/>
            <a:rect r="r" b="b" t="t" l="l"/>
            <a:pathLst>
              <a:path h="2640567" w="2772248">
                <a:moveTo>
                  <a:pt x="0" y="0"/>
                </a:moveTo>
                <a:lnTo>
                  <a:pt x="2772249" y="0"/>
                </a:lnTo>
                <a:lnTo>
                  <a:pt x="2772249" y="2640567"/>
                </a:lnTo>
                <a:lnTo>
                  <a:pt x="0" y="2640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6424" y="1691450"/>
            <a:ext cx="16182876" cy="701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8"/>
              </a:lnSpc>
            </a:pPr>
            <a:r>
              <a:rPr lang="en-US" b="true" sz="8264" spc="1363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CÍLOVÁ SKUPINA:</a:t>
            </a:r>
          </a:p>
          <a:p>
            <a:pPr algn="ctr">
              <a:lnSpc>
                <a:spcPts val="8678"/>
              </a:lnSpc>
            </a:pPr>
          </a:p>
          <a:p>
            <a:pPr algn="ctr">
              <a:lnSpc>
                <a:spcPts val="5423"/>
              </a:lnSpc>
            </a:pPr>
            <a:r>
              <a:rPr lang="en-US" b="true" sz="5165" spc="85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ZVÍDAVÍ STUDENTI A ŽÁCI</a:t>
            </a:r>
          </a:p>
          <a:p>
            <a:pPr algn="ctr">
              <a:lnSpc>
                <a:spcPts val="5423"/>
              </a:lnSpc>
            </a:pPr>
          </a:p>
          <a:p>
            <a:pPr algn="ctr">
              <a:lnSpc>
                <a:spcPts val="5423"/>
              </a:lnSpc>
            </a:pPr>
            <a:r>
              <a:rPr lang="en-US" b="true" sz="5165" spc="85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NEVIDOMÍ</a:t>
            </a:r>
          </a:p>
          <a:p>
            <a:pPr algn="ctr">
              <a:lnSpc>
                <a:spcPts val="5423"/>
              </a:lnSpc>
              <a:spcBef>
                <a:spcPct val="0"/>
              </a:spcBef>
            </a:pPr>
          </a:p>
          <a:p>
            <a:pPr algn="ctr">
              <a:lnSpc>
                <a:spcPts val="5423"/>
              </a:lnSpc>
              <a:spcBef>
                <a:spcPct val="0"/>
              </a:spcBef>
            </a:pPr>
            <a:r>
              <a:rPr lang="en-US" b="true" sz="5165" spc="85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STUDENTI VŠ, KTEŘÍ STUDUJÍ TYFLOPEDII</a:t>
            </a:r>
          </a:p>
          <a:p>
            <a:pPr algn="ctr">
              <a:lnSpc>
                <a:spcPts val="5423"/>
              </a:lnSpc>
              <a:spcBef>
                <a:spcPct val="0"/>
              </a:spcBef>
            </a:pPr>
          </a:p>
          <a:p>
            <a:pPr algn="ctr">
              <a:lnSpc>
                <a:spcPts val="5423"/>
              </a:lnSpc>
              <a:spcBef>
                <a:spcPct val="0"/>
              </a:spcBef>
            </a:pPr>
            <a:r>
              <a:rPr lang="en-US" b="true" sz="5165" spc="85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VZDĚLÁVACÍ INSTITUCE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60150" y="1028700"/>
            <a:ext cx="5690912" cy="7591953"/>
          </a:xfrm>
          <a:custGeom>
            <a:avLst/>
            <a:gdLst/>
            <a:ahLst/>
            <a:cxnLst/>
            <a:rect r="r" b="b" t="t" l="l"/>
            <a:pathLst>
              <a:path h="7591953" w="5690912">
                <a:moveTo>
                  <a:pt x="0" y="0"/>
                </a:moveTo>
                <a:lnTo>
                  <a:pt x="5690911" y="0"/>
                </a:lnTo>
                <a:lnTo>
                  <a:pt x="5690911" y="7591953"/>
                </a:lnTo>
                <a:lnTo>
                  <a:pt x="0" y="7591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07540" y="1559156"/>
            <a:ext cx="4765343" cy="2677517"/>
          </a:xfrm>
          <a:custGeom>
            <a:avLst/>
            <a:gdLst/>
            <a:ahLst/>
            <a:cxnLst/>
            <a:rect r="r" b="b" t="t" l="l"/>
            <a:pathLst>
              <a:path h="2677517" w="4765343">
                <a:moveTo>
                  <a:pt x="0" y="0"/>
                </a:moveTo>
                <a:lnTo>
                  <a:pt x="4765343" y="0"/>
                </a:lnTo>
                <a:lnTo>
                  <a:pt x="4765343" y="2677517"/>
                </a:lnTo>
                <a:lnTo>
                  <a:pt x="0" y="2677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52974" y="2693069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2" y="0"/>
                </a:lnTo>
                <a:lnTo>
                  <a:pt x="7364682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28571" y="5668925"/>
            <a:ext cx="6123280" cy="3850012"/>
          </a:xfrm>
          <a:custGeom>
            <a:avLst/>
            <a:gdLst/>
            <a:ahLst/>
            <a:cxnLst/>
            <a:rect r="r" b="b" t="t" l="l"/>
            <a:pathLst>
              <a:path h="3850012" w="6123280">
                <a:moveTo>
                  <a:pt x="0" y="0"/>
                </a:moveTo>
                <a:lnTo>
                  <a:pt x="6123280" y="0"/>
                </a:lnTo>
                <a:lnTo>
                  <a:pt x="6123280" y="3850012"/>
                </a:lnTo>
                <a:lnTo>
                  <a:pt x="0" y="38500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36162" y="7464830"/>
            <a:ext cx="2311645" cy="2311645"/>
          </a:xfrm>
          <a:custGeom>
            <a:avLst/>
            <a:gdLst/>
            <a:ahLst/>
            <a:cxnLst/>
            <a:rect r="r" b="b" t="t" l="l"/>
            <a:pathLst>
              <a:path h="2311645" w="2311645">
                <a:moveTo>
                  <a:pt x="0" y="0"/>
                </a:moveTo>
                <a:lnTo>
                  <a:pt x="2311645" y="0"/>
                </a:lnTo>
                <a:lnTo>
                  <a:pt x="2311645" y="2311646"/>
                </a:lnTo>
                <a:lnTo>
                  <a:pt x="0" y="23116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566723">
            <a:off x="9640491" y="176182"/>
            <a:ext cx="2618225" cy="3351328"/>
          </a:xfrm>
          <a:custGeom>
            <a:avLst/>
            <a:gdLst/>
            <a:ahLst/>
            <a:cxnLst/>
            <a:rect r="r" b="b" t="t" l="l"/>
            <a:pathLst>
              <a:path h="3351328" w="2618225">
                <a:moveTo>
                  <a:pt x="0" y="0"/>
                </a:moveTo>
                <a:lnTo>
                  <a:pt x="2618225" y="0"/>
                </a:lnTo>
                <a:lnTo>
                  <a:pt x="2618225" y="3351328"/>
                </a:lnTo>
                <a:lnTo>
                  <a:pt x="0" y="33513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8573994">
            <a:off x="8918150" y="6858037"/>
            <a:ext cx="3214688" cy="4114800"/>
          </a:xfrm>
          <a:custGeom>
            <a:avLst/>
            <a:gdLst/>
            <a:ahLst/>
            <a:cxnLst/>
            <a:rect r="r" b="b" t="t" l="l"/>
            <a:pathLst>
              <a:path h="4114800" w="3214688">
                <a:moveTo>
                  <a:pt x="3214688" y="0"/>
                </a:moveTo>
                <a:lnTo>
                  <a:pt x="0" y="0"/>
                </a:lnTo>
                <a:lnTo>
                  <a:pt x="0" y="4114800"/>
                </a:lnTo>
                <a:lnTo>
                  <a:pt x="3214688" y="4114800"/>
                </a:lnTo>
                <a:lnTo>
                  <a:pt x="321468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8851" y="159703"/>
            <a:ext cx="561895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Materiály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8413064">
            <a:off x="5265071" y="7239773"/>
            <a:ext cx="2618225" cy="3351328"/>
          </a:xfrm>
          <a:custGeom>
            <a:avLst/>
            <a:gdLst/>
            <a:ahLst/>
            <a:cxnLst/>
            <a:rect r="r" b="b" t="t" l="l"/>
            <a:pathLst>
              <a:path h="3351328" w="2618225">
                <a:moveTo>
                  <a:pt x="0" y="0"/>
                </a:moveTo>
                <a:lnTo>
                  <a:pt x="2618225" y="0"/>
                </a:lnTo>
                <a:lnTo>
                  <a:pt x="2618225" y="3351328"/>
                </a:lnTo>
                <a:lnTo>
                  <a:pt x="0" y="33513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3562507">
            <a:off x="4490931" y="1176366"/>
            <a:ext cx="2689919" cy="3443096"/>
          </a:xfrm>
          <a:custGeom>
            <a:avLst/>
            <a:gdLst/>
            <a:ahLst/>
            <a:cxnLst/>
            <a:rect r="r" b="b" t="t" l="l"/>
            <a:pathLst>
              <a:path h="3443096" w="2689919">
                <a:moveTo>
                  <a:pt x="2689919" y="0"/>
                </a:moveTo>
                <a:lnTo>
                  <a:pt x="0" y="0"/>
                </a:lnTo>
                <a:lnTo>
                  <a:pt x="0" y="3443097"/>
                </a:lnTo>
                <a:lnTo>
                  <a:pt x="2689919" y="3443097"/>
                </a:lnTo>
                <a:lnTo>
                  <a:pt x="268991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01953" y="5532934"/>
            <a:ext cx="3322701" cy="4114800"/>
          </a:xfrm>
          <a:custGeom>
            <a:avLst/>
            <a:gdLst/>
            <a:ahLst/>
            <a:cxnLst/>
            <a:rect r="r" b="b" t="t" l="l"/>
            <a:pathLst>
              <a:path h="4114800" w="3322701">
                <a:moveTo>
                  <a:pt x="0" y="0"/>
                </a:moveTo>
                <a:lnTo>
                  <a:pt x="3322701" y="0"/>
                </a:lnTo>
                <a:lnTo>
                  <a:pt x="33227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56522" y="1431794"/>
            <a:ext cx="7974955" cy="18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4"/>
              </a:lnSpc>
            </a:pPr>
            <a:r>
              <a:rPr lang="en-US" b="true" sz="6803">
                <a:solidFill>
                  <a:srgbClr val="262A4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Marketingová Část:</a:t>
            </a:r>
          </a:p>
          <a:p>
            <a:pPr algn="ctr">
              <a:lnSpc>
                <a:spcPts val="714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2868" y="2706442"/>
            <a:ext cx="9200616" cy="532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7"/>
              </a:lnSpc>
            </a:pPr>
            <a:r>
              <a:rPr lang="en-US" b="true" sz="4847" spc="799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VÝROBNÍ CENA: </a:t>
            </a:r>
          </a:p>
          <a:p>
            <a:pPr algn="ctr">
              <a:lnSpc>
                <a:spcPts val="4436"/>
              </a:lnSpc>
            </a:pPr>
            <a:r>
              <a:rPr lang="en-US" b="true" sz="3169" spc="5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MICRO-BIT: 350KČ</a:t>
            </a:r>
          </a:p>
          <a:p>
            <a:pPr algn="ctr">
              <a:lnSpc>
                <a:spcPts val="4436"/>
              </a:lnSpc>
            </a:pPr>
            <a:r>
              <a:rPr lang="en-US" b="true" sz="3169" spc="5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HUB: 180KČ</a:t>
            </a:r>
          </a:p>
          <a:p>
            <a:pPr algn="ctr">
              <a:lnSpc>
                <a:spcPts val="4436"/>
              </a:lnSpc>
            </a:pPr>
            <a:r>
              <a:rPr lang="en-US" b="true" sz="3169" spc="5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FILAMENT: 80KČ</a:t>
            </a:r>
          </a:p>
          <a:p>
            <a:pPr algn="ctr">
              <a:lnSpc>
                <a:spcPts val="4436"/>
              </a:lnSpc>
            </a:pPr>
            <a:r>
              <a:rPr lang="en-US" b="true" sz="3169" spc="5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BATERKY: 60KČ</a:t>
            </a:r>
          </a:p>
          <a:p>
            <a:pPr algn="ctr">
              <a:lnSpc>
                <a:spcPts val="4436"/>
              </a:lnSpc>
            </a:pPr>
            <a:r>
              <a:rPr lang="en-US" b="true" sz="3169" spc="5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ŠROUBKY: 5KČ</a:t>
            </a:r>
          </a:p>
          <a:p>
            <a:pPr algn="ctr">
              <a:lnSpc>
                <a:spcPts val="4436"/>
              </a:lnSpc>
            </a:pPr>
            <a:r>
              <a:rPr lang="en-US" b="true" sz="3169" spc="5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OSTATNÍ NÁKLADY: 60KČ </a:t>
            </a:r>
          </a:p>
          <a:p>
            <a:pPr algn="ctr">
              <a:lnSpc>
                <a:spcPts val="4436"/>
              </a:lnSpc>
            </a:pPr>
            <a:r>
              <a:rPr lang="en-US" b="true" sz="3169" spc="5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CELKOVÝ NÁKLADY: 530KČ</a:t>
            </a:r>
          </a:p>
          <a:p>
            <a:pPr algn="ctr">
              <a:lnSpc>
                <a:spcPts val="443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353485" y="2696917"/>
            <a:ext cx="7905815" cy="2689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1"/>
              </a:lnSpc>
            </a:pPr>
            <a:r>
              <a:rPr lang="en-US" b="true" sz="4380" spc="722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PRODEJNÍ CENA:</a:t>
            </a:r>
          </a:p>
          <a:p>
            <a:pPr algn="ctr">
              <a:lnSpc>
                <a:spcPts val="4592"/>
              </a:lnSpc>
            </a:pPr>
            <a:r>
              <a:rPr lang="en-US" b="true" sz="3280" spc="541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bez microbitu: 1000kč</a:t>
            </a:r>
          </a:p>
          <a:p>
            <a:pPr algn="ctr">
              <a:lnSpc>
                <a:spcPts val="4592"/>
              </a:lnSpc>
            </a:pPr>
            <a:r>
              <a:rPr lang="en-US" b="true" sz="3280" spc="541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 MICROBITEM: 1500KČ</a:t>
            </a:r>
          </a:p>
          <a:p>
            <a:pPr algn="ctr">
              <a:lnSpc>
                <a:spcPts val="613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679648" y="7932344"/>
            <a:ext cx="5822454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62A4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Profit: 470 - 970Kč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62A4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4774" y="468453"/>
            <a:ext cx="4521020" cy="3910682"/>
          </a:xfrm>
          <a:custGeom>
            <a:avLst/>
            <a:gdLst/>
            <a:ahLst/>
            <a:cxnLst/>
            <a:rect r="r" b="b" t="t" l="l"/>
            <a:pathLst>
              <a:path h="3910682" w="4521020">
                <a:moveTo>
                  <a:pt x="0" y="0"/>
                </a:moveTo>
                <a:lnTo>
                  <a:pt x="4521020" y="0"/>
                </a:lnTo>
                <a:lnTo>
                  <a:pt x="4521020" y="3910682"/>
                </a:lnTo>
                <a:lnTo>
                  <a:pt x="0" y="3910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92508" y="5171529"/>
            <a:ext cx="8695492" cy="172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b="true" sz="4953">
                <a:solidFill>
                  <a:srgbClr val="262A4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Potencionální k</a:t>
            </a:r>
            <a:r>
              <a:rPr lang="en-US" b="true" sz="4953">
                <a:solidFill>
                  <a:srgbClr val="262A4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onkurence v ČR: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0362" y="7586223"/>
            <a:ext cx="7119783" cy="4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93"/>
              </a:lnSpc>
              <a:spcBef>
                <a:spcPct val="0"/>
              </a:spcBef>
            </a:pPr>
            <a:r>
              <a:rPr lang="en-US" b="true" sz="2709" spc="447" strike="noStrike" u="none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BRAILLOVA KLÁVESNICE: 7990KČŠ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4795" y="3571800"/>
            <a:ext cx="8579205" cy="192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6"/>
              </a:lnSpc>
            </a:pPr>
            <a:r>
              <a:rPr lang="en-US" b="true" sz="5518">
                <a:solidFill>
                  <a:srgbClr val="262A4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Potencionální k</a:t>
            </a:r>
            <a:r>
              <a:rPr lang="en-US" b="true" sz="5518">
                <a:solidFill>
                  <a:srgbClr val="262A4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onkurence ve světě: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391654" y="6089176"/>
            <a:ext cx="12492103" cy="155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7"/>
              </a:lnSpc>
            </a:pPr>
            <a:r>
              <a:rPr lang="en-US" b="true" sz="2969" spc="490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BRAILLŮV TABLET: 125 000KČ </a:t>
            </a:r>
          </a:p>
          <a:p>
            <a:pPr algn="ctr">
              <a:lnSpc>
                <a:spcPts val="4157"/>
              </a:lnSpc>
            </a:pPr>
            <a:r>
              <a:rPr lang="en-US" b="true" sz="2969" spc="490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BRAILLOVY HRY: 350KČ </a:t>
            </a:r>
          </a:p>
          <a:p>
            <a:pPr algn="ctr">
              <a:lnSpc>
                <a:spcPts val="4157"/>
              </a:lnSpc>
            </a:pPr>
            <a:r>
              <a:rPr lang="en-US" b="true" sz="2969" spc="490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BRAILLŮV PAPÍR: 250KČ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66775"/>
            <a:ext cx="11461767" cy="142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8"/>
              </a:lnSpc>
            </a:pPr>
            <a:r>
              <a:rPr lang="en-US" sz="8291" b="true">
                <a:solidFill>
                  <a:srgbClr val="262A4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Jsme unikátní na trhu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54006" y="159703"/>
            <a:ext cx="497998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Aplikace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270459" y="2813691"/>
            <a:ext cx="9162243" cy="5720529"/>
          </a:xfrm>
          <a:custGeom>
            <a:avLst/>
            <a:gdLst/>
            <a:ahLst/>
            <a:cxnLst/>
            <a:rect r="r" b="b" t="t" l="l"/>
            <a:pathLst>
              <a:path h="5720529" w="9162243">
                <a:moveTo>
                  <a:pt x="0" y="0"/>
                </a:moveTo>
                <a:lnTo>
                  <a:pt x="9162244" y="0"/>
                </a:lnTo>
                <a:lnTo>
                  <a:pt x="9162244" y="5720529"/>
                </a:lnTo>
                <a:lnTo>
                  <a:pt x="0" y="5720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01150" y="285665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71C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54038" y="2509539"/>
            <a:ext cx="3768454" cy="1902855"/>
          </a:xfrm>
          <a:custGeom>
            <a:avLst/>
            <a:gdLst/>
            <a:ahLst/>
            <a:cxnLst/>
            <a:rect r="r" b="b" t="t" l="l"/>
            <a:pathLst>
              <a:path h="1902855" w="3768454">
                <a:moveTo>
                  <a:pt x="0" y="0"/>
                </a:moveTo>
                <a:lnTo>
                  <a:pt x="3768453" y="0"/>
                </a:lnTo>
                <a:lnTo>
                  <a:pt x="3768453" y="1902855"/>
                </a:lnTo>
                <a:lnTo>
                  <a:pt x="0" y="1902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9804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86064" y="3141565"/>
            <a:ext cx="2516272" cy="2516272"/>
          </a:xfrm>
          <a:custGeom>
            <a:avLst/>
            <a:gdLst/>
            <a:ahLst/>
            <a:cxnLst/>
            <a:rect r="r" b="b" t="t" l="l"/>
            <a:pathLst>
              <a:path h="2516272" w="2516272">
                <a:moveTo>
                  <a:pt x="0" y="0"/>
                </a:moveTo>
                <a:lnTo>
                  <a:pt x="2516272" y="0"/>
                </a:lnTo>
                <a:lnTo>
                  <a:pt x="2516272" y="2516272"/>
                </a:lnTo>
                <a:lnTo>
                  <a:pt x="0" y="2516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99585" y="2856651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0">
            <a:off x="5458408" y="4399701"/>
            <a:ext cx="3768454" cy="1902855"/>
          </a:xfrm>
          <a:custGeom>
            <a:avLst/>
            <a:gdLst/>
            <a:ahLst/>
            <a:cxnLst/>
            <a:rect r="r" b="b" t="t" l="l"/>
            <a:pathLst>
              <a:path h="1902855" w="3768454">
                <a:moveTo>
                  <a:pt x="0" y="1902856"/>
                </a:moveTo>
                <a:lnTo>
                  <a:pt x="3768454" y="1902856"/>
                </a:lnTo>
                <a:lnTo>
                  <a:pt x="3768454" y="0"/>
                </a:lnTo>
                <a:lnTo>
                  <a:pt x="0" y="0"/>
                </a:lnTo>
                <a:lnTo>
                  <a:pt x="0" y="190285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9804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94024" y="3141565"/>
            <a:ext cx="2516272" cy="2516272"/>
          </a:xfrm>
          <a:custGeom>
            <a:avLst/>
            <a:gdLst/>
            <a:ahLst/>
            <a:cxnLst/>
            <a:rect r="r" b="b" t="t" l="l"/>
            <a:pathLst>
              <a:path h="2516272" w="2516272">
                <a:moveTo>
                  <a:pt x="0" y="0"/>
                </a:moveTo>
                <a:lnTo>
                  <a:pt x="2516272" y="0"/>
                </a:lnTo>
                <a:lnTo>
                  <a:pt x="2516272" y="2516272"/>
                </a:lnTo>
                <a:lnTo>
                  <a:pt x="0" y="25162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404248" y="2847126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703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057135" y="2500014"/>
            <a:ext cx="3768454" cy="1902855"/>
          </a:xfrm>
          <a:custGeom>
            <a:avLst/>
            <a:gdLst/>
            <a:ahLst/>
            <a:cxnLst/>
            <a:rect r="r" b="b" t="t" l="l"/>
            <a:pathLst>
              <a:path h="1902855" w="3768454">
                <a:moveTo>
                  <a:pt x="0" y="0"/>
                </a:moveTo>
                <a:lnTo>
                  <a:pt x="3768454" y="0"/>
                </a:lnTo>
                <a:lnTo>
                  <a:pt x="3768454" y="1902855"/>
                </a:lnTo>
                <a:lnTo>
                  <a:pt x="0" y="1902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9804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89162" y="3132040"/>
            <a:ext cx="2516272" cy="2516272"/>
          </a:xfrm>
          <a:custGeom>
            <a:avLst/>
            <a:gdLst/>
            <a:ahLst/>
            <a:cxnLst/>
            <a:rect r="r" b="b" t="t" l="l"/>
            <a:pathLst>
              <a:path h="2516272" w="2516272">
                <a:moveTo>
                  <a:pt x="0" y="0"/>
                </a:moveTo>
                <a:lnTo>
                  <a:pt x="2516272" y="0"/>
                </a:lnTo>
                <a:lnTo>
                  <a:pt x="2516272" y="2516272"/>
                </a:lnTo>
                <a:lnTo>
                  <a:pt x="0" y="25162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006685" y="2856651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657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true" rot="0">
            <a:off x="12665509" y="4399701"/>
            <a:ext cx="3768454" cy="1902855"/>
          </a:xfrm>
          <a:custGeom>
            <a:avLst/>
            <a:gdLst/>
            <a:ahLst/>
            <a:cxnLst/>
            <a:rect r="r" b="b" t="t" l="l"/>
            <a:pathLst>
              <a:path h="1902855" w="3768454">
                <a:moveTo>
                  <a:pt x="0" y="1902856"/>
                </a:moveTo>
                <a:lnTo>
                  <a:pt x="3768453" y="1902856"/>
                </a:lnTo>
                <a:lnTo>
                  <a:pt x="3768453" y="0"/>
                </a:lnTo>
                <a:lnTo>
                  <a:pt x="0" y="0"/>
                </a:lnTo>
                <a:lnTo>
                  <a:pt x="0" y="1902856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-9804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301124" y="3141565"/>
            <a:ext cx="2516272" cy="2516272"/>
          </a:xfrm>
          <a:custGeom>
            <a:avLst/>
            <a:gdLst/>
            <a:ahLst/>
            <a:cxnLst/>
            <a:rect r="r" b="b" t="t" l="l"/>
            <a:pathLst>
              <a:path h="2516272" w="2516272">
                <a:moveTo>
                  <a:pt x="0" y="0"/>
                </a:moveTo>
                <a:lnTo>
                  <a:pt x="2516272" y="0"/>
                </a:lnTo>
                <a:lnTo>
                  <a:pt x="2516272" y="2516272"/>
                </a:lnTo>
                <a:lnTo>
                  <a:pt x="0" y="25162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014836" y="2874288"/>
            <a:ext cx="1446856" cy="2760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1"/>
              </a:lnSpc>
              <a:spcBef>
                <a:spcPct val="0"/>
              </a:spcBef>
            </a:pPr>
            <a:r>
              <a:rPr lang="en-US" b="true" sz="16000">
                <a:solidFill>
                  <a:srgbClr val="262A41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63969" y="2883813"/>
            <a:ext cx="1995433" cy="274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9"/>
              </a:lnSpc>
              <a:spcBef>
                <a:spcPct val="0"/>
              </a:spcBef>
            </a:pPr>
            <a:r>
              <a:rPr lang="en-US" b="true" sz="15999">
                <a:solidFill>
                  <a:srgbClr val="262A41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43806" y="2888776"/>
            <a:ext cx="1595113" cy="274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9"/>
              </a:lnSpc>
              <a:spcBef>
                <a:spcPct val="0"/>
              </a:spcBef>
            </a:pPr>
            <a:r>
              <a:rPr lang="en-US" b="true" sz="15999">
                <a:solidFill>
                  <a:srgbClr val="262A41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902522" y="2888776"/>
            <a:ext cx="1294426" cy="274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9"/>
              </a:lnSpc>
              <a:spcBef>
                <a:spcPct val="0"/>
              </a:spcBef>
            </a:pPr>
            <a:r>
              <a:rPr lang="en-US" b="true" sz="15999">
                <a:solidFill>
                  <a:srgbClr val="262A41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</a:t>
            </a:r>
          </a:p>
        </p:txBody>
      </p:sp>
      <p:sp>
        <p:nvSpPr>
          <p:cNvPr name="Freeform 26" id="26"/>
          <p:cNvSpPr/>
          <p:nvPr/>
        </p:nvSpPr>
        <p:spPr>
          <a:xfrm flipH="true" flipV="false" rot="0">
            <a:off x="-312088" y="2732459"/>
            <a:ext cx="5945495" cy="7676559"/>
          </a:xfrm>
          <a:custGeom>
            <a:avLst/>
            <a:gdLst/>
            <a:ahLst/>
            <a:cxnLst/>
            <a:rect r="r" b="b" t="t" l="l"/>
            <a:pathLst>
              <a:path h="7676559" w="5945495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true" rot="0">
            <a:off x="15643788" y="0"/>
            <a:ext cx="2644212" cy="4114800"/>
          </a:xfrm>
          <a:custGeom>
            <a:avLst/>
            <a:gdLst/>
            <a:ahLst/>
            <a:cxnLst/>
            <a:rect r="r" b="b" t="t" l="l"/>
            <a:pathLst>
              <a:path h="4114800" w="2644212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4622989">
            <a:off x="-66648" y="-1795656"/>
            <a:ext cx="4829972" cy="4183963"/>
          </a:xfrm>
          <a:custGeom>
            <a:avLst/>
            <a:gdLst/>
            <a:ahLst/>
            <a:cxnLst/>
            <a:rect r="r" b="b" t="t" l="l"/>
            <a:pathLst>
              <a:path h="4183963" w="4829972">
                <a:moveTo>
                  <a:pt x="0" y="0"/>
                </a:moveTo>
                <a:lnTo>
                  <a:pt x="4829972" y="0"/>
                </a:lnTo>
                <a:lnTo>
                  <a:pt x="4829972" y="4183962"/>
                </a:lnTo>
                <a:lnTo>
                  <a:pt x="0" y="41839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5819528" y="6491586"/>
            <a:ext cx="647521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b="true" sz="7500" spc="1237">
                <a:solidFill>
                  <a:srgbClr val="262A4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ANALYTIKA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14639">
            <a:off x="209508" y="2718747"/>
            <a:ext cx="7438729" cy="7438729"/>
          </a:xfrm>
          <a:custGeom>
            <a:avLst/>
            <a:gdLst/>
            <a:ahLst/>
            <a:cxnLst/>
            <a:rect r="r" b="b" t="t" l="l"/>
            <a:pathLst>
              <a:path h="7438729" w="7438729">
                <a:moveTo>
                  <a:pt x="0" y="0"/>
                </a:moveTo>
                <a:lnTo>
                  <a:pt x="7438729" y="0"/>
                </a:lnTo>
                <a:lnTo>
                  <a:pt x="7438729" y="7438730"/>
                </a:lnTo>
                <a:lnTo>
                  <a:pt x="0" y="7438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12088" y="2732459"/>
            <a:ext cx="5945495" cy="7676559"/>
          </a:xfrm>
          <a:custGeom>
            <a:avLst/>
            <a:gdLst/>
            <a:ahLst/>
            <a:cxnLst/>
            <a:rect r="r" b="b" t="t" l="l"/>
            <a:pathLst>
              <a:path h="7676559" w="5945495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5643788" y="0"/>
            <a:ext cx="2644212" cy="4114800"/>
          </a:xfrm>
          <a:custGeom>
            <a:avLst/>
            <a:gdLst/>
            <a:ahLst/>
            <a:cxnLst/>
            <a:rect r="r" b="b" t="t" l="l"/>
            <a:pathLst>
              <a:path h="4114800" w="2644212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25090" y="4654266"/>
            <a:ext cx="4584222" cy="3567692"/>
          </a:xfrm>
          <a:custGeom>
            <a:avLst/>
            <a:gdLst/>
            <a:ahLst/>
            <a:cxnLst/>
            <a:rect r="r" b="b" t="t" l="l"/>
            <a:pathLst>
              <a:path h="3567692" w="4584222">
                <a:moveTo>
                  <a:pt x="0" y="0"/>
                </a:moveTo>
                <a:lnTo>
                  <a:pt x="4584222" y="0"/>
                </a:lnTo>
                <a:lnTo>
                  <a:pt x="4584222" y="3567692"/>
                </a:lnTo>
                <a:lnTo>
                  <a:pt x="0" y="35676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46133" y="3176844"/>
            <a:ext cx="11600532" cy="4075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9385" indent="-419693" lvl="1">
              <a:lnSpc>
                <a:spcPts val="5442"/>
              </a:lnSpc>
              <a:buFont typeface="Arial"/>
              <a:buChar char="•"/>
            </a:pPr>
            <a:r>
              <a:rPr lang="en-US" sz="3887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Nízké náklady</a:t>
            </a:r>
          </a:p>
          <a:p>
            <a:pPr algn="just" marL="839385" indent="-419693" lvl="1">
              <a:lnSpc>
                <a:spcPts val="5442"/>
              </a:lnSpc>
              <a:buFont typeface="Arial"/>
              <a:buChar char="•"/>
            </a:pPr>
            <a:r>
              <a:rPr lang="en-US" sz="3887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Absence konkurence</a:t>
            </a:r>
          </a:p>
          <a:p>
            <a:pPr algn="just" marL="839385" indent="-419693" lvl="1">
              <a:lnSpc>
                <a:spcPts val="5442"/>
              </a:lnSpc>
              <a:buFont typeface="Arial"/>
              <a:buChar char="•"/>
            </a:pPr>
            <a:r>
              <a:rPr lang="en-US" sz="3887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Snadná použitelnost výrobku</a:t>
            </a:r>
          </a:p>
          <a:p>
            <a:pPr algn="just" marL="839385" indent="-419693" lvl="1">
              <a:lnSpc>
                <a:spcPts val="5442"/>
              </a:lnSpc>
              <a:buFont typeface="Arial"/>
              <a:buChar char="•"/>
            </a:pPr>
            <a:r>
              <a:rPr lang="en-US" sz="3887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Snadná aplikace</a:t>
            </a:r>
            <a:r>
              <a:rPr lang="en-US" sz="3887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just" marL="839385" indent="-419693" lvl="1">
              <a:lnSpc>
                <a:spcPts val="5442"/>
              </a:lnSpc>
              <a:buFont typeface="Arial"/>
              <a:buChar char="•"/>
            </a:pPr>
            <a:r>
              <a:rPr lang="en-US" sz="3887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Rychlá a levná výroba</a:t>
            </a:r>
          </a:p>
          <a:p>
            <a:pPr algn="just">
              <a:lnSpc>
                <a:spcPts val="544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486400" y="1044219"/>
            <a:ext cx="7315200" cy="1506931"/>
          </a:xfrm>
          <a:custGeom>
            <a:avLst/>
            <a:gdLst/>
            <a:ahLst/>
            <a:cxnLst/>
            <a:rect r="r" b="b" t="t" l="l"/>
            <a:pathLst>
              <a:path h="1506931" w="7315200">
                <a:moveTo>
                  <a:pt x="0" y="0"/>
                </a:moveTo>
                <a:lnTo>
                  <a:pt x="7315200" y="0"/>
                </a:lnTo>
                <a:lnTo>
                  <a:pt x="7315200" y="1506932"/>
                </a:lnTo>
                <a:lnTo>
                  <a:pt x="0" y="15069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53312" y="1357312"/>
            <a:ext cx="3381375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b="true" sz="470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STRENGTH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382178"/>
            <a:ext cx="646522" cy="646522"/>
          </a:xfrm>
          <a:custGeom>
            <a:avLst/>
            <a:gdLst/>
            <a:ahLst/>
            <a:cxnLst/>
            <a:rect r="r" b="b" t="t" l="l"/>
            <a:pathLst>
              <a:path h="646522" w="646522">
                <a:moveTo>
                  <a:pt x="0" y="0"/>
                </a:moveTo>
                <a:lnTo>
                  <a:pt x="646522" y="0"/>
                </a:lnTo>
                <a:lnTo>
                  <a:pt x="646522" y="646522"/>
                </a:lnTo>
                <a:lnTo>
                  <a:pt x="0" y="6465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14639">
            <a:off x="12238116" y="4606873"/>
            <a:ext cx="7062120" cy="7062120"/>
          </a:xfrm>
          <a:custGeom>
            <a:avLst/>
            <a:gdLst/>
            <a:ahLst/>
            <a:cxnLst/>
            <a:rect r="r" b="b" t="t" l="l"/>
            <a:pathLst>
              <a:path h="7062120" w="7062120">
                <a:moveTo>
                  <a:pt x="0" y="0"/>
                </a:moveTo>
                <a:lnTo>
                  <a:pt x="7062120" y="0"/>
                </a:lnTo>
                <a:lnTo>
                  <a:pt x="7062120" y="7062120"/>
                </a:lnTo>
                <a:lnTo>
                  <a:pt x="0" y="706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12088" y="2732459"/>
            <a:ext cx="5945495" cy="7676559"/>
          </a:xfrm>
          <a:custGeom>
            <a:avLst/>
            <a:gdLst/>
            <a:ahLst/>
            <a:cxnLst/>
            <a:rect r="r" b="b" t="t" l="l"/>
            <a:pathLst>
              <a:path h="7676559" w="5945495">
                <a:moveTo>
                  <a:pt x="5945494" y="0"/>
                </a:moveTo>
                <a:lnTo>
                  <a:pt x="0" y="0"/>
                </a:lnTo>
                <a:lnTo>
                  <a:pt x="0" y="7676558"/>
                </a:lnTo>
                <a:lnTo>
                  <a:pt x="5945494" y="7676558"/>
                </a:lnTo>
                <a:lnTo>
                  <a:pt x="59454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5643788" y="0"/>
            <a:ext cx="2644212" cy="4114800"/>
          </a:xfrm>
          <a:custGeom>
            <a:avLst/>
            <a:gdLst/>
            <a:ahLst/>
            <a:cxnLst/>
            <a:rect r="r" b="b" t="t" l="l"/>
            <a:pathLst>
              <a:path h="4114800" w="2644212">
                <a:moveTo>
                  <a:pt x="0" y="4114800"/>
                </a:moveTo>
                <a:lnTo>
                  <a:pt x="2644212" y="4114800"/>
                </a:lnTo>
                <a:lnTo>
                  <a:pt x="26442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90745" y="5602622"/>
            <a:ext cx="3868555" cy="3389822"/>
          </a:xfrm>
          <a:custGeom>
            <a:avLst/>
            <a:gdLst/>
            <a:ahLst/>
            <a:cxnLst/>
            <a:rect r="r" b="b" t="t" l="l"/>
            <a:pathLst>
              <a:path h="3389822" w="3868555">
                <a:moveTo>
                  <a:pt x="0" y="0"/>
                </a:moveTo>
                <a:lnTo>
                  <a:pt x="3868555" y="0"/>
                </a:lnTo>
                <a:lnTo>
                  <a:pt x="3868555" y="3389822"/>
                </a:lnTo>
                <a:lnTo>
                  <a:pt x="0" y="338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04705" y="3186369"/>
            <a:ext cx="11464470" cy="199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9540" indent="-414770" lvl="1">
              <a:lnSpc>
                <a:spcPts val="5379"/>
              </a:lnSpc>
              <a:buFont typeface="Arial"/>
              <a:buChar char="•"/>
            </a:pPr>
            <a:r>
              <a:rPr lang="en-US" sz="3842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Omezená cílová skupina</a:t>
            </a:r>
          </a:p>
          <a:p>
            <a:pPr algn="just" marL="829540" indent="-414770" lvl="1">
              <a:lnSpc>
                <a:spcPts val="5379"/>
              </a:lnSpc>
              <a:buFont typeface="Arial"/>
              <a:buChar char="•"/>
            </a:pPr>
            <a:r>
              <a:rPr lang="en-US" sz="3842">
                <a:solidFill>
                  <a:srgbClr val="262A4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Závislost na mikrobitech</a:t>
            </a:r>
          </a:p>
          <a:p>
            <a:pPr algn="just">
              <a:lnSpc>
                <a:spcPts val="537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382178"/>
            <a:ext cx="646522" cy="646522"/>
          </a:xfrm>
          <a:custGeom>
            <a:avLst/>
            <a:gdLst/>
            <a:ahLst/>
            <a:cxnLst/>
            <a:rect r="r" b="b" t="t" l="l"/>
            <a:pathLst>
              <a:path h="646522" w="646522">
                <a:moveTo>
                  <a:pt x="0" y="0"/>
                </a:moveTo>
                <a:lnTo>
                  <a:pt x="646522" y="0"/>
                </a:lnTo>
                <a:lnTo>
                  <a:pt x="646522" y="646522"/>
                </a:lnTo>
                <a:lnTo>
                  <a:pt x="0" y="6465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6400" y="1044219"/>
            <a:ext cx="7315200" cy="1506931"/>
          </a:xfrm>
          <a:custGeom>
            <a:avLst/>
            <a:gdLst/>
            <a:ahLst/>
            <a:cxnLst/>
            <a:rect r="r" b="b" t="t" l="l"/>
            <a:pathLst>
              <a:path h="1506931" w="7315200">
                <a:moveTo>
                  <a:pt x="0" y="0"/>
                </a:moveTo>
                <a:lnTo>
                  <a:pt x="7315200" y="0"/>
                </a:lnTo>
                <a:lnTo>
                  <a:pt x="7315200" y="1506932"/>
                </a:lnTo>
                <a:lnTo>
                  <a:pt x="0" y="15069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53625" y="1357312"/>
            <a:ext cx="358075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b="true" sz="470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WEAKNESS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DAGkWhK2MZA</dc:identifier>
  <dcterms:modified xsi:type="dcterms:W3CDTF">2011-08-01T06:04:30Z</dcterms:modified>
  <cp:revision>1</cp:revision>
  <dc:title>Braillovo písmo</dc:title>
</cp:coreProperties>
</file>