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70" r:id="rId7"/>
    <p:sldId id="260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A40"/>
    <a:srgbClr val="DF3025"/>
    <a:srgbClr val="3070EA"/>
    <a:srgbClr val="F6AD0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1BDA-B6F4-DB4B-B292-5C2FCB586F76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FD3D8-8382-444E-A13A-80481C53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3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3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rule triggers when PageSpeed Insights detects that you have more than one redirect from the given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final landing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FD3D8-8382-444E-A13A-80481C533F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BB15-E205-704E-BF4F-FF88CC539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87CB3-637A-2949-9C67-21CDF851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FFAB-21A6-3D4C-86D0-CE27A4F9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950F-B7F1-4E40-939E-D2539D00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99C4-9104-F347-930D-FE89EA33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797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384-98D9-A14C-9575-3A98BE91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06920-F717-064A-93D4-4B4CC369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04B5-A5F6-7C49-BB3E-FDE6A87E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4D36-DC0E-B544-BFF8-BC44CE27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C579-154F-2548-A91C-A121A7B9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489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A8F80-6AD7-DB4F-88FB-C0789AC8D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EB04E-2674-D146-836C-25372CA4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729D-6194-1145-9AB8-79F5453C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ADE5-61CD-D046-8059-F2064BB2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D411-A242-7646-858A-332F59AA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85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51B6-4B33-8944-9999-0822CB9D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2E9C-10AC-1F46-9953-1D2203B2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732D-757B-284E-8D9F-BE40C55F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6568-F281-0641-A57D-4709C87C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708E-2824-8245-9D57-373574E8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707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C2EA-D001-8E47-A0D0-847A83F0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4ADF-723E-194B-ABAE-4CD62F2C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42B5-E72A-D748-8995-6F5CD89F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7CA-965C-4946-ACF2-239EA7A3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83D-0FD4-8D4B-8D21-F2FF5F01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160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EF0D-06B9-3649-B070-A0453C2D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44F1-BE1B-B945-A629-8FA4AACDF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5006-494C-1B4F-B23C-2D97AD94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C2F53-AB2E-D848-9A5E-71EF5A64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9A76-B8B7-1548-B069-835F9498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9639D-A6D0-9443-9806-A3B2EBC8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170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8E4E-2FE2-6846-AD80-69F0A7FB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9691-24F0-DD4D-B13F-4FDE1049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548E4-8969-AC44-AB72-3FDE0E12F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0B54C-0E64-744B-BAF8-916593C61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68320-4BC5-0E43-B3A0-865A28E44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C3822-DAA7-684C-B7A5-64F0E20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26422-5C2A-D240-A9B4-1E7B17B0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5E3EA-9A27-E545-B1D1-E7DBC0DC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715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CEDC-42C7-4241-BC56-1472B47D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A9CE2-B11B-4A4B-9B61-9A96AAF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CBD63-37FC-DA45-9448-974DFA8B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86FA-1776-3B4C-A9BB-997C546D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42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E3624-8214-384E-B2C4-9F123A89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00D6C-BB6A-824F-84BF-133400E1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72180-A997-2846-9CBC-8AFED412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259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8A27-55ED-F248-83BD-DEB0B42E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2813-44EC-FE45-8EFC-4DECD86D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E3E7A-A4E7-C04F-A7BF-BB5586044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2E9F7-88A7-3843-BD36-29FF2932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C3A6-5E3C-FE4D-8C66-E5673117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EF76-A8A0-DA49-9CFA-63FC711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259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6DF7-CC9F-6C4F-A81F-39C840F3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0F024-04BF-1D45-AA94-C20B56DC1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0E21-5022-074F-A319-B862A61FA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A9A06-30E5-9C42-A1A9-A148F786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B7B0-D50F-4544-8E2D-77550C7E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95F79-6843-BF44-9D7C-A9ACF22E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576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17E62-83E3-344B-B28A-0B809EDF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72DE6-D88B-BE44-A5D6-97A5214C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B1FD-BCF8-4848-BE12-6D4F6D4DC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8A00-36F5-2843-BBF0-5E60EF7FB472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1894-6414-B642-A1A9-71D3561BD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C940-9460-FC4C-8244-19272A9F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2751-9D6C-E741-8BB4-0DC82887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BB098C3-FB1D-E141-8784-2745AC07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75" y="2122278"/>
            <a:ext cx="6811279" cy="2838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9F3E68-47DF-C04D-AAD2-0FE41590AACF}"/>
              </a:ext>
            </a:extLst>
          </p:cNvPr>
          <p:cNvSpPr txBox="1"/>
          <p:nvPr/>
        </p:nvSpPr>
        <p:spPr>
          <a:xfrm>
            <a:off x="7347282" y="4129314"/>
            <a:ext cx="599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249A40"/>
                </a:solidFill>
                <a:latin typeface="Century Gothic" panose="020B0502020202020204" pitchFamily="34" charset="0"/>
              </a:rPr>
              <a:t>Web Performance </a:t>
            </a:r>
          </a:p>
          <a:p>
            <a:r>
              <a:rPr lang="en-US" sz="2400" i="1" dirty="0">
                <a:solidFill>
                  <a:srgbClr val="249A40"/>
                </a:solidFill>
                <a:latin typeface="Century Gothic" panose="020B0502020202020204" pitchFamily="34" charset="0"/>
              </a:rPr>
              <a:t>Best Practices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E6D6C-F5A2-9844-9EF7-A2650DA50D8E}"/>
              </a:ext>
            </a:extLst>
          </p:cNvPr>
          <p:cNvSpPr/>
          <p:nvPr/>
        </p:nvSpPr>
        <p:spPr>
          <a:xfrm flipH="1">
            <a:off x="171817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D90BC9-D422-794A-B6A2-221E530E4FF0}"/>
              </a:ext>
            </a:extLst>
          </p:cNvPr>
          <p:cNvGrpSpPr/>
          <p:nvPr/>
        </p:nvGrpSpPr>
        <p:grpSpPr>
          <a:xfrm>
            <a:off x="0" y="0"/>
            <a:ext cx="7840598" cy="6858000"/>
            <a:chOff x="40684" y="0"/>
            <a:chExt cx="784059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D16AF-3C49-9548-B1F5-A138937B0431}"/>
                </a:ext>
              </a:extLst>
            </p:cNvPr>
            <p:cNvSpPr/>
            <p:nvPr/>
          </p:nvSpPr>
          <p:spPr>
            <a:xfrm flipH="1">
              <a:off x="336444" y="0"/>
              <a:ext cx="162828" cy="685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B609AC-2C10-734C-A5F7-F5A3997E8F06}"/>
                </a:ext>
              </a:extLst>
            </p:cNvPr>
            <p:cNvSpPr/>
            <p:nvPr/>
          </p:nvSpPr>
          <p:spPr>
            <a:xfrm flipH="1">
              <a:off x="664016" y="0"/>
              <a:ext cx="162828" cy="68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F4098F-6E88-9641-9EBD-944C23AE1D16}"/>
                </a:ext>
              </a:extLst>
            </p:cNvPr>
            <p:cNvSpPr/>
            <p:nvPr/>
          </p:nvSpPr>
          <p:spPr>
            <a:xfrm flipH="1">
              <a:off x="40684" y="0"/>
              <a:ext cx="162828" cy="685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1B8A47-83EA-5640-B8C9-8EF6A2B2D8C4}"/>
                </a:ext>
              </a:extLst>
            </p:cNvPr>
            <p:cNvSpPr/>
            <p:nvPr/>
          </p:nvSpPr>
          <p:spPr>
            <a:xfrm flipH="1">
              <a:off x="501188" y="0"/>
              <a:ext cx="162828" cy="685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2107EA-EB36-EF41-8D8E-800792C54F2E}"/>
                </a:ext>
              </a:extLst>
            </p:cNvPr>
            <p:cNvSpPr/>
            <p:nvPr/>
          </p:nvSpPr>
          <p:spPr>
            <a:xfrm flipH="1">
              <a:off x="843649" y="0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82A321-3B41-7D44-90F5-CFF433D75B28}"/>
                </a:ext>
              </a:extLst>
            </p:cNvPr>
            <p:cNvSpPr/>
            <p:nvPr/>
          </p:nvSpPr>
          <p:spPr>
            <a:xfrm rot="5400000" flipH="1">
              <a:off x="3110868" y="-1573010"/>
              <a:ext cx="162828" cy="433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B31122-3E9C-D04A-9EB2-9C50656BDCD1}"/>
                </a:ext>
              </a:extLst>
            </p:cNvPr>
            <p:cNvSpPr/>
            <p:nvPr/>
          </p:nvSpPr>
          <p:spPr>
            <a:xfrm rot="5400000" flipH="1">
              <a:off x="2749317" y="-1042142"/>
              <a:ext cx="162828" cy="361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A173CA-C9B4-3E41-8CFF-2F263C1A4E78}"/>
                </a:ext>
              </a:extLst>
            </p:cNvPr>
            <p:cNvSpPr/>
            <p:nvPr/>
          </p:nvSpPr>
          <p:spPr>
            <a:xfrm rot="5400000" flipH="1">
              <a:off x="3470868" y="-2111624"/>
              <a:ext cx="162828" cy="50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DEB4F3-ECD3-8A47-ADF2-EDADC19B3407}"/>
                </a:ext>
              </a:extLst>
            </p:cNvPr>
            <p:cNvSpPr/>
            <p:nvPr/>
          </p:nvSpPr>
          <p:spPr>
            <a:xfrm rot="5400000" flipH="1">
              <a:off x="2389317" y="-515962"/>
              <a:ext cx="162828" cy="289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5DEA68-317A-7E4E-8D67-3C11187FEB2D}"/>
                </a:ext>
              </a:extLst>
            </p:cNvPr>
            <p:cNvSpPr/>
            <p:nvPr/>
          </p:nvSpPr>
          <p:spPr>
            <a:xfrm rot="5400000" flipH="1">
              <a:off x="3830868" y="-2639605"/>
              <a:ext cx="162828" cy="577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C5EC49-B637-214B-B9A0-9FC72B90AC50}"/>
                </a:ext>
              </a:extLst>
            </p:cNvPr>
            <p:cNvSpPr/>
            <p:nvPr/>
          </p:nvSpPr>
          <p:spPr>
            <a:xfrm rot="5400000" flipH="1">
              <a:off x="4370868" y="-3347586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D1D487-CE15-0247-B62E-F1AFA3DD0CBC}"/>
                </a:ext>
              </a:extLst>
            </p:cNvPr>
            <p:cNvSpPr/>
            <p:nvPr/>
          </p:nvSpPr>
          <p:spPr>
            <a:xfrm rot="5400000" flipH="1">
              <a:off x="4370868" y="3347586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39ABE2-3240-1F49-B64E-D3ACFAA60138}"/>
                </a:ext>
              </a:extLst>
            </p:cNvPr>
            <p:cNvSpPr/>
            <p:nvPr/>
          </p:nvSpPr>
          <p:spPr>
            <a:xfrm rot="5400000" flipH="1">
              <a:off x="3825938" y="3712840"/>
              <a:ext cx="162828" cy="577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BA0085-6B20-C149-A42D-F285E3D07388}"/>
                </a:ext>
              </a:extLst>
            </p:cNvPr>
            <p:cNvSpPr/>
            <p:nvPr/>
          </p:nvSpPr>
          <p:spPr>
            <a:xfrm rot="5400000" flipH="1">
              <a:off x="3470868" y="3894222"/>
              <a:ext cx="162828" cy="50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BC96F9-D0C4-F84A-ADEC-616C58CB7F7E}"/>
                </a:ext>
              </a:extLst>
            </p:cNvPr>
            <p:cNvSpPr/>
            <p:nvPr/>
          </p:nvSpPr>
          <p:spPr>
            <a:xfrm rot="5400000" flipH="1">
              <a:off x="3109317" y="4083619"/>
              <a:ext cx="162828" cy="433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51FDDA-01A2-7A4C-8A35-78A6D6C3513D}"/>
                </a:ext>
              </a:extLst>
            </p:cNvPr>
            <p:cNvSpPr/>
            <p:nvPr/>
          </p:nvSpPr>
          <p:spPr>
            <a:xfrm rot="5400000" flipH="1">
              <a:off x="2750868" y="4270135"/>
              <a:ext cx="162828" cy="361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CFF967-985D-9346-9F8C-237E9399F69E}"/>
                </a:ext>
              </a:extLst>
            </p:cNvPr>
            <p:cNvSpPr/>
            <p:nvPr/>
          </p:nvSpPr>
          <p:spPr>
            <a:xfrm rot="5400000" flipH="1">
              <a:off x="2389317" y="4467307"/>
              <a:ext cx="162828" cy="289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8891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1060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Оптимизиране на изображенията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D10C2-790B-8044-BC21-A53945050F3A}"/>
              </a:ext>
            </a:extLst>
          </p:cNvPr>
          <p:cNvSpPr/>
          <p:nvPr/>
        </p:nvSpPr>
        <p:spPr>
          <a:xfrm>
            <a:off x="2353339" y="2336009"/>
            <a:ext cx="74853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" sz="2800" dirty="0">
                <a:latin typeface="Century Gothic" panose="020B0502020202020204" pitchFamily="34" charset="0"/>
              </a:rPr>
              <a:t>Това правило се задейства, когато </a:t>
            </a:r>
            <a:r>
              <a:rPr lang="ru" sz="2800" b="1" i="1" dirty="0">
                <a:latin typeface="Century Gothic" panose="020B0502020202020204" pitchFamily="34" charset="0"/>
              </a:rPr>
              <a:t>PageSpeed Insights </a:t>
            </a:r>
            <a:r>
              <a:rPr lang="ru" sz="2800" dirty="0">
                <a:latin typeface="Century Gothic" panose="020B0502020202020204" pitchFamily="34" charset="0"/>
              </a:rPr>
              <a:t>открие, че изображенията на страницата могат да бъдат оптимизирани, </a:t>
            </a:r>
            <a:r>
              <a:rPr lang="bg-BG" sz="2800" dirty="0">
                <a:latin typeface="Century Gothic" panose="020B0502020202020204" pitchFamily="34" charset="0"/>
              </a:rPr>
              <a:t>с цел </a:t>
            </a:r>
            <a:r>
              <a:rPr lang="ru" sz="2800" dirty="0">
                <a:latin typeface="Century Gothic" panose="020B0502020202020204" pitchFamily="34" charset="0"/>
              </a:rPr>
              <a:t>намаляване размера на файловете, без съществено да повлияят на визуалното им качество.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097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1060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Оптимизиране на изображенията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C0119-F00C-5A46-835F-5CDC19AAF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55" t="6862" r="5801" b="26427"/>
          <a:stretch/>
        </p:blipFill>
        <p:spPr>
          <a:xfrm>
            <a:off x="1748336" y="2169925"/>
            <a:ext cx="2721935" cy="33550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6EA005-E161-514F-9328-E01B0C7A1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55" t="6862" r="5801" b="26427"/>
          <a:stretch/>
        </p:blipFill>
        <p:spPr>
          <a:xfrm>
            <a:off x="5263644" y="2189651"/>
            <a:ext cx="2721935" cy="3355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8A8218-1F3D-FE4B-80BC-6B66500ED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55" t="6862" r="5801" b="26427"/>
          <a:stretch/>
        </p:blipFill>
        <p:spPr>
          <a:xfrm>
            <a:off x="8778952" y="2169925"/>
            <a:ext cx="2721935" cy="33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89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11177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Приоритизиране на видимото съдържание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D10C2-790B-8044-BC21-A53945050F3A}"/>
              </a:ext>
            </a:extLst>
          </p:cNvPr>
          <p:cNvSpPr/>
          <p:nvPr/>
        </p:nvSpPr>
        <p:spPr>
          <a:xfrm>
            <a:off x="2353339" y="2674637"/>
            <a:ext cx="74853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" sz="2800" dirty="0">
                <a:latin typeface="Century Gothic" panose="020B0502020202020204" pitchFamily="34" charset="0"/>
              </a:rPr>
              <a:t>Това правило се задейства, когато </a:t>
            </a:r>
            <a:r>
              <a:rPr lang="ru" sz="2800" b="1" i="1" dirty="0">
                <a:latin typeface="Century Gothic" panose="020B0502020202020204" pitchFamily="34" charset="0"/>
              </a:rPr>
              <a:t>PageSpeed Insights </a:t>
            </a:r>
            <a:r>
              <a:rPr lang="ru" sz="2800" dirty="0">
                <a:latin typeface="Century Gothic" panose="020B0502020202020204" pitchFamily="34" charset="0"/>
              </a:rPr>
              <a:t>открие, че се изискват допълнителни мрежови пътища, за да се покаже съдържанието на страницата.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6680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134798" y="373085"/>
            <a:ext cx="11177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>
                <a:latin typeface="Century Gothic" panose="020B0502020202020204" pitchFamily="34" charset="0"/>
              </a:rPr>
              <a:t>Премахване на </a:t>
            </a:r>
            <a:r>
              <a:rPr lang="en-US" sz="4000" dirty="0">
                <a:latin typeface="Century Gothic" panose="020B0502020202020204" pitchFamily="34" charset="0"/>
              </a:rPr>
              <a:t>JavaScript</a:t>
            </a:r>
            <a:r>
              <a:rPr lang="bg-BG" sz="4000" b="1" dirty="0">
                <a:latin typeface="Century Gothic" panose="020B0502020202020204" pitchFamily="34" charset="0"/>
              </a:rPr>
              <a:t> код, </a:t>
            </a:r>
          </a:p>
          <a:p>
            <a:r>
              <a:rPr lang="bg-BG" sz="4000" b="1" dirty="0">
                <a:latin typeface="Century Gothic" panose="020B0502020202020204" pitchFamily="34" charset="0"/>
              </a:rPr>
              <a:t>блокиращ зареждането на страницата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D10C2-790B-8044-BC21-A53945050F3A}"/>
              </a:ext>
            </a:extLst>
          </p:cNvPr>
          <p:cNvSpPr/>
          <p:nvPr/>
        </p:nvSpPr>
        <p:spPr>
          <a:xfrm>
            <a:off x="2600696" y="2875232"/>
            <a:ext cx="74853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800" dirty="0">
                <a:latin typeface="Century Gothic" panose="020B0502020202020204" pitchFamily="34" charset="0"/>
              </a:rPr>
              <a:t>Това правило се задейства, когато </a:t>
            </a:r>
            <a:r>
              <a:rPr lang="en-US" sz="2800" b="1" i="1" dirty="0">
                <a:latin typeface="Century Gothic" panose="020B0502020202020204" pitchFamily="34" charset="0"/>
              </a:rPr>
              <a:t>PageSpeed Insights </a:t>
            </a:r>
            <a:r>
              <a:rPr lang="bg-BG" sz="2800" dirty="0">
                <a:latin typeface="Century Gothic" panose="020B0502020202020204" pitchFamily="34" charset="0"/>
              </a:rPr>
              <a:t>открие, че </a:t>
            </a:r>
            <a:r>
              <a:rPr lang="en-US" sz="2800" dirty="0">
                <a:latin typeface="Century Gothic" panose="020B0502020202020204" pitchFamily="34" charset="0"/>
              </a:rPr>
              <a:t>HTML </a:t>
            </a:r>
            <a:r>
              <a:rPr lang="bg-BG" sz="2800" dirty="0">
                <a:latin typeface="Century Gothic" panose="020B0502020202020204" pitchFamily="34" charset="0"/>
              </a:rPr>
              <a:t>препраща към блокиращ външен </a:t>
            </a:r>
            <a:r>
              <a:rPr lang="en-US" sz="2800" dirty="0">
                <a:latin typeface="Century Gothic" panose="020B0502020202020204" pitchFamily="34" charset="0"/>
              </a:rPr>
              <a:t>JavaScript </a:t>
            </a:r>
            <a:r>
              <a:rPr lang="bg-BG" sz="2800" dirty="0">
                <a:latin typeface="Century Gothic" panose="020B0502020202020204" pitchFamily="34" charset="0"/>
              </a:rPr>
              <a:t>файл.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9384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BE6D6C-F5A2-9844-9EF7-A2650DA50D8E}"/>
              </a:ext>
            </a:extLst>
          </p:cNvPr>
          <p:cNvSpPr/>
          <p:nvPr/>
        </p:nvSpPr>
        <p:spPr>
          <a:xfrm flipH="1">
            <a:off x="171817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D90BC9-D422-794A-B6A2-221E530E4FF0}"/>
              </a:ext>
            </a:extLst>
          </p:cNvPr>
          <p:cNvGrpSpPr/>
          <p:nvPr/>
        </p:nvGrpSpPr>
        <p:grpSpPr>
          <a:xfrm>
            <a:off x="-1848" y="0"/>
            <a:ext cx="7840598" cy="6858000"/>
            <a:chOff x="40684" y="0"/>
            <a:chExt cx="784059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D16AF-3C49-9548-B1F5-A138937B0431}"/>
                </a:ext>
              </a:extLst>
            </p:cNvPr>
            <p:cNvSpPr/>
            <p:nvPr/>
          </p:nvSpPr>
          <p:spPr>
            <a:xfrm flipH="1">
              <a:off x="336444" y="0"/>
              <a:ext cx="162828" cy="685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B609AC-2C10-734C-A5F7-F5A3997E8F06}"/>
                </a:ext>
              </a:extLst>
            </p:cNvPr>
            <p:cNvSpPr/>
            <p:nvPr/>
          </p:nvSpPr>
          <p:spPr>
            <a:xfrm flipH="1">
              <a:off x="664016" y="0"/>
              <a:ext cx="162828" cy="68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F4098F-6E88-9641-9EBD-944C23AE1D16}"/>
                </a:ext>
              </a:extLst>
            </p:cNvPr>
            <p:cNvSpPr/>
            <p:nvPr/>
          </p:nvSpPr>
          <p:spPr>
            <a:xfrm flipH="1">
              <a:off x="40684" y="0"/>
              <a:ext cx="162828" cy="685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1B8A47-83EA-5640-B8C9-8EF6A2B2D8C4}"/>
                </a:ext>
              </a:extLst>
            </p:cNvPr>
            <p:cNvSpPr/>
            <p:nvPr/>
          </p:nvSpPr>
          <p:spPr>
            <a:xfrm flipH="1">
              <a:off x="501188" y="0"/>
              <a:ext cx="162828" cy="685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2107EA-EB36-EF41-8D8E-800792C54F2E}"/>
                </a:ext>
              </a:extLst>
            </p:cNvPr>
            <p:cNvSpPr/>
            <p:nvPr/>
          </p:nvSpPr>
          <p:spPr>
            <a:xfrm flipH="1">
              <a:off x="843649" y="0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82A321-3B41-7D44-90F5-CFF433D75B28}"/>
                </a:ext>
              </a:extLst>
            </p:cNvPr>
            <p:cNvSpPr/>
            <p:nvPr/>
          </p:nvSpPr>
          <p:spPr>
            <a:xfrm rot="5400000" flipH="1">
              <a:off x="3110868" y="-1573010"/>
              <a:ext cx="162828" cy="433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B31122-3E9C-D04A-9EB2-9C50656BDCD1}"/>
                </a:ext>
              </a:extLst>
            </p:cNvPr>
            <p:cNvSpPr/>
            <p:nvPr/>
          </p:nvSpPr>
          <p:spPr>
            <a:xfrm rot="5400000" flipH="1">
              <a:off x="2749317" y="-1042142"/>
              <a:ext cx="162828" cy="361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A173CA-C9B4-3E41-8CFF-2F263C1A4E78}"/>
                </a:ext>
              </a:extLst>
            </p:cNvPr>
            <p:cNvSpPr/>
            <p:nvPr/>
          </p:nvSpPr>
          <p:spPr>
            <a:xfrm rot="5400000" flipH="1">
              <a:off x="3470868" y="-2111624"/>
              <a:ext cx="162828" cy="50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DEB4F3-ECD3-8A47-ADF2-EDADC19B3407}"/>
                </a:ext>
              </a:extLst>
            </p:cNvPr>
            <p:cNvSpPr/>
            <p:nvPr/>
          </p:nvSpPr>
          <p:spPr>
            <a:xfrm rot="5400000" flipH="1">
              <a:off x="2389317" y="-515962"/>
              <a:ext cx="162828" cy="289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5DEA68-317A-7E4E-8D67-3C11187FEB2D}"/>
                </a:ext>
              </a:extLst>
            </p:cNvPr>
            <p:cNvSpPr/>
            <p:nvPr/>
          </p:nvSpPr>
          <p:spPr>
            <a:xfrm rot="5400000" flipH="1">
              <a:off x="3830868" y="-2639605"/>
              <a:ext cx="162828" cy="577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C5EC49-B637-214B-B9A0-9FC72B90AC50}"/>
                </a:ext>
              </a:extLst>
            </p:cNvPr>
            <p:cNvSpPr/>
            <p:nvPr/>
          </p:nvSpPr>
          <p:spPr>
            <a:xfrm rot="5400000" flipH="1">
              <a:off x="4370868" y="-3347586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D1D487-CE15-0247-B62E-F1AFA3DD0CBC}"/>
                </a:ext>
              </a:extLst>
            </p:cNvPr>
            <p:cNvSpPr/>
            <p:nvPr/>
          </p:nvSpPr>
          <p:spPr>
            <a:xfrm rot="5400000" flipH="1">
              <a:off x="4370868" y="3347586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39ABE2-3240-1F49-B64E-D3ACFAA60138}"/>
                </a:ext>
              </a:extLst>
            </p:cNvPr>
            <p:cNvSpPr/>
            <p:nvPr/>
          </p:nvSpPr>
          <p:spPr>
            <a:xfrm rot="5400000" flipH="1">
              <a:off x="3825938" y="3712840"/>
              <a:ext cx="162828" cy="577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BA0085-6B20-C149-A42D-F285E3D07388}"/>
                </a:ext>
              </a:extLst>
            </p:cNvPr>
            <p:cNvSpPr/>
            <p:nvPr/>
          </p:nvSpPr>
          <p:spPr>
            <a:xfrm rot="5400000" flipH="1">
              <a:off x="3470868" y="3894222"/>
              <a:ext cx="162828" cy="50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BC96F9-D0C4-F84A-ADEC-616C58CB7F7E}"/>
                </a:ext>
              </a:extLst>
            </p:cNvPr>
            <p:cNvSpPr/>
            <p:nvPr/>
          </p:nvSpPr>
          <p:spPr>
            <a:xfrm rot="5400000" flipH="1">
              <a:off x="3109317" y="4083619"/>
              <a:ext cx="162828" cy="433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51FDDA-01A2-7A4C-8A35-78A6D6C3513D}"/>
                </a:ext>
              </a:extLst>
            </p:cNvPr>
            <p:cNvSpPr/>
            <p:nvPr/>
          </p:nvSpPr>
          <p:spPr>
            <a:xfrm rot="5400000" flipH="1">
              <a:off x="2750868" y="4270135"/>
              <a:ext cx="162828" cy="361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CFF967-985D-9346-9F8C-237E9399F69E}"/>
                </a:ext>
              </a:extLst>
            </p:cNvPr>
            <p:cNvSpPr/>
            <p:nvPr/>
          </p:nvSpPr>
          <p:spPr>
            <a:xfrm rot="5400000" flipH="1">
              <a:off x="2389317" y="4467307"/>
              <a:ext cx="162828" cy="289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996539-9171-0143-AA3B-D08DAD5A706C}"/>
              </a:ext>
            </a:extLst>
          </p:cNvPr>
          <p:cNvSpPr txBox="1"/>
          <p:nvPr/>
        </p:nvSpPr>
        <p:spPr>
          <a:xfrm>
            <a:off x="1536398" y="2074475"/>
            <a:ext cx="101544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b="1" dirty="0">
                <a:latin typeface="Century Gothic" panose="020B0502020202020204" pitchFamily="34" charset="0"/>
              </a:rPr>
              <a:t>Изготвил:</a:t>
            </a:r>
          </a:p>
          <a:p>
            <a:pPr algn="ctr"/>
            <a:r>
              <a:rPr lang="bg-BG" sz="4400" b="1" i="1" dirty="0">
                <a:latin typeface="Century Gothic" panose="020B0502020202020204" pitchFamily="34" charset="0"/>
              </a:rPr>
              <a:t>Стефка Владимирова Москова,</a:t>
            </a:r>
          </a:p>
          <a:p>
            <a:pPr algn="ctr"/>
            <a:r>
              <a:rPr lang="bg-BG" sz="4400" b="1" i="1" dirty="0">
                <a:latin typeface="Century Gothic" panose="020B0502020202020204" pitchFamily="34" charset="0"/>
              </a:rPr>
              <a:t>ФН: 61979</a:t>
            </a:r>
            <a:endParaRPr lang="en-US" sz="44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2673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BE6D6C-F5A2-9844-9EF7-A2650DA50D8E}"/>
              </a:ext>
            </a:extLst>
          </p:cNvPr>
          <p:cNvSpPr/>
          <p:nvPr/>
        </p:nvSpPr>
        <p:spPr>
          <a:xfrm flipH="1">
            <a:off x="171817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D90BC9-D422-794A-B6A2-221E530E4FF0}"/>
              </a:ext>
            </a:extLst>
          </p:cNvPr>
          <p:cNvGrpSpPr/>
          <p:nvPr/>
        </p:nvGrpSpPr>
        <p:grpSpPr>
          <a:xfrm>
            <a:off x="-1848" y="0"/>
            <a:ext cx="7840598" cy="6858000"/>
            <a:chOff x="40684" y="0"/>
            <a:chExt cx="784059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D16AF-3C49-9548-B1F5-A138937B0431}"/>
                </a:ext>
              </a:extLst>
            </p:cNvPr>
            <p:cNvSpPr/>
            <p:nvPr/>
          </p:nvSpPr>
          <p:spPr>
            <a:xfrm flipH="1">
              <a:off x="336444" y="0"/>
              <a:ext cx="162828" cy="685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B609AC-2C10-734C-A5F7-F5A3997E8F06}"/>
                </a:ext>
              </a:extLst>
            </p:cNvPr>
            <p:cNvSpPr/>
            <p:nvPr/>
          </p:nvSpPr>
          <p:spPr>
            <a:xfrm flipH="1">
              <a:off x="664016" y="0"/>
              <a:ext cx="162828" cy="68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F4098F-6E88-9641-9EBD-944C23AE1D16}"/>
                </a:ext>
              </a:extLst>
            </p:cNvPr>
            <p:cNvSpPr/>
            <p:nvPr/>
          </p:nvSpPr>
          <p:spPr>
            <a:xfrm flipH="1">
              <a:off x="40684" y="0"/>
              <a:ext cx="162828" cy="685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1B8A47-83EA-5640-B8C9-8EF6A2B2D8C4}"/>
                </a:ext>
              </a:extLst>
            </p:cNvPr>
            <p:cNvSpPr/>
            <p:nvPr/>
          </p:nvSpPr>
          <p:spPr>
            <a:xfrm flipH="1">
              <a:off x="501188" y="0"/>
              <a:ext cx="162828" cy="685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2107EA-EB36-EF41-8D8E-800792C54F2E}"/>
                </a:ext>
              </a:extLst>
            </p:cNvPr>
            <p:cNvSpPr/>
            <p:nvPr/>
          </p:nvSpPr>
          <p:spPr>
            <a:xfrm flipH="1">
              <a:off x="843649" y="0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82A321-3B41-7D44-90F5-CFF433D75B28}"/>
                </a:ext>
              </a:extLst>
            </p:cNvPr>
            <p:cNvSpPr/>
            <p:nvPr/>
          </p:nvSpPr>
          <p:spPr>
            <a:xfrm rot="5400000" flipH="1">
              <a:off x="3110868" y="-1573010"/>
              <a:ext cx="162828" cy="433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B31122-3E9C-D04A-9EB2-9C50656BDCD1}"/>
                </a:ext>
              </a:extLst>
            </p:cNvPr>
            <p:cNvSpPr/>
            <p:nvPr/>
          </p:nvSpPr>
          <p:spPr>
            <a:xfrm rot="5400000" flipH="1">
              <a:off x="2749317" y="-1042142"/>
              <a:ext cx="162828" cy="361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A173CA-C9B4-3E41-8CFF-2F263C1A4E78}"/>
                </a:ext>
              </a:extLst>
            </p:cNvPr>
            <p:cNvSpPr/>
            <p:nvPr/>
          </p:nvSpPr>
          <p:spPr>
            <a:xfrm rot="5400000" flipH="1">
              <a:off x="3470868" y="-2111624"/>
              <a:ext cx="162828" cy="50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DEB4F3-ECD3-8A47-ADF2-EDADC19B3407}"/>
                </a:ext>
              </a:extLst>
            </p:cNvPr>
            <p:cNvSpPr/>
            <p:nvPr/>
          </p:nvSpPr>
          <p:spPr>
            <a:xfrm rot="5400000" flipH="1">
              <a:off x="2389317" y="-515962"/>
              <a:ext cx="162828" cy="289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5DEA68-317A-7E4E-8D67-3C11187FEB2D}"/>
                </a:ext>
              </a:extLst>
            </p:cNvPr>
            <p:cNvSpPr/>
            <p:nvPr/>
          </p:nvSpPr>
          <p:spPr>
            <a:xfrm rot="5400000" flipH="1">
              <a:off x="3830868" y="-2639605"/>
              <a:ext cx="162828" cy="577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C5EC49-B637-214B-B9A0-9FC72B90AC50}"/>
                </a:ext>
              </a:extLst>
            </p:cNvPr>
            <p:cNvSpPr/>
            <p:nvPr/>
          </p:nvSpPr>
          <p:spPr>
            <a:xfrm rot="5400000" flipH="1">
              <a:off x="4370868" y="-3347586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D1D487-CE15-0247-B62E-F1AFA3DD0CBC}"/>
                </a:ext>
              </a:extLst>
            </p:cNvPr>
            <p:cNvSpPr/>
            <p:nvPr/>
          </p:nvSpPr>
          <p:spPr>
            <a:xfrm rot="5400000" flipH="1">
              <a:off x="4370868" y="3347586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39ABE2-3240-1F49-B64E-D3ACFAA60138}"/>
                </a:ext>
              </a:extLst>
            </p:cNvPr>
            <p:cNvSpPr/>
            <p:nvPr/>
          </p:nvSpPr>
          <p:spPr>
            <a:xfrm rot="5400000" flipH="1">
              <a:off x="3825938" y="3712840"/>
              <a:ext cx="162828" cy="577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BA0085-6B20-C149-A42D-F285E3D07388}"/>
                </a:ext>
              </a:extLst>
            </p:cNvPr>
            <p:cNvSpPr/>
            <p:nvPr/>
          </p:nvSpPr>
          <p:spPr>
            <a:xfrm rot="5400000" flipH="1">
              <a:off x="3470868" y="3894222"/>
              <a:ext cx="162828" cy="50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BC96F9-D0C4-F84A-ADEC-616C58CB7F7E}"/>
                </a:ext>
              </a:extLst>
            </p:cNvPr>
            <p:cNvSpPr/>
            <p:nvPr/>
          </p:nvSpPr>
          <p:spPr>
            <a:xfrm rot="5400000" flipH="1">
              <a:off x="3109317" y="4083619"/>
              <a:ext cx="162828" cy="433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51FDDA-01A2-7A4C-8A35-78A6D6C3513D}"/>
                </a:ext>
              </a:extLst>
            </p:cNvPr>
            <p:cNvSpPr/>
            <p:nvPr/>
          </p:nvSpPr>
          <p:spPr>
            <a:xfrm rot="5400000" flipH="1">
              <a:off x="2750868" y="4270135"/>
              <a:ext cx="162828" cy="361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CFF967-985D-9346-9F8C-237E9399F69E}"/>
                </a:ext>
              </a:extLst>
            </p:cNvPr>
            <p:cNvSpPr/>
            <p:nvPr/>
          </p:nvSpPr>
          <p:spPr>
            <a:xfrm rot="5400000" flipH="1">
              <a:off x="2389317" y="4467307"/>
              <a:ext cx="162828" cy="289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996539-9171-0143-AA3B-D08DAD5A706C}"/>
              </a:ext>
            </a:extLst>
          </p:cNvPr>
          <p:cNvSpPr txBox="1"/>
          <p:nvPr/>
        </p:nvSpPr>
        <p:spPr>
          <a:xfrm>
            <a:off x="1178642" y="2921168"/>
            <a:ext cx="1101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b="1" i="1" dirty="0">
                <a:latin typeface="Century Gothic" panose="020B0502020202020204" pitchFamily="34" charset="0"/>
              </a:rPr>
              <a:t>Благодаря за вниманието!</a:t>
            </a:r>
            <a:endParaRPr lang="en-US" sz="44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4250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BE6D6C-F5A2-9844-9EF7-A2650DA50D8E}"/>
              </a:ext>
            </a:extLst>
          </p:cNvPr>
          <p:cNvSpPr/>
          <p:nvPr/>
        </p:nvSpPr>
        <p:spPr>
          <a:xfrm flipH="1">
            <a:off x="171817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D90BC9-D422-794A-B6A2-221E530E4FF0}"/>
              </a:ext>
            </a:extLst>
          </p:cNvPr>
          <p:cNvGrpSpPr/>
          <p:nvPr/>
        </p:nvGrpSpPr>
        <p:grpSpPr>
          <a:xfrm>
            <a:off x="-1848" y="0"/>
            <a:ext cx="7840598" cy="6858000"/>
            <a:chOff x="40684" y="0"/>
            <a:chExt cx="784059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D16AF-3C49-9548-B1F5-A138937B0431}"/>
                </a:ext>
              </a:extLst>
            </p:cNvPr>
            <p:cNvSpPr/>
            <p:nvPr/>
          </p:nvSpPr>
          <p:spPr>
            <a:xfrm flipH="1">
              <a:off x="336444" y="0"/>
              <a:ext cx="162828" cy="685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B609AC-2C10-734C-A5F7-F5A3997E8F06}"/>
                </a:ext>
              </a:extLst>
            </p:cNvPr>
            <p:cNvSpPr/>
            <p:nvPr/>
          </p:nvSpPr>
          <p:spPr>
            <a:xfrm flipH="1">
              <a:off x="664016" y="0"/>
              <a:ext cx="162828" cy="68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F4098F-6E88-9641-9EBD-944C23AE1D16}"/>
                </a:ext>
              </a:extLst>
            </p:cNvPr>
            <p:cNvSpPr/>
            <p:nvPr/>
          </p:nvSpPr>
          <p:spPr>
            <a:xfrm flipH="1">
              <a:off x="40684" y="0"/>
              <a:ext cx="162828" cy="685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1B8A47-83EA-5640-B8C9-8EF6A2B2D8C4}"/>
                </a:ext>
              </a:extLst>
            </p:cNvPr>
            <p:cNvSpPr/>
            <p:nvPr/>
          </p:nvSpPr>
          <p:spPr>
            <a:xfrm flipH="1">
              <a:off x="501188" y="0"/>
              <a:ext cx="162828" cy="685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2107EA-EB36-EF41-8D8E-800792C54F2E}"/>
                </a:ext>
              </a:extLst>
            </p:cNvPr>
            <p:cNvSpPr/>
            <p:nvPr/>
          </p:nvSpPr>
          <p:spPr>
            <a:xfrm flipH="1">
              <a:off x="843649" y="0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82A321-3B41-7D44-90F5-CFF433D75B28}"/>
                </a:ext>
              </a:extLst>
            </p:cNvPr>
            <p:cNvSpPr/>
            <p:nvPr/>
          </p:nvSpPr>
          <p:spPr>
            <a:xfrm rot="5400000" flipH="1">
              <a:off x="3110868" y="-1573010"/>
              <a:ext cx="162828" cy="433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B31122-3E9C-D04A-9EB2-9C50656BDCD1}"/>
                </a:ext>
              </a:extLst>
            </p:cNvPr>
            <p:cNvSpPr/>
            <p:nvPr/>
          </p:nvSpPr>
          <p:spPr>
            <a:xfrm rot="5400000" flipH="1">
              <a:off x="2749317" y="-1042142"/>
              <a:ext cx="162828" cy="361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A173CA-C9B4-3E41-8CFF-2F263C1A4E78}"/>
                </a:ext>
              </a:extLst>
            </p:cNvPr>
            <p:cNvSpPr/>
            <p:nvPr/>
          </p:nvSpPr>
          <p:spPr>
            <a:xfrm rot="5400000" flipH="1">
              <a:off x="3470868" y="-2111624"/>
              <a:ext cx="162828" cy="50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DEB4F3-ECD3-8A47-ADF2-EDADC19B3407}"/>
                </a:ext>
              </a:extLst>
            </p:cNvPr>
            <p:cNvSpPr/>
            <p:nvPr/>
          </p:nvSpPr>
          <p:spPr>
            <a:xfrm rot="5400000" flipH="1">
              <a:off x="2389317" y="-515962"/>
              <a:ext cx="162828" cy="289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5DEA68-317A-7E4E-8D67-3C11187FEB2D}"/>
                </a:ext>
              </a:extLst>
            </p:cNvPr>
            <p:cNvSpPr/>
            <p:nvPr/>
          </p:nvSpPr>
          <p:spPr>
            <a:xfrm rot="5400000" flipH="1">
              <a:off x="3830868" y="-2639605"/>
              <a:ext cx="162828" cy="577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C5EC49-B637-214B-B9A0-9FC72B90AC50}"/>
                </a:ext>
              </a:extLst>
            </p:cNvPr>
            <p:cNvSpPr/>
            <p:nvPr/>
          </p:nvSpPr>
          <p:spPr>
            <a:xfrm rot="5400000" flipH="1">
              <a:off x="4370868" y="-3347586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D1D487-CE15-0247-B62E-F1AFA3DD0CBC}"/>
                </a:ext>
              </a:extLst>
            </p:cNvPr>
            <p:cNvSpPr/>
            <p:nvPr/>
          </p:nvSpPr>
          <p:spPr>
            <a:xfrm rot="5400000" flipH="1">
              <a:off x="4370868" y="3347586"/>
              <a:ext cx="162828" cy="685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39ABE2-3240-1F49-B64E-D3ACFAA60138}"/>
                </a:ext>
              </a:extLst>
            </p:cNvPr>
            <p:cNvSpPr/>
            <p:nvPr/>
          </p:nvSpPr>
          <p:spPr>
            <a:xfrm rot="5400000" flipH="1">
              <a:off x="3825938" y="3712840"/>
              <a:ext cx="162828" cy="577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BA0085-6B20-C149-A42D-F285E3D07388}"/>
                </a:ext>
              </a:extLst>
            </p:cNvPr>
            <p:cNvSpPr/>
            <p:nvPr/>
          </p:nvSpPr>
          <p:spPr>
            <a:xfrm rot="5400000" flipH="1">
              <a:off x="3470868" y="3894222"/>
              <a:ext cx="162828" cy="5058000"/>
            </a:xfrm>
            <a:prstGeom prst="rect">
              <a:avLst/>
            </a:prstGeom>
            <a:solidFill>
              <a:srgbClr val="249A40"/>
            </a:solidFill>
            <a:ln>
              <a:solidFill>
                <a:srgbClr val="249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BC96F9-D0C4-F84A-ADEC-616C58CB7F7E}"/>
                </a:ext>
              </a:extLst>
            </p:cNvPr>
            <p:cNvSpPr/>
            <p:nvPr/>
          </p:nvSpPr>
          <p:spPr>
            <a:xfrm rot="5400000" flipH="1">
              <a:off x="3109317" y="4083619"/>
              <a:ext cx="162828" cy="4338000"/>
            </a:xfrm>
            <a:prstGeom prst="rect">
              <a:avLst/>
            </a:prstGeom>
            <a:solidFill>
              <a:srgbClr val="F6AD02"/>
            </a:solidFill>
            <a:ln>
              <a:solidFill>
                <a:srgbClr val="F6A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51FDDA-01A2-7A4C-8A35-78A6D6C3513D}"/>
                </a:ext>
              </a:extLst>
            </p:cNvPr>
            <p:cNvSpPr/>
            <p:nvPr/>
          </p:nvSpPr>
          <p:spPr>
            <a:xfrm rot="5400000" flipH="1">
              <a:off x="2750868" y="4270135"/>
              <a:ext cx="162828" cy="3618000"/>
            </a:xfrm>
            <a:prstGeom prst="rect">
              <a:avLst/>
            </a:prstGeom>
            <a:solidFill>
              <a:srgbClr val="DF3025"/>
            </a:solidFill>
            <a:ln>
              <a:solidFill>
                <a:srgbClr val="DF3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CFF967-985D-9346-9F8C-237E9399F69E}"/>
                </a:ext>
              </a:extLst>
            </p:cNvPr>
            <p:cNvSpPr/>
            <p:nvPr/>
          </p:nvSpPr>
          <p:spPr>
            <a:xfrm rot="5400000" flipH="1">
              <a:off x="2389317" y="4467307"/>
              <a:ext cx="162828" cy="2898000"/>
            </a:xfrm>
            <a:prstGeom prst="rect">
              <a:avLst/>
            </a:prstGeom>
            <a:solidFill>
              <a:srgbClr val="3070EA"/>
            </a:solidFill>
            <a:ln>
              <a:solidFill>
                <a:srgbClr val="307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070EA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996539-9171-0143-AA3B-D08DAD5A706C}"/>
              </a:ext>
            </a:extLst>
          </p:cNvPr>
          <p:cNvSpPr txBox="1"/>
          <p:nvPr/>
        </p:nvSpPr>
        <p:spPr>
          <a:xfrm>
            <a:off x="1416102" y="2651117"/>
            <a:ext cx="1015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b="1" i="1" dirty="0">
                <a:latin typeface="Century Gothic" panose="020B0502020202020204" pitchFamily="34" charset="0"/>
              </a:rPr>
              <a:t>Въпроси?</a:t>
            </a:r>
            <a:endParaRPr lang="en-US" sz="44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964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36444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53043" y="0"/>
            <a:ext cx="179111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C665E-A54C-AA43-8D2E-79F09AEAB8BE}"/>
              </a:ext>
            </a:extLst>
          </p:cNvPr>
          <p:cNvSpPr txBox="1"/>
          <p:nvPr/>
        </p:nvSpPr>
        <p:spPr>
          <a:xfrm>
            <a:off x="1262389" y="490045"/>
            <a:ext cx="4977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Добри практики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A0CB4-5F37-7A49-86B0-42B6EFBE53C8}"/>
              </a:ext>
            </a:extLst>
          </p:cNvPr>
          <p:cNvSpPr txBox="1"/>
          <p:nvPr/>
        </p:nvSpPr>
        <p:spPr>
          <a:xfrm>
            <a:off x="1985523" y="2050248"/>
            <a:ext cx="9870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800" b="1" dirty="0">
                <a:latin typeface="Century Gothic" panose="020B0502020202020204" pitchFamily="34" charset="0"/>
              </a:rPr>
              <a:t>Избягване</a:t>
            </a:r>
            <a:r>
              <a:rPr lang="bg-BG" sz="2800" dirty="0">
                <a:latin typeface="Century Gothic" panose="020B0502020202020204" pitchFamily="34" charset="0"/>
              </a:rPr>
              <a:t> пренасочването на страници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  <a:endParaRPr lang="bg-BG" sz="28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2800" b="1" dirty="0">
                <a:latin typeface="Century Gothic" panose="020B0502020202020204" pitchFamily="34" charset="0"/>
              </a:rPr>
              <a:t>Разрешаване</a:t>
            </a:r>
            <a:r>
              <a:rPr lang="bg-BG" sz="2800" dirty="0">
                <a:latin typeface="Century Gothic" panose="020B0502020202020204" pitchFamily="34" charset="0"/>
              </a:rPr>
              <a:t> на компресия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  <a:endParaRPr lang="bg-BG" sz="28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2800" b="1" dirty="0">
                <a:latin typeface="Century Gothic" panose="020B0502020202020204" pitchFamily="34" charset="0"/>
              </a:rPr>
              <a:t>Подобряване</a:t>
            </a:r>
            <a:r>
              <a:rPr lang="bg-BG" sz="2800" dirty="0">
                <a:latin typeface="Century Gothic" panose="020B0502020202020204" pitchFamily="34" charset="0"/>
              </a:rPr>
              <a:t> на времето за отговор на сървъра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  <a:endParaRPr lang="bg-BG" sz="28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2800" b="1" dirty="0">
                <a:latin typeface="Century Gothic" panose="020B0502020202020204" pitchFamily="34" charset="0"/>
              </a:rPr>
              <a:t>Кеширане</a:t>
            </a:r>
            <a:r>
              <a:rPr lang="bg-BG" sz="2800" dirty="0">
                <a:latin typeface="Century Gothic" panose="020B0502020202020204" pitchFamily="34" charset="0"/>
              </a:rPr>
              <a:t> на браузъра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  <a:endParaRPr lang="bg-BG" sz="28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2800" b="1" dirty="0">
                <a:latin typeface="Century Gothic" panose="020B0502020202020204" pitchFamily="34" charset="0"/>
              </a:rPr>
              <a:t>Минимизиране</a:t>
            </a:r>
            <a:r>
              <a:rPr lang="bg-BG" sz="2800" dirty="0">
                <a:latin typeface="Century Gothic" panose="020B0502020202020204" pitchFamily="34" charset="0"/>
              </a:rPr>
              <a:t> на ресурсите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  <a:endParaRPr lang="bg-BG" sz="28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2800" b="1" dirty="0">
                <a:latin typeface="Century Gothic" panose="020B0502020202020204" pitchFamily="34" charset="0"/>
              </a:rPr>
              <a:t>Оптимизиране</a:t>
            </a:r>
            <a:r>
              <a:rPr lang="bg-BG" sz="2800" dirty="0">
                <a:latin typeface="Century Gothic" panose="020B0502020202020204" pitchFamily="34" charset="0"/>
              </a:rPr>
              <a:t> на изображенията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  <a:endParaRPr lang="bg-BG" sz="28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2800" b="1" dirty="0">
                <a:latin typeface="Century Gothic" panose="020B0502020202020204" pitchFamily="34" charset="0"/>
              </a:rPr>
              <a:t>Приоритизиране</a:t>
            </a:r>
            <a:r>
              <a:rPr lang="bg-BG" sz="2800" dirty="0">
                <a:latin typeface="Century Gothic" panose="020B0502020202020204" pitchFamily="34" charset="0"/>
              </a:rPr>
              <a:t> на видимото съдържание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  <a:endParaRPr lang="bg-BG" sz="28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2800" b="1" dirty="0">
                <a:latin typeface="Century Gothic" panose="020B0502020202020204" pitchFamily="34" charset="0"/>
              </a:rPr>
              <a:t>Премахване</a:t>
            </a:r>
            <a:r>
              <a:rPr lang="bg-BG" sz="2800" dirty="0">
                <a:latin typeface="Century Gothic" panose="020B0502020202020204" pitchFamily="34" charset="0"/>
              </a:rPr>
              <a:t> на </a:t>
            </a:r>
            <a:r>
              <a:rPr lang="en-US" sz="2800" dirty="0">
                <a:latin typeface="Century Gothic" panose="020B0502020202020204" pitchFamily="34" charset="0"/>
              </a:rPr>
              <a:t>JavaScript</a:t>
            </a:r>
            <a:r>
              <a:rPr lang="bg-BG" sz="2800" dirty="0">
                <a:latin typeface="Century Gothic" panose="020B0502020202020204" pitchFamily="34" charset="0"/>
              </a:rPr>
              <a:t> код, блокиращ зареждането на страницата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endParaRPr lang="bg-BG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14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9357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Избягване пренасочването на страници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D10C2-790B-8044-BC21-A53945050F3A}"/>
              </a:ext>
            </a:extLst>
          </p:cNvPr>
          <p:cNvSpPr/>
          <p:nvPr/>
        </p:nvSpPr>
        <p:spPr>
          <a:xfrm>
            <a:off x="2353339" y="2479479"/>
            <a:ext cx="74853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Century Gothic" panose="020B0502020202020204" pitchFamily="34" charset="0"/>
              </a:rPr>
              <a:t>Това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правило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се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задейства</a:t>
            </a:r>
            <a:r>
              <a:rPr lang="en-US" sz="2800" dirty="0">
                <a:latin typeface="Century Gothic" panose="020B0502020202020204" pitchFamily="34" charset="0"/>
              </a:rPr>
              <a:t>, </a:t>
            </a:r>
            <a:r>
              <a:rPr lang="en-US" sz="2800" dirty="0" err="1">
                <a:latin typeface="Century Gothic" panose="020B0502020202020204" pitchFamily="34" charset="0"/>
              </a:rPr>
              <a:t>когато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b="1" i="1" dirty="0">
                <a:latin typeface="Century Gothic" panose="020B0502020202020204" pitchFamily="34" charset="0"/>
              </a:rPr>
              <a:t>PageSpeed Insights </a:t>
            </a:r>
            <a:r>
              <a:rPr lang="en-US" sz="2800" dirty="0" err="1">
                <a:latin typeface="Century Gothic" panose="020B0502020202020204" pitchFamily="34" charset="0"/>
              </a:rPr>
              <a:t>открие</a:t>
            </a:r>
            <a:r>
              <a:rPr lang="en-US" sz="2800" dirty="0">
                <a:latin typeface="Century Gothic" panose="020B0502020202020204" pitchFamily="34" charset="0"/>
              </a:rPr>
              <a:t>, </a:t>
            </a:r>
            <a:r>
              <a:rPr lang="en-US" sz="2800" dirty="0" err="1">
                <a:latin typeface="Century Gothic" panose="020B0502020202020204" pitchFamily="34" charset="0"/>
              </a:rPr>
              <a:t>че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има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повече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от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едно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пренасочване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от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дадения</a:t>
            </a:r>
            <a:r>
              <a:rPr lang="en-US" sz="2800" dirty="0">
                <a:latin typeface="Century Gothic" panose="020B0502020202020204" pitchFamily="34" charset="0"/>
              </a:rPr>
              <a:t> URL </a:t>
            </a:r>
            <a:r>
              <a:rPr lang="en-US" sz="2800" dirty="0" err="1">
                <a:latin typeface="Century Gothic" panose="020B0502020202020204" pitchFamily="34" charset="0"/>
              </a:rPr>
              <a:t>адрес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към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крайната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целева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страница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0627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9357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Избягване пренасочването на страници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88DE0E-8CA3-AC46-BBC9-E8987B9B39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3958" y="1936595"/>
            <a:ext cx="6624083" cy="44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2584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9357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Разрешаване на компресия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D10C2-790B-8044-BC21-A53945050F3A}"/>
              </a:ext>
            </a:extLst>
          </p:cNvPr>
          <p:cNvSpPr/>
          <p:nvPr/>
        </p:nvSpPr>
        <p:spPr>
          <a:xfrm>
            <a:off x="2198470" y="2562606"/>
            <a:ext cx="74853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" sz="2800" dirty="0">
                <a:latin typeface="Century Gothic" panose="020B0502020202020204" pitchFamily="34" charset="0"/>
              </a:rPr>
              <a:t>Това правило се задейства, когато </a:t>
            </a:r>
            <a:r>
              <a:rPr lang="ru" sz="2800" b="1" i="1" dirty="0">
                <a:latin typeface="Century Gothic" panose="020B0502020202020204" pitchFamily="34" charset="0"/>
              </a:rPr>
              <a:t>PageSpeed Insights </a:t>
            </a:r>
            <a:r>
              <a:rPr lang="ru" sz="2800" dirty="0">
                <a:latin typeface="Century Gothic" panose="020B0502020202020204" pitchFamily="34" charset="0"/>
              </a:rPr>
              <a:t>открие, че подлежащите на компресиране ресурси са доставени без компресиране с gzip.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957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9357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Разрешаване на компресия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2DAAFB-102F-264D-8864-C162DBD9E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 l="24607" t="14819" r="20588" b="26139"/>
          <a:stretch/>
        </p:blipFill>
        <p:spPr>
          <a:xfrm>
            <a:off x="3099390" y="1985352"/>
            <a:ext cx="7097233" cy="38229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DE192F-21DD-B148-BDE3-4EB6E0DBBA7D}"/>
              </a:ext>
            </a:extLst>
          </p:cNvPr>
          <p:cNvSpPr/>
          <p:nvPr/>
        </p:nvSpPr>
        <p:spPr>
          <a:xfrm>
            <a:off x="3067492" y="4859077"/>
            <a:ext cx="6640033" cy="8003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E3D84-2AC9-E243-8A5B-2CE94B2BDAB9}"/>
              </a:ext>
            </a:extLst>
          </p:cNvPr>
          <p:cNvSpPr txBox="1"/>
          <p:nvPr/>
        </p:nvSpPr>
        <p:spPr>
          <a:xfrm>
            <a:off x="9739423" y="3721077"/>
            <a:ext cx="99966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2795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110394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Подобряване на времето за отговор на сървъра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D10C2-790B-8044-BC21-A53945050F3A}"/>
              </a:ext>
            </a:extLst>
          </p:cNvPr>
          <p:cNvSpPr/>
          <p:nvPr/>
        </p:nvSpPr>
        <p:spPr>
          <a:xfrm>
            <a:off x="3519376" y="2361571"/>
            <a:ext cx="57203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" sz="2800" dirty="0">
                <a:latin typeface="Century Gothic" panose="020B0502020202020204" pitchFamily="34" charset="0"/>
              </a:rPr>
              <a:t>Това правило се задейства, когато </a:t>
            </a:r>
            <a:r>
              <a:rPr lang="ru" sz="2800" b="1" i="1" dirty="0">
                <a:latin typeface="Century Gothic" panose="020B0502020202020204" pitchFamily="34" charset="0"/>
              </a:rPr>
              <a:t>PageSpeed Insights </a:t>
            </a:r>
            <a:r>
              <a:rPr lang="ru" sz="2800" dirty="0">
                <a:latin typeface="Century Gothic" panose="020B0502020202020204" pitchFamily="34" charset="0"/>
              </a:rPr>
              <a:t>открие, че времето за отговор на сървъра е над 200 ms.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557046-8D78-484D-A4AB-EB3E2290A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 b="30901"/>
          <a:stretch/>
        </p:blipFill>
        <p:spPr>
          <a:xfrm>
            <a:off x="1262389" y="2981919"/>
            <a:ext cx="10545541" cy="36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586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9357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Кеширане на браузъра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D10C2-790B-8044-BC21-A53945050F3A}"/>
              </a:ext>
            </a:extLst>
          </p:cNvPr>
          <p:cNvSpPr/>
          <p:nvPr/>
        </p:nvSpPr>
        <p:spPr>
          <a:xfrm>
            <a:off x="1262389" y="2252160"/>
            <a:ext cx="623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" sz="2800" dirty="0">
                <a:latin typeface="Century Gothic" panose="020B0502020202020204" pitchFamily="34" charset="0"/>
              </a:rPr>
              <a:t>Това правило се задейства, когато </a:t>
            </a:r>
            <a:r>
              <a:rPr lang="ru" sz="2800" b="1" i="1" dirty="0">
                <a:latin typeface="Century Gothic" panose="020B0502020202020204" pitchFamily="34" charset="0"/>
              </a:rPr>
              <a:t>PageSpeed Insights </a:t>
            </a:r>
            <a:r>
              <a:rPr lang="ru" sz="2800" dirty="0">
                <a:latin typeface="Century Gothic" panose="020B0502020202020204" pitchFamily="34" charset="0"/>
              </a:rPr>
              <a:t>открие, че отговорът от сървъра не включва кеширащи заглавия или ако ресурсите са указани да бъдат кеширани само за кратко време.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B267B0B-C4B0-FF44-9A93-7843C572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01" y="2478236"/>
            <a:ext cx="3697715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597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0189D-5D7E-304A-89A9-69F4EF5F849B}"/>
              </a:ext>
            </a:extLst>
          </p:cNvPr>
          <p:cNvSpPr/>
          <p:nvPr/>
        </p:nvSpPr>
        <p:spPr>
          <a:xfrm flipH="1">
            <a:off x="325811" y="0"/>
            <a:ext cx="162828" cy="6858000"/>
          </a:xfrm>
          <a:prstGeom prst="rect">
            <a:avLst/>
          </a:prstGeom>
          <a:solidFill>
            <a:srgbClr val="F6AD02"/>
          </a:solidFill>
          <a:ln>
            <a:solidFill>
              <a:srgbClr val="F6AD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9A5E9-DB39-E84A-B154-FAB0D10B62E5}"/>
              </a:ext>
            </a:extLst>
          </p:cNvPr>
          <p:cNvSpPr/>
          <p:nvPr/>
        </p:nvSpPr>
        <p:spPr>
          <a:xfrm flipH="1">
            <a:off x="161184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ABB9-3A4F-D644-AF91-733BC5D2D66F}"/>
              </a:ext>
            </a:extLst>
          </p:cNvPr>
          <p:cNvSpPr/>
          <p:nvPr/>
        </p:nvSpPr>
        <p:spPr>
          <a:xfrm flipH="1">
            <a:off x="664016" y="0"/>
            <a:ext cx="162828" cy="6858000"/>
          </a:xfrm>
          <a:prstGeom prst="rect">
            <a:avLst/>
          </a:prstGeom>
          <a:solidFill>
            <a:srgbClr val="249A40"/>
          </a:solidFill>
          <a:ln>
            <a:solidFill>
              <a:srgbClr val="249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DCF66-7F99-EE4F-BA48-872ABC0B84F6}"/>
              </a:ext>
            </a:extLst>
          </p:cNvPr>
          <p:cNvSpPr/>
          <p:nvPr/>
        </p:nvSpPr>
        <p:spPr>
          <a:xfrm flipH="1">
            <a:off x="0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FE5DB-254C-FD40-8F36-CA406B504074}"/>
              </a:ext>
            </a:extLst>
          </p:cNvPr>
          <p:cNvSpPr/>
          <p:nvPr/>
        </p:nvSpPr>
        <p:spPr>
          <a:xfrm flipH="1">
            <a:off x="501188" y="0"/>
            <a:ext cx="162828" cy="6858000"/>
          </a:xfrm>
          <a:prstGeom prst="rect">
            <a:avLst/>
          </a:prstGeom>
          <a:solidFill>
            <a:srgbClr val="3070EA"/>
          </a:solidFill>
          <a:ln>
            <a:solidFill>
              <a:srgbClr val="307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070E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51A2B-6A22-FF41-AF7B-3AECC199786C}"/>
              </a:ext>
            </a:extLst>
          </p:cNvPr>
          <p:cNvSpPr/>
          <p:nvPr/>
        </p:nvSpPr>
        <p:spPr>
          <a:xfrm flipH="1">
            <a:off x="843649" y="0"/>
            <a:ext cx="162828" cy="6858000"/>
          </a:xfrm>
          <a:prstGeom prst="rect">
            <a:avLst/>
          </a:prstGeom>
          <a:solidFill>
            <a:srgbClr val="DF3025"/>
          </a:solidFill>
          <a:ln>
            <a:solidFill>
              <a:srgbClr val="DF3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0182B-9E6D-F842-A224-2CCB6BA13D4E}"/>
              </a:ext>
            </a:extLst>
          </p:cNvPr>
          <p:cNvSpPr txBox="1"/>
          <p:nvPr/>
        </p:nvSpPr>
        <p:spPr>
          <a:xfrm>
            <a:off x="1262389" y="490045"/>
            <a:ext cx="93574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Century Gothic" panose="020B0502020202020204" pitchFamily="34" charset="0"/>
              </a:rPr>
              <a:t>Минимизиране на ресурсите</a:t>
            </a:r>
          </a:p>
          <a:p>
            <a:r>
              <a:rPr lang="en-US" sz="2400" i="1" dirty="0">
                <a:latin typeface="Century Gothic" panose="020B0502020202020204" pitchFamily="34" charset="0"/>
              </a:rPr>
              <a:t>(HTML, CSS, and JavaScript)</a:t>
            </a:r>
          </a:p>
          <a:p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D10C2-790B-8044-BC21-A53945050F3A}"/>
              </a:ext>
            </a:extLst>
          </p:cNvPr>
          <p:cNvSpPr/>
          <p:nvPr/>
        </p:nvSpPr>
        <p:spPr>
          <a:xfrm>
            <a:off x="2554628" y="2304825"/>
            <a:ext cx="74853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" sz="2800" dirty="0">
                <a:latin typeface="Century Gothic" panose="020B0502020202020204" pitchFamily="34" charset="0"/>
              </a:rPr>
              <a:t>Това правило се задейства, когато </a:t>
            </a:r>
            <a:r>
              <a:rPr lang="ru" sz="2800" b="1" i="1" dirty="0">
                <a:latin typeface="Century Gothic" panose="020B0502020202020204" pitchFamily="34" charset="0"/>
              </a:rPr>
              <a:t>PageSpeed Insights </a:t>
            </a:r>
            <a:r>
              <a:rPr lang="ru" sz="2800" dirty="0">
                <a:latin typeface="Century Gothic" panose="020B0502020202020204" pitchFamily="34" charset="0"/>
              </a:rPr>
              <a:t>открие, че размерът на един от ресурсите може да бъде намален чрез понижаване.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F9F8F6-832A-F14B-ACAF-0B6AF0A8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31" y="4501149"/>
            <a:ext cx="8915714" cy="195894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280745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596</Words>
  <Application>Microsoft Macintosh PowerPoint</Application>
  <PresentationFormat>Widescreen</PresentationFormat>
  <Paragraphs>60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Stefka Moskova</dc:creator>
  <cp:lastModifiedBy>Stefka Moskova</cp:lastModifiedBy>
  <cp:revision>16</cp:revision>
  <dcterms:created xsi:type="dcterms:W3CDTF">2019-05-04T10:00:34Z</dcterms:created>
  <dcterms:modified xsi:type="dcterms:W3CDTF">2019-05-07T18:15:38Z</dcterms:modified>
</cp:coreProperties>
</file>