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88825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e2d9ae89c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37e2d9ae89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7e2d9ae89c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3205" y="-1170476"/>
            <a:ext cx="4023360" cy="10055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56786" y="1978144"/>
            <a:ext cx="5759898" cy="26282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4176" y="-573892"/>
            <a:ext cx="5759898" cy="77322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showMasterSp="0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457081" y="594359"/>
            <a:ext cx="319956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99"/>
              <a:buFont typeface="Calibri"/>
              <a:buNone/>
              <a:defRPr b="0" sz="3599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4799350" y="731520"/>
            <a:ext cx="6490549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2" type="body"/>
          </p:nvPr>
        </p:nvSpPr>
        <p:spPr>
          <a:xfrm>
            <a:off x="457081" y="2926080"/>
            <a:ext cx="3199567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465391" y="6459786"/>
            <a:ext cx="26178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799350" y="6459786"/>
            <a:ext cx="46469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showMasterSp="0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>
            <p:ph type="ctrTitle"/>
          </p:nvPr>
        </p:nvSpPr>
        <p:spPr>
          <a:xfrm>
            <a:off x="1096994" y="758952"/>
            <a:ext cx="10055781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998"/>
              <a:buFont typeface="Calibri"/>
              <a:buNone/>
              <a:defRPr sz="7998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1099764" y="4455621"/>
            <a:ext cx="1005578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99"/>
              <a:buNone/>
              <a:defRPr sz="2399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399"/>
              <a:buNone/>
              <a:defRPr sz="2399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99"/>
              <a:buNone/>
              <a:defRPr sz="2399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9"/>
              <a:buNone/>
              <a:defRPr sz="1999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9"/>
              <a:buNone/>
              <a:defRPr sz="1999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9"/>
              <a:buNone/>
              <a:defRPr sz="1999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9"/>
              <a:buNone/>
              <a:defRPr sz="1999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99"/>
              <a:buNone/>
              <a:defRPr sz="1999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999"/>
              <a:buNone/>
              <a:defRPr sz="1999"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1207344" y="4343400"/>
            <a:ext cx="987294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showMasterSp="0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1096994" y="758952"/>
            <a:ext cx="10055781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998"/>
              <a:buFont typeface="Calibri"/>
              <a:buNone/>
              <a:defRPr b="0" sz="7998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096994" y="4453128"/>
            <a:ext cx="1005578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99"/>
              <a:buNone/>
              <a:defRPr sz="2399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99"/>
              <a:buNone/>
              <a:defRPr sz="179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1207344" y="4343400"/>
            <a:ext cx="9872948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1096992" y="1845734"/>
            <a:ext cx="493647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216301" y="1845735"/>
            <a:ext cx="4936474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1096994" y="1846052"/>
            <a:ext cx="4936474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99"/>
              <a:buNone/>
              <a:defRPr b="0" sz="1999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999"/>
              <a:buNone/>
              <a:defRPr b="1" sz="1999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99"/>
              <a:buNone/>
              <a:defRPr b="1" sz="1799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1096994" y="2582334"/>
            <a:ext cx="4936474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6216301" y="1846052"/>
            <a:ext cx="4936474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99"/>
              <a:buNone/>
              <a:defRPr b="0" sz="1999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999"/>
              <a:buNone/>
              <a:defRPr b="1" sz="1999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99"/>
              <a:buNone/>
              <a:defRPr b="1" sz="1799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8"/>
          <p:cNvSpPr txBox="1"/>
          <p:nvPr>
            <p:ph idx="4" type="body"/>
          </p:nvPr>
        </p:nvSpPr>
        <p:spPr>
          <a:xfrm>
            <a:off x="6216301" y="2582334"/>
            <a:ext cx="4936474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6995" y="5074920"/>
            <a:ext cx="10111011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99"/>
              <a:buFont typeface="Calibri"/>
              <a:buNone/>
              <a:defRPr b="0" sz="3599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5" y="0"/>
            <a:ext cx="12188810" cy="4915076"/>
          </a:xfrm>
          <a:prstGeom prst="rect">
            <a:avLst/>
          </a:prstGeom>
          <a:solidFill>
            <a:srgbClr val="CCCCC2"/>
          </a:solidFill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6994" y="5907024"/>
            <a:ext cx="1011063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88810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99"/>
              <a:buFont typeface="Calibri"/>
              <a:buNone/>
              <a:defRPr b="0" i="0" sz="4799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536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99"/>
              <a:buFont typeface="Calibri"/>
              <a:buChar char=" "/>
              <a:defRPr b="0" i="0" sz="1999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836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799"/>
              <a:buFont typeface="Calibri"/>
              <a:buChar char="◦"/>
              <a:defRPr b="0" i="0" sz="1799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221" y="1737845"/>
            <a:ext cx="9964364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9.png"/><Relationship Id="rId8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jp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1.jpg"/><Relationship Id="rId6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7343" y="306646"/>
            <a:ext cx="1079718" cy="91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61764" y="223826"/>
            <a:ext cx="1079719" cy="107971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/>
          <p:nvPr/>
        </p:nvSpPr>
        <p:spPr>
          <a:xfrm>
            <a:off x="0" y="3328999"/>
            <a:ext cx="12188824" cy="523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2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 Fisioterapista per la HRI</a:t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1619578" y="922933"/>
            <a:ext cx="8949669" cy="1323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Università degli Studi di Palermo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Dipartimento di Ingegneria Informatica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Corso di Laurea in Ingegneria informatica Magistrale - Intelligenza Artificiale</a:t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0" y="5287671"/>
            <a:ext cx="4249424" cy="1077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Studenti: Corrao Stefano, La Barbera Antonino, Sciacca Riccardo, Sgroi Davide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Professori: Chella Antonio, Seidita Valeria</a:t>
            </a:r>
            <a:br>
              <a:rPr lang="it-IT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-IT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 Accademico 2024/2025</a:t>
            </a:r>
            <a:endParaRPr/>
          </a:p>
        </p:txBody>
      </p:sp>
      <p:cxnSp>
        <p:nvCxnSpPr>
          <p:cNvPr id="111" name="Google Shape;111;p13"/>
          <p:cNvCxnSpPr/>
          <p:nvPr/>
        </p:nvCxnSpPr>
        <p:spPr>
          <a:xfrm>
            <a:off x="1619578" y="2950494"/>
            <a:ext cx="8857574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>
            <a:off x="4199825" y="851952"/>
            <a:ext cx="7090276" cy="4431422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quadBezTo>
                  <a:pt x="20000" y="40000"/>
                  <a:pt x="101075" y="15000"/>
                </a:quadBezTo>
                <a:lnTo>
                  <a:pt x="100018" y="0"/>
                </a:lnTo>
                <a:lnTo>
                  <a:pt x="120000" y="24000"/>
                </a:lnTo>
                <a:lnTo>
                  <a:pt x="104243" y="60000"/>
                </a:lnTo>
                <a:lnTo>
                  <a:pt x="103187" y="45000"/>
                </a:lnTo>
                <a:quadBezTo>
                  <a:pt x="30000" y="55000"/>
                  <a:pt x="0" y="120000"/>
                </a:quadBezTo>
                <a:close/>
              </a:path>
            </a:pathLst>
          </a:custGeom>
          <a:solidFill>
            <a:srgbClr val="1A4B7C"/>
          </a:solidFill>
          <a:ln>
            <a:noFill/>
          </a:ln>
        </p:spPr>
        <p:txBody>
          <a:bodyPr anchorCtr="0" anchor="ctr" bIns="99875" lIns="99875" spcFirstLastPara="1" rIns="99875" wrap="square" tIns="99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29"/>
          </a:p>
        </p:txBody>
      </p:sp>
      <p:sp>
        <p:nvSpPr>
          <p:cNvPr id="225" name="Google Shape;225;p22"/>
          <p:cNvSpPr/>
          <p:nvPr/>
        </p:nvSpPr>
        <p:spPr>
          <a:xfrm flipH="1">
            <a:off x="5533375" y="1584300"/>
            <a:ext cx="1926600" cy="914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8283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2"/>
          <p:cNvSpPr txBox="1"/>
          <p:nvPr>
            <p:ph type="title"/>
          </p:nvPr>
        </p:nvSpPr>
        <p:spPr>
          <a:xfrm>
            <a:off x="457081" y="594359"/>
            <a:ext cx="319956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50"/>
              <a:buFont typeface="Calibri"/>
              <a:buNone/>
            </a:pPr>
            <a:r>
              <a:rPr lang="it-IT" sz="3550"/>
              <a:t>Sviluppi futuri</a:t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 flipH="1" rot="10800000">
            <a:off x="4636263" y="4287900"/>
            <a:ext cx="1942800" cy="914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5100289" y="3910521"/>
            <a:ext cx="184347" cy="184347"/>
          </a:xfrm>
          <a:prstGeom prst="ellipse">
            <a:avLst/>
          </a:prstGeom>
          <a:solidFill>
            <a:srgbClr val="D9D9D9"/>
          </a:solidFill>
          <a:ln cap="flat" cmpd="sng" w="27750">
            <a:solidFill>
              <a:srgbClr val="1A4B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9875" lIns="99875" spcFirstLastPara="1" rIns="99875" wrap="square" tIns="99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 txBox="1"/>
          <p:nvPr/>
        </p:nvSpPr>
        <p:spPr>
          <a:xfrm>
            <a:off x="4781650" y="4539796"/>
            <a:ext cx="1652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765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9"/>
              <a:buFont typeface="Calibri"/>
              <a:buNone/>
            </a:pPr>
            <a:r>
              <a:rPr lang="it-IT" sz="152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Comunicazione multimodale</a:t>
            </a:r>
            <a:endParaRPr sz="152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6656908" y="2728610"/>
            <a:ext cx="333300" cy="333300"/>
          </a:xfrm>
          <a:prstGeom prst="ellipse">
            <a:avLst/>
          </a:prstGeom>
          <a:solidFill>
            <a:srgbClr val="D9D9D9"/>
          </a:solidFill>
          <a:ln cap="flat" cmpd="sng" w="27750">
            <a:solidFill>
              <a:srgbClr val="1A4B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9875" lIns="99875" spcFirstLastPara="1" rIns="99875" wrap="square" tIns="99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5434975" y="1657525"/>
            <a:ext cx="2025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7655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9"/>
              <a:buFont typeface="Calibri"/>
              <a:buNone/>
            </a:pPr>
            <a:r>
              <a:rPr lang="it-IT" sz="132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Ampliare il numero di esercizi sfruttando movimenti di testa, corpo e gambe</a:t>
            </a:r>
            <a:endParaRPr sz="132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9831328" y="1657526"/>
            <a:ext cx="614475" cy="582031"/>
          </a:xfrm>
          <a:prstGeom prst="ellipse">
            <a:avLst/>
          </a:prstGeom>
          <a:solidFill>
            <a:srgbClr val="D9D9D9"/>
          </a:solidFill>
          <a:ln cap="flat" cmpd="sng" w="27750">
            <a:solidFill>
              <a:srgbClr val="1A4B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9875" lIns="99875" spcFirstLastPara="1" rIns="99875" wrap="square" tIns="99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29"/>
          </a:p>
        </p:txBody>
      </p:sp>
      <p:pic>
        <p:nvPicPr>
          <p:cNvPr descr="Immagine che contiene schermata, Elementi grafici, cerchio, nero&#10;&#10;Il contenuto generato dall&amp;#39;IA potrebbe non essere corretto." id="233" name="Google Shape;2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7343" y="306646"/>
            <a:ext cx="1079718" cy="914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Elementi grafici, Carattere, simbolo, design&#10;&#10;Il contenuto generato dall&amp;#39;IA potrebbe non essere corretto." id="234" name="Google Shape;2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61764" y="223826"/>
            <a:ext cx="1079719" cy="107971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/>
          <p:nvPr/>
        </p:nvSpPr>
        <p:spPr>
          <a:xfrm>
            <a:off x="8355174" y="2066090"/>
            <a:ext cx="460800" cy="460800"/>
          </a:xfrm>
          <a:prstGeom prst="ellipse">
            <a:avLst/>
          </a:prstGeom>
          <a:solidFill>
            <a:srgbClr val="D9D9D9"/>
          </a:solidFill>
          <a:ln cap="flat" cmpd="sng" w="27750">
            <a:solidFill>
              <a:srgbClr val="1A4B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9875" lIns="99875" spcFirstLastPara="1" rIns="99875" wrap="square" tIns="99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29"/>
          </a:p>
        </p:txBody>
      </p:sp>
      <p:sp>
        <p:nvSpPr>
          <p:cNvPr id="236" name="Google Shape;236;p22"/>
          <p:cNvSpPr/>
          <p:nvPr/>
        </p:nvSpPr>
        <p:spPr>
          <a:xfrm flipH="1">
            <a:off x="8755962" y="532663"/>
            <a:ext cx="1926600" cy="914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8283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2"/>
          <p:cNvSpPr/>
          <p:nvPr/>
        </p:nvSpPr>
        <p:spPr>
          <a:xfrm rot="10800000">
            <a:off x="7241425" y="2872650"/>
            <a:ext cx="1938300" cy="1364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7304125" y="2880350"/>
            <a:ext cx="1812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Integrare strumenti di supporto per migliorare la qualità complessiva del sistema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2"/>
          <p:cNvSpPr txBox="1"/>
          <p:nvPr/>
        </p:nvSpPr>
        <p:spPr>
          <a:xfrm>
            <a:off x="8868450" y="580374"/>
            <a:ext cx="17016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44175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29"/>
              <a:buFont typeface="Calibri"/>
              <a:buNone/>
            </a:pPr>
            <a:r>
              <a:rPr lang="it-IT" sz="152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Profilazione per piani di fisioterapia personalizzati</a:t>
            </a:r>
            <a:endParaRPr sz="152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044625" y="3014521"/>
            <a:ext cx="3403450" cy="34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49317" y="2123093"/>
            <a:ext cx="6821626" cy="45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schermata, Elementi grafici, cerchio, nero&#10;&#10;Il contenuto generato dall&amp;#39;IA potrebbe non essere corretto." id="247" name="Google Shape;24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47343" y="306646"/>
            <a:ext cx="1079718" cy="914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Elementi grafici, Carattere, simbolo, design&#10;&#10;Il contenuto generato dall&amp;#39;IA potrebbe non essere corretto." id="248" name="Google Shape;24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261764" y="223826"/>
            <a:ext cx="1079719" cy="1079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84179" y="3359425"/>
            <a:ext cx="1738721" cy="29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4198" y="4316901"/>
            <a:ext cx="1178849" cy="201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1700101" y="3782400"/>
            <a:ext cx="1531750" cy="261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O V6 Standard Edition Robot" id="252" name="Google Shape;25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35660" y="3713375"/>
            <a:ext cx="2135462" cy="261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O V6 Standard Edition Robot" id="253" name="Google Shape;25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5664701" y="4345202"/>
            <a:ext cx="1597325" cy="19593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/>
          <p:nvPr/>
        </p:nvSpPr>
        <p:spPr>
          <a:xfrm>
            <a:off x="2457215" y="676525"/>
            <a:ext cx="72744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399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GRAZIE PER L’ATTENZIONE</a:t>
            </a:r>
            <a:endParaRPr sz="6399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obopreneur | NAOV6" id="255" name="Google Shape;25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74008" y="3304077"/>
            <a:ext cx="53054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>
            <a:off x="0" y="0"/>
            <a:ext cx="12183141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15" y="0"/>
            <a:ext cx="4049737" cy="6858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>
            <p:ph type="title"/>
          </p:nvPr>
        </p:nvSpPr>
        <p:spPr>
          <a:xfrm>
            <a:off x="492241" y="605896"/>
            <a:ext cx="3084041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it-IT" sz="6200">
                <a:solidFill>
                  <a:srgbClr val="FFFFFF"/>
                </a:solidFill>
              </a:rPr>
              <a:t>Contesto</a:t>
            </a:r>
            <a:endParaRPr sz="6200">
              <a:solidFill>
                <a:srgbClr val="FFFFFF"/>
              </a:solidFill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4039018" y="0"/>
            <a:ext cx="6399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4740781" y="605896"/>
            <a:ext cx="6411992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161925" lvl="0" marL="9080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50"/>
              <a:buChar char=" "/>
            </a:pPr>
            <a:r>
              <a:rPr lang="it-IT" sz="2550">
                <a:latin typeface="Calibri"/>
                <a:ea typeface="Calibri"/>
                <a:cs typeface="Calibri"/>
                <a:sym typeface="Calibri"/>
              </a:rPr>
              <a:t>La fisioterapia è fondamentale per la </a:t>
            </a:r>
            <a:r>
              <a:rPr b="1" lang="it-IT" sz="2550">
                <a:latin typeface="Calibri"/>
                <a:ea typeface="Calibri"/>
                <a:cs typeface="Calibri"/>
                <a:sym typeface="Calibri"/>
              </a:rPr>
              <a:t>riabilitazione post-operatoria e per pazienti anziani</a:t>
            </a:r>
            <a:r>
              <a:rPr lang="it-IT" sz="255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550">
              <a:latin typeface="Calibri"/>
              <a:ea typeface="Calibri"/>
              <a:cs typeface="Calibri"/>
              <a:sym typeface="Calibri"/>
            </a:endParaRPr>
          </a:p>
          <a:p>
            <a:pPr indent="-161925" lvl="0" marL="90805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50"/>
              <a:buChar char=" "/>
            </a:pPr>
            <a:r>
              <a:rPr lang="it-IT" sz="2550">
                <a:latin typeface="Calibri"/>
                <a:ea typeface="Calibri"/>
                <a:cs typeface="Calibri"/>
                <a:sym typeface="Calibri"/>
              </a:rPr>
              <a:t>I terapisti hanno un </a:t>
            </a:r>
            <a:r>
              <a:rPr b="1" lang="it-IT" sz="2550">
                <a:latin typeface="Calibri"/>
                <a:ea typeface="Calibri"/>
                <a:cs typeface="Calibri"/>
                <a:sym typeface="Calibri"/>
              </a:rPr>
              <a:t>carico di lavoro elevato</a:t>
            </a:r>
            <a:r>
              <a:rPr lang="it-IT" sz="2550">
                <a:latin typeface="Calibri"/>
                <a:ea typeface="Calibri"/>
                <a:cs typeface="Calibri"/>
                <a:sym typeface="Calibri"/>
              </a:rPr>
              <a:t> e non sempre possono seguire ogni paziente in modo continuativo.</a:t>
            </a:r>
            <a:endParaRPr sz="2550">
              <a:latin typeface="Calibri"/>
              <a:ea typeface="Calibri"/>
              <a:cs typeface="Calibri"/>
              <a:sym typeface="Calibri"/>
            </a:endParaRPr>
          </a:p>
          <a:p>
            <a:pPr indent="-161925" lvl="0" marL="90805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50"/>
              <a:buChar char=" "/>
            </a:pPr>
            <a:r>
              <a:rPr lang="it-IT" sz="2550">
                <a:latin typeface="Calibri"/>
                <a:ea typeface="Calibri"/>
                <a:cs typeface="Calibri"/>
                <a:sym typeface="Calibri"/>
              </a:rPr>
              <a:t>I pazienti necessitano di </a:t>
            </a:r>
            <a:r>
              <a:rPr b="1" lang="it-IT" sz="2550">
                <a:latin typeface="Calibri"/>
                <a:ea typeface="Calibri"/>
                <a:cs typeface="Calibri"/>
                <a:sym typeface="Calibri"/>
              </a:rPr>
              <a:t>motivazione costante e feedback immediato</a:t>
            </a:r>
            <a:r>
              <a:rPr lang="it-IT" sz="2550">
                <a:latin typeface="Calibri"/>
                <a:ea typeface="Calibri"/>
                <a:cs typeface="Calibri"/>
                <a:sym typeface="Calibri"/>
              </a:rPr>
              <a:t> per svolgere correttamente gli esercizi.</a:t>
            </a:r>
            <a:endParaRPr sz="2550">
              <a:latin typeface="Calibri"/>
              <a:ea typeface="Calibri"/>
              <a:cs typeface="Calibri"/>
              <a:sym typeface="Calibri"/>
            </a:endParaRPr>
          </a:p>
          <a:p>
            <a:pPr indent="-161925" lvl="0" marL="90805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50"/>
              <a:buChar char=" "/>
            </a:pPr>
            <a:r>
              <a:rPr lang="it-IT" sz="2550">
                <a:latin typeface="Calibri"/>
                <a:ea typeface="Calibri"/>
                <a:cs typeface="Calibri"/>
                <a:sym typeface="Calibri"/>
              </a:rPr>
              <a:t>La robotica assistiva può offrire </a:t>
            </a:r>
            <a:r>
              <a:rPr b="1" lang="it-IT" sz="2550">
                <a:latin typeface="Calibri"/>
                <a:ea typeface="Calibri"/>
                <a:cs typeface="Calibri"/>
                <a:sym typeface="Calibri"/>
              </a:rPr>
              <a:t>supporto personalizzato</a:t>
            </a:r>
            <a:r>
              <a:rPr lang="it-IT" sz="2550">
                <a:latin typeface="Calibri"/>
                <a:ea typeface="Calibri"/>
                <a:cs typeface="Calibri"/>
                <a:sym typeface="Calibri"/>
              </a:rPr>
              <a:t>, monitoraggio e incoraggiamento, </a:t>
            </a:r>
            <a:r>
              <a:rPr b="1" lang="it-IT" sz="2550">
                <a:latin typeface="Calibri"/>
                <a:ea typeface="Calibri"/>
                <a:cs typeface="Calibri"/>
                <a:sym typeface="Calibri"/>
              </a:rPr>
              <a:t>senza sostituire il terapista</a:t>
            </a:r>
            <a:r>
              <a:rPr lang="it-IT" sz="255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599">
              <a:latin typeface="Calibri"/>
              <a:ea typeface="Calibri"/>
              <a:cs typeface="Calibri"/>
              <a:sym typeface="Calibri"/>
            </a:endParaRPr>
          </a:p>
          <a:p>
            <a:pPr indent="0" lvl="0" marL="90805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 sz="2550"/>
          </a:p>
        </p:txBody>
      </p:sp>
      <p:pic>
        <p:nvPicPr>
          <p:cNvPr descr="Immagine che contiene schermata, Elementi grafici, cerchio, nero&#10;&#10;Il contenuto generato dall&amp;#39;IA potrebbe non essere corretto." id="121" name="Google Shape;1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7343" y="306646"/>
            <a:ext cx="1079718" cy="914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Elementi grafici, Carattere, simbolo, design&#10;&#10;Il contenuto generato dall&amp;#39;IA potrebbe non essere corretto." id="122" name="Google Shape;12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61764" y="223826"/>
            <a:ext cx="1079719" cy="107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1096994" y="286603"/>
            <a:ext cx="1005578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Calibri"/>
              <a:buNone/>
            </a:pPr>
            <a:r>
              <a:rPr lang="it-IT"/>
              <a:t>Obiettivi</a:t>
            </a:r>
            <a:endParaRPr/>
          </a:p>
        </p:txBody>
      </p:sp>
      <p:pic>
        <p:nvPicPr>
          <p:cNvPr descr="Immagine che contiene schermata, Elementi grafici, cerchio, nero&#10;&#10;Il contenuto generato dall&amp;#39;IA potrebbe non essere corretto." id="129" name="Google Shape;1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7343" y="306646"/>
            <a:ext cx="1079718" cy="914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Elementi grafici, Carattere, simbolo, design&#10;&#10;Il contenuto generato dall&amp;#39;IA potrebbe non essere corretto." id="130" name="Google Shape;13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61764" y="223826"/>
            <a:ext cx="1079719" cy="10797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15"/>
          <p:cNvGrpSpPr/>
          <p:nvPr/>
        </p:nvGrpSpPr>
        <p:grpSpPr>
          <a:xfrm>
            <a:off x="1096677" y="2944339"/>
            <a:ext cx="10055779" cy="2094430"/>
            <a:chOff x="0" y="845824"/>
            <a:chExt cx="10055779" cy="2094430"/>
          </a:xfrm>
        </p:grpSpPr>
        <p:sp>
          <p:nvSpPr>
            <p:cNvPr id="132" name="Google Shape;132;p15"/>
            <p:cNvSpPr/>
            <p:nvPr/>
          </p:nvSpPr>
          <p:spPr>
            <a:xfrm>
              <a:off x="0" y="845824"/>
              <a:ext cx="2828188" cy="1795899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14243" y="1144355"/>
              <a:ext cx="2828188" cy="179589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366843" y="1196955"/>
              <a:ext cx="2722988" cy="169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lang="it-IT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Riconoscere efficacemente i movimenti dell'utente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456674" y="845824"/>
              <a:ext cx="2828188" cy="1795899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770917" y="1144355"/>
              <a:ext cx="2828188" cy="179589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3823517" y="1196955"/>
              <a:ext cx="2722988" cy="169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lang="it-IT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Guidare l'utente nella correzione della postura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913348" y="845824"/>
              <a:ext cx="2828188" cy="1795899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7227591" y="1144355"/>
              <a:ext cx="2828188" cy="179589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7280191" y="1196955"/>
              <a:ext cx="2722988" cy="169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alibri"/>
                <a:buNone/>
              </a:pPr>
              <a:r>
                <a:rPr lang="it-IT" sz="2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Dimostrazione degli esercizi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1096994" y="286603"/>
            <a:ext cx="1005578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50"/>
              <a:buFont typeface="Calibri"/>
              <a:buNone/>
            </a:pPr>
            <a:r>
              <a:rPr lang="it-IT" sz="4750"/>
              <a:t>Flusso del sistema</a:t>
            </a:r>
            <a:endParaRPr/>
          </a:p>
        </p:txBody>
      </p:sp>
      <p:pic>
        <p:nvPicPr>
          <p:cNvPr descr="Immagine che contiene schermata, Elementi grafici, cerchio, nero&#10;&#10;Il contenuto generato dall&amp;#39;IA potrebbe non essere corretto."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7343" y="306646"/>
            <a:ext cx="1079718" cy="914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Elementi grafici, Carattere, simbolo, design&#10;&#10;Il contenuto generato dall&amp;#39;IA potrebbe non essere corretto." id="148" name="Google Shape;14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61764" y="223826"/>
            <a:ext cx="1079719" cy="107971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1268675" y="2051225"/>
            <a:ext cx="2455200" cy="1035900"/>
          </a:xfrm>
          <a:prstGeom prst="flowChartAlternateProcess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7"/>
              <a:buFont typeface="Calibri"/>
              <a:buNone/>
            </a:pPr>
            <a:r>
              <a:rPr b="1" lang="it-IT" sz="1477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Nao propone un esercizio di fisioterapia assumendo la postura corretta</a:t>
            </a:r>
            <a:endParaRPr b="1" sz="1477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7"/>
              <a:buFont typeface="Calibri"/>
              <a:buNone/>
            </a:pPr>
            <a:r>
              <a:t/>
            </a:r>
            <a:endParaRPr b="1" sz="147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4849113" y="2051175"/>
            <a:ext cx="2455200" cy="1035900"/>
          </a:xfrm>
          <a:prstGeom prst="flowChartAlternateProcess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77"/>
              <a:buFont typeface="Calibri"/>
              <a:buNone/>
            </a:pPr>
            <a:r>
              <a:rPr b="1" lang="it-IT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L'utente copia la postura di Nao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4849125" y="3946700"/>
            <a:ext cx="2455200" cy="1242550"/>
          </a:xfrm>
          <a:prstGeom prst="flowChartDecision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77"/>
              <a:buFont typeface="Calibri"/>
              <a:buNone/>
            </a:pPr>
            <a:r>
              <a:rPr b="1" lang="it-IT" sz="14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Nao analizza la postura</a:t>
            </a:r>
            <a:endParaRPr b="1" sz="145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8577650" y="4050025"/>
            <a:ext cx="2455200" cy="1035900"/>
          </a:xfrm>
          <a:prstGeom prst="flowChartAlternateProcess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7"/>
              <a:buFont typeface="Calibri"/>
              <a:buNone/>
            </a:pPr>
            <a:r>
              <a:rPr b="1" lang="it-IT" sz="14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Nao suggerisce come migliorare la postura</a:t>
            </a:r>
            <a:endParaRPr sz="14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1268675" y="4050025"/>
            <a:ext cx="2455200" cy="1035900"/>
          </a:xfrm>
          <a:prstGeom prst="flowChartAlternateProcess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7"/>
              <a:buFont typeface="Calibri"/>
              <a:buNone/>
            </a:pPr>
            <a:r>
              <a:rPr b="1" lang="it-IT" sz="14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lang="it-IT" sz="145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 passa al prossimo esercizio</a:t>
            </a:r>
            <a:endParaRPr b="1" sz="145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4" name="Google Shape;154;p16"/>
          <p:cNvCxnSpPr>
            <a:stCxn id="149" idx="3"/>
            <a:endCxn id="150" idx="1"/>
          </p:cNvCxnSpPr>
          <p:nvPr/>
        </p:nvCxnSpPr>
        <p:spPr>
          <a:xfrm>
            <a:off x="3723875" y="2569175"/>
            <a:ext cx="112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6"/>
          <p:cNvCxnSpPr>
            <a:stCxn id="150" idx="2"/>
            <a:endCxn id="151" idx="0"/>
          </p:cNvCxnSpPr>
          <p:nvPr/>
        </p:nvCxnSpPr>
        <p:spPr>
          <a:xfrm>
            <a:off x="6076713" y="3087075"/>
            <a:ext cx="0" cy="8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6"/>
          <p:cNvCxnSpPr>
            <a:stCxn id="151" idx="1"/>
            <a:endCxn id="153" idx="3"/>
          </p:cNvCxnSpPr>
          <p:nvPr/>
        </p:nvCxnSpPr>
        <p:spPr>
          <a:xfrm rot="10800000">
            <a:off x="3723825" y="4567975"/>
            <a:ext cx="112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>
            <a:stCxn id="153" idx="0"/>
            <a:endCxn id="149" idx="2"/>
          </p:cNvCxnSpPr>
          <p:nvPr/>
        </p:nvCxnSpPr>
        <p:spPr>
          <a:xfrm rot="10800000">
            <a:off x="2496275" y="3087025"/>
            <a:ext cx="0" cy="96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6"/>
          <p:cNvCxnSpPr>
            <a:stCxn id="151" idx="3"/>
            <a:endCxn id="152" idx="1"/>
          </p:cNvCxnSpPr>
          <p:nvPr/>
        </p:nvCxnSpPr>
        <p:spPr>
          <a:xfrm>
            <a:off x="7304325" y="4567975"/>
            <a:ext cx="127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6"/>
          <p:cNvCxnSpPr>
            <a:stCxn id="152" idx="0"/>
            <a:endCxn id="150" idx="3"/>
          </p:cNvCxnSpPr>
          <p:nvPr/>
        </p:nvCxnSpPr>
        <p:spPr>
          <a:xfrm flipH="1" rot="5400000">
            <a:off x="7814450" y="2059225"/>
            <a:ext cx="1480800" cy="2500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6"/>
          <p:cNvSpPr txBox="1"/>
          <p:nvPr/>
        </p:nvSpPr>
        <p:spPr>
          <a:xfrm>
            <a:off x="3949853" y="3998775"/>
            <a:ext cx="89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Postura corretta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7562879" y="3998775"/>
            <a:ext cx="101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Postura Errata</a:t>
            </a:r>
            <a:endParaRPr sz="15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6"/>
          <p:cNvCxnSpPr>
            <a:endCxn id="149" idx="1"/>
          </p:cNvCxnSpPr>
          <p:nvPr/>
        </p:nvCxnSpPr>
        <p:spPr>
          <a:xfrm flipH="1" rot="10800000">
            <a:off x="260975" y="2569175"/>
            <a:ext cx="10077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50"/>
              <a:buFont typeface="Calibri"/>
              <a:buNone/>
            </a:pPr>
            <a:r>
              <a:rPr lang="it-IT" sz="4750"/>
              <a:t>Architettura del sistema</a:t>
            </a:r>
            <a:endParaRPr/>
          </a:p>
        </p:txBody>
      </p:sp>
      <p:pic>
        <p:nvPicPr>
          <p:cNvPr descr="Immagine che contiene schermata, Elementi grafici, cerchio, nero&#10;&#10;Il contenuto generato dall&amp;#39;IA potrebbe non essere corretto." id="169" name="Google Shape;1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7343" y="306646"/>
            <a:ext cx="1079718" cy="914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Elementi grafici, Carattere, simbolo, design&#10;&#10;Il contenuto generato dall&amp;#39;IA potrebbe non essere corretto." id="170" name="Google Shape;17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61764" y="223826"/>
            <a:ext cx="1079719" cy="1079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 title="Blank diagr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8938" y="2307725"/>
            <a:ext cx="78105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/>
        </p:nvSpPr>
        <p:spPr>
          <a:xfrm>
            <a:off x="996775" y="4424700"/>
            <a:ext cx="39429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999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Camera Viewer</a:t>
            </a:r>
            <a:r>
              <a:rPr lang="it-IT" sz="1999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Elabora i frame delle fotocamere e pubblica gli angoli sul topic “Angles Info”</a:t>
            </a:r>
            <a:endParaRPr sz="1999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7249150" y="4424700"/>
            <a:ext cx="39429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999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LLM</a:t>
            </a:r>
            <a:r>
              <a:rPr lang="it-IT" sz="1999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Estrae gli angoli dal topic e li passa ad un LLM tramite prompt per ottenere i suggerimenti correttivi</a:t>
            </a:r>
            <a:endParaRPr sz="1999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17"/>
          <p:cNvCxnSpPr>
            <a:endCxn id="172" idx="0"/>
          </p:cNvCxnSpPr>
          <p:nvPr/>
        </p:nvCxnSpPr>
        <p:spPr>
          <a:xfrm flipH="1">
            <a:off x="2968225" y="3657600"/>
            <a:ext cx="3000" cy="7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7"/>
          <p:cNvCxnSpPr/>
          <p:nvPr/>
        </p:nvCxnSpPr>
        <p:spPr>
          <a:xfrm flipH="1">
            <a:off x="8720550" y="3657600"/>
            <a:ext cx="3000" cy="76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50"/>
              <a:buFont typeface="Calibri"/>
              <a:buNone/>
            </a:pPr>
            <a:r>
              <a:rPr lang="it-IT" sz="4750"/>
              <a:t>Riconoscimento posa</a:t>
            </a:r>
            <a:endParaRPr/>
          </a:p>
        </p:txBody>
      </p:sp>
      <p:pic>
        <p:nvPicPr>
          <p:cNvPr descr="Immagine che contiene schermata, Elementi grafici, cerchio, nero&#10;&#10;Il contenuto generato dall&amp;#39;IA potrebbe non essere corretto." id="182" name="Google Shape;1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7343" y="306646"/>
            <a:ext cx="1079718" cy="914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Elementi grafici, Carattere, simbolo, design&#10;&#10;Il contenuto generato dall&amp;#39;IA potrebbe non essere corretto." id="183" name="Google Shape;18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61764" y="223826"/>
            <a:ext cx="1079719" cy="107971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1097000" y="1845725"/>
            <a:ext cx="66099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080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lang="it-IT" sz="3050">
                <a:solidFill>
                  <a:schemeClr val="dk1"/>
                </a:solidFill>
              </a:rPr>
              <a:t>MediaPipe Pose è un modello di visione artificiale di Google che rileva e traccia automaticamente i punti chiave del corpo umano (o landmarks) a partire da un flusso video, utilizzando reti neurali per stimare la posizione 2D e 3D delle articolazioni principali in tempo reale.</a:t>
            </a:r>
            <a:endParaRPr sz="3050">
              <a:solidFill>
                <a:schemeClr val="dk1"/>
              </a:solidFill>
            </a:endParaRPr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4650" y="4889900"/>
            <a:ext cx="1450751" cy="14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 title="sciaccadi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9300" y="1737350"/>
            <a:ext cx="3645525" cy="42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50"/>
              <a:buFont typeface="Calibri"/>
              <a:buNone/>
            </a:pPr>
            <a:r>
              <a:rPr lang="it-IT" sz="4750"/>
              <a:t>Elaborazione posa</a:t>
            </a:r>
            <a:endParaRPr/>
          </a:p>
        </p:txBody>
      </p:sp>
      <p:pic>
        <p:nvPicPr>
          <p:cNvPr descr="Immagine che contiene schermata, Elementi grafici, cerchio, nero&#10;&#10;Il contenuto generato dall&amp;#39;IA potrebbe non essere corretto." id="193" name="Google Shape;1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7343" y="306646"/>
            <a:ext cx="1079718" cy="914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Elementi grafici, Carattere, simbolo, design&#10;&#10;Il contenuto generato dall&amp;#39;IA potrebbe non essere corretto." id="194" name="Google Shape;19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61764" y="223826"/>
            <a:ext cx="1079719" cy="1079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08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lang="it-IT" sz="2550">
                <a:solidFill>
                  <a:schemeClr val="dk1"/>
                </a:solidFill>
              </a:rPr>
              <a:t>Il braccio di NAO dispone di quattro principali gradi </a:t>
            </a:r>
            <a:br>
              <a:rPr lang="it-IT" sz="2550">
                <a:solidFill>
                  <a:schemeClr val="dk1"/>
                </a:solidFill>
              </a:rPr>
            </a:br>
            <a:r>
              <a:rPr lang="it-IT" sz="2550">
                <a:solidFill>
                  <a:schemeClr val="dk1"/>
                </a:solidFill>
              </a:rPr>
              <a:t>di libertà (DoF):</a:t>
            </a:r>
            <a:br>
              <a:rPr lang="it-IT" sz="2550">
                <a:solidFill>
                  <a:schemeClr val="dk1"/>
                </a:solidFill>
              </a:rPr>
            </a:br>
            <a:endParaRPr sz="255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it-IT" sz="2400">
                <a:solidFill>
                  <a:schemeClr val="dk1"/>
                </a:solidFill>
              </a:rPr>
              <a:t>Shoulder Roll</a:t>
            </a:r>
            <a:r>
              <a:rPr lang="it-IT" sz="2400">
                <a:solidFill>
                  <a:schemeClr val="dk1"/>
                </a:solidFill>
              </a:rPr>
              <a:t>: permette il movimento laterale </a:t>
            </a:r>
            <a:br>
              <a:rPr lang="it-IT" sz="2400">
                <a:solidFill>
                  <a:schemeClr val="dk1"/>
                </a:solidFill>
              </a:rPr>
            </a:br>
            <a:r>
              <a:rPr lang="it-IT" sz="2400">
                <a:solidFill>
                  <a:schemeClr val="dk1"/>
                </a:solidFill>
              </a:rPr>
              <a:t>del braccio.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it-IT" sz="2400">
                <a:solidFill>
                  <a:schemeClr val="dk1"/>
                </a:solidFill>
              </a:rPr>
              <a:t>Shoulder Pitch</a:t>
            </a:r>
            <a:r>
              <a:rPr lang="it-IT" sz="2400">
                <a:solidFill>
                  <a:schemeClr val="dk1"/>
                </a:solidFill>
              </a:rPr>
              <a:t>: consente di alzare o </a:t>
            </a:r>
            <a:br>
              <a:rPr lang="it-IT" sz="2400">
                <a:solidFill>
                  <a:schemeClr val="dk1"/>
                </a:solidFill>
              </a:rPr>
            </a:br>
            <a:r>
              <a:rPr lang="it-IT" sz="2400">
                <a:solidFill>
                  <a:schemeClr val="dk1"/>
                </a:solidFill>
              </a:rPr>
              <a:t>abbassare il braccio in avanti o indietro.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it-IT" sz="2400">
                <a:solidFill>
                  <a:schemeClr val="dk1"/>
                </a:solidFill>
              </a:rPr>
              <a:t>Elbow Roll</a:t>
            </a:r>
            <a:r>
              <a:rPr lang="it-IT" sz="2400">
                <a:solidFill>
                  <a:schemeClr val="dk1"/>
                </a:solidFill>
              </a:rPr>
              <a:t>: regola la flessione del gomito </a:t>
            </a:r>
            <a:br>
              <a:rPr lang="it-IT" sz="2400">
                <a:solidFill>
                  <a:schemeClr val="dk1"/>
                </a:solidFill>
              </a:rPr>
            </a:br>
            <a:r>
              <a:rPr lang="it-IT" sz="2400">
                <a:solidFill>
                  <a:schemeClr val="dk1"/>
                </a:solidFill>
              </a:rPr>
              <a:t>verso l’interno o l’esterno.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descr="Immagine che contiene schizzo, disegno, Line art, testo&#10;&#10;Il contenuto generato dall&amp;#39;IA potrebbe non essere corretto." id="196" name="Google Shape;19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02954" y="1890511"/>
            <a:ext cx="3049817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50"/>
              <a:buFont typeface="Calibri"/>
              <a:buNone/>
            </a:pPr>
            <a:r>
              <a:rPr lang="it-IT" sz="4750"/>
              <a:t>Suggerimento adattivo</a:t>
            </a:r>
            <a:endParaRPr/>
          </a:p>
        </p:txBody>
      </p:sp>
      <p:pic>
        <p:nvPicPr>
          <p:cNvPr descr="Immagine che contiene schermata, Elementi grafici, cerchio, nero&#10;&#10;Il contenuto generato dall&amp;#39;IA potrebbe non essere corretto." id="203" name="Google Shape;2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7343" y="306646"/>
            <a:ext cx="1079718" cy="914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Elementi grafici, Carattere, simbolo, design&#10;&#10;Il contenuto generato dall&amp;#39;IA potrebbe non essere corretto." id="204" name="Google Shape;20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61764" y="223826"/>
            <a:ext cx="1079719" cy="107971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1096994" y="1845734"/>
            <a:ext cx="100557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SzPts val="1100"/>
              <a:buNone/>
            </a:pPr>
            <a:r>
              <a:rPr lang="it-IT" sz="2900">
                <a:solidFill>
                  <a:schemeClr val="dk1"/>
                </a:solidFill>
              </a:rPr>
              <a:t>Per aumentare il coinvolgimento, il robot riconosce quando l’utente compie un errore e fornisce suggerimenti personalizzati su come correggerlo, sfruttando un modello di linguaggio come Gemini.</a:t>
            </a:r>
            <a:br>
              <a:rPr lang="it-IT" sz="2900">
                <a:solidFill>
                  <a:schemeClr val="dk1"/>
                </a:solidFill>
              </a:rPr>
            </a:br>
            <a:br>
              <a:rPr lang="it-IT" sz="2900">
                <a:solidFill>
                  <a:schemeClr val="dk1"/>
                </a:solidFill>
              </a:rPr>
            </a:br>
            <a:r>
              <a:rPr lang="it-IT" sz="2900">
                <a:solidFill>
                  <a:schemeClr val="dk1"/>
                </a:solidFill>
              </a:rPr>
              <a:t>									</a:t>
            </a:r>
            <a:endParaRPr sz="3750"/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8825" y="3860899"/>
            <a:ext cx="3577549" cy="13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088419" y="3038600"/>
            <a:ext cx="4710450" cy="329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9581301" y="3038600"/>
            <a:ext cx="2495749" cy="15641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>
            <a:off x="9581300" y="3271625"/>
            <a:ext cx="26076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499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Prova ad alzare di più il braccio destro!</a:t>
            </a:r>
            <a:endParaRPr b="1" sz="1499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457081" y="594359"/>
            <a:ext cx="319956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50"/>
              <a:buFont typeface="Calibri"/>
              <a:buNone/>
            </a:pPr>
            <a:r>
              <a:rPr lang="it-IT" sz="3550"/>
              <a:t>Scenario dimostrativo</a:t>
            </a:r>
            <a:endParaRPr/>
          </a:p>
        </p:txBody>
      </p:sp>
      <p:pic>
        <p:nvPicPr>
          <p:cNvPr descr="Immagine che contiene schermata, Elementi grafici, cerchio, nero&#10;&#10;Il contenuto generato dall&amp;#39;IA potrebbe non essere corretto." id="215" name="Google Shape;21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7343" y="306646"/>
            <a:ext cx="1079718" cy="914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magine che contiene Elementi grafici, Carattere, simbolo, design&#10;&#10;Il contenuto generato dall&amp;#39;IA potrebbe non essere corretto." id="216" name="Google Shape;21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60214" y="223826"/>
            <a:ext cx="1079719" cy="1079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 title="anto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7775" y="1050175"/>
            <a:ext cx="3791726" cy="246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 title="anto2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25375" y="1360525"/>
            <a:ext cx="2279376" cy="413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trospettivo">
  <a:themeElements>
    <a:clrScheme name="Retrospettivo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