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GFS Didot"/>
      <p:regular r:id="rId19"/>
    </p:embeddedFont>
    <p:embeddedFont>
      <p:font typeface="Black Han Sans"/>
      <p:regular r:id="rId20"/>
    </p:embeddedFont>
    <p:embeddedFont>
      <p:font typeface="Open Sans Medium"/>
      <p:regular r:id="rId21"/>
      <p:bold r:id="rId22"/>
      <p:italic r:id="rId23"/>
      <p:boldItalic r:id="rId24"/>
    </p:embeddedFont>
    <p:embeddedFont>
      <p:font typeface="Merriweather"/>
      <p:regular r:id="rId25"/>
      <p:bold r:id="rId26"/>
      <p:italic r:id="rId27"/>
      <p:boldItalic r:id="rId28"/>
    </p:embeddedFont>
    <p:embeddedFont>
      <p:font typeface="Fira Sans Extra Condensed"/>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0B1FFD-C377-4AA7-9E60-ED1CE2270A9D}">
  <a:tblStyle styleId="{DF0B1FFD-C377-4AA7-9E60-ED1CE2270A9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lackHanSans-regular.fntdata"/><Relationship Id="rId22" Type="http://schemas.openxmlformats.org/officeDocument/2006/relationships/font" Target="fonts/OpenSansMedium-bold.fntdata"/><Relationship Id="rId21" Type="http://schemas.openxmlformats.org/officeDocument/2006/relationships/font" Target="fonts/OpenSansMedium-regular.fntdata"/><Relationship Id="rId24" Type="http://schemas.openxmlformats.org/officeDocument/2006/relationships/font" Target="fonts/OpenSansMedium-boldItalic.fntdata"/><Relationship Id="rId23" Type="http://schemas.openxmlformats.org/officeDocument/2006/relationships/font" Target="fonts/OpenSans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FiraSansExtraCondense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iraSansExtraCondensed-italic.fntdata"/><Relationship Id="rId30" Type="http://schemas.openxmlformats.org/officeDocument/2006/relationships/font" Target="fonts/FiraSansExtraCondensed-bold.fntdata"/><Relationship Id="rId11" Type="http://schemas.openxmlformats.org/officeDocument/2006/relationships/slide" Target="slides/slide5.xml"/><Relationship Id="rId33" Type="http://schemas.openxmlformats.org/officeDocument/2006/relationships/font" Target="fonts/OpenSans-regular.fntdata"/><Relationship Id="rId10" Type="http://schemas.openxmlformats.org/officeDocument/2006/relationships/slide" Target="slides/slide4.xml"/><Relationship Id="rId32" Type="http://schemas.openxmlformats.org/officeDocument/2006/relationships/font" Target="fonts/FiraSansExtraCondensed-boldItalic.fntdata"/><Relationship Id="rId13" Type="http://schemas.openxmlformats.org/officeDocument/2006/relationships/slide" Target="slides/slide7.xml"/><Relationship Id="rId35" Type="http://schemas.openxmlformats.org/officeDocument/2006/relationships/font" Target="fonts/OpenSans-italic.fntdata"/><Relationship Id="rId12" Type="http://schemas.openxmlformats.org/officeDocument/2006/relationships/slide" Target="slides/slide6.xml"/><Relationship Id="rId34" Type="http://schemas.openxmlformats.org/officeDocument/2006/relationships/font" Target="fonts/OpenSans-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OpenSans-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GFSDidot-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cab321ec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cab321ec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cd96282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cd96282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9cda2075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9cda2075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8571b7a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8571b7a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fcab321ec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fcab321ec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cab321ec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cab321ec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cab321ec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cab321ec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8571b7f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8571b7f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75b91b64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75b91b64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9cda2075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9cda2075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8571b7a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8571b7a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831995fe0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831995fe0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jpg"/><Relationship Id="rId5"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hyperlink" Target="https://airbnbtop10map.netlify.ap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3.jp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www.kaggle.com/rusiano/madrid-airbnb-data" TargetMode="External"/><Relationship Id="rId4" Type="http://schemas.openxmlformats.org/officeDocument/2006/relationships/image" Target="../media/image10.png"/><Relationship Id="rId5"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277650" y="53525"/>
            <a:ext cx="8588700" cy="113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l" sz="2840">
                <a:solidFill>
                  <a:srgbClr val="6D9EEB"/>
                </a:solidFill>
                <a:latin typeface="Impact"/>
                <a:ea typeface="Impact"/>
                <a:cs typeface="Impact"/>
                <a:sym typeface="Impact"/>
              </a:rPr>
              <a:t>Neighborhoods of Top 100 airbnb properties based                       on ratings</a:t>
            </a:r>
            <a:endParaRPr sz="2840">
              <a:solidFill>
                <a:srgbClr val="6D9EEB"/>
              </a:solidFill>
              <a:latin typeface="Impact"/>
              <a:ea typeface="Impact"/>
              <a:cs typeface="Impact"/>
              <a:sym typeface="Impact"/>
            </a:endParaRPr>
          </a:p>
          <a:p>
            <a:pPr indent="0" lvl="0" marL="0" rtl="0" algn="l">
              <a:spcBef>
                <a:spcPts val="0"/>
              </a:spcBef>
              <a:spcAft>
                <a:spcPts val="0"/>
              </a:spcAft>
              <a:buClr>
                <a:schemeClr val="dk1"/>
              </a:buClr>
              <a:buSzPts val="990"/>
              <a:buFont typeface="Arial"/>
              <a:buNone/>
            </a:pPr>
            <a:r>
              <a:t/>
            </a:r>
            <a:endParaRPr sz="3240">
              <a:solidFill>
                <a:srgbClr val="6D9EEB"/>
              </a:solidFill>
              <a:latin typeface="Impact"/>
              <a:ea typeface="Impact"/>
              <a:cs typeface="Impact"/>
              <a:sym typeface="Impact"/>
            </a:endParaRPr>
          </a:p>
        </p:txBody>
      </p:sp>
      <p:sp>
        <p:nvSpPr>
          <p:cNvPr id="157" name="Google Shape;157;p22"/>
          <p:cNvSpPr txBox="1"/>
          <p:nvPr/>
        </p:nvSpPr>
        <p:spPr>
          <a:xfrm>
            <a:off x="7624100" y="4775025"/>
            <a:ext cx="169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E06666"/>
              </a:solidFill>
              <a:latin typeface="Black Han Sans"/>
              <a:ea typeface="Black Han Sans"/>
              <a:cs typeface="Black Han Sans"/>
              <a:sym typeface="Black Ha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58" name="Google Shape;158;p22"/>
          <p:cNvSpPr txBox="1"/>
          <p:nvPr/>
        </p:nvSpPr>
        <p:spPr>
          <a:xfrm>
            <a:off x="7601925" y="4774850"/>
            <a:ext cx="161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59" name="Google Shape;159;p22"/>
          <p:cNvPicPr preferRelativeResize="0"/>
          <p:nvPr/>
        </p:nvPicPr>
        <p:blipFill>
          <a:blip r:embed="rId3">
            <a:alphaModFix/>
          </a:blip>
          <a:stretch>
            <a:fillRect/>
          </a:stretch>
        </p:blipFill>
        <p:spPr>
          <a:xfrm>
            <a:off x="4914350" y="1902575"/>
            <a:ext cx="4191500" cy="2780755"/>
          </a:xfrm>
          <a:prstGeom prst="rect">
            <a:avLst/>
          </a:prstGeom>
          <a:noFill/>
          <a:ln>
            <a:noFill/>
          </a:ln>
        </p:spPr>
      </p:pic>
      <p:pic>
        <p:nvPicPr>
          <p:cNvPr id="160" name="Google Shape;160;p22"/>
          <p:cNvPicPr preferRelativeResize="0"/>
          <p:nvPr/>
        </p:nvPicPr>
        <p:blipFill>
          <a:blip r:embed="rId4">
            <a:alphaModFix/>
          </a:blip>
          <a:stretch>
            <a:fillRect/>
          </a:stretch>
        </p:blipFill>
        <p:spPr>
          <a:xfrm>
            <a:off x="6219325" y="1189925"/>
            <a:ext cx="1765675" cy="725875"/>
          </a:xfrm>
          <a:prstGeom prst="rect">
            <a:avLst/>
          </a:prstGeom>
          <a:noFill/>
          <a:ln>
            <a:noFill/>
          </a:ln>
        </p:spPr>
      </p:pic>
      <p:graphicFrame>
        <p:nvGraphicFramePr>
          <p:cNvPr id="161" name="Google Shape;161;p22"/>
          <p:cNvGraphicFramePr/>
          <p:nvPr/>
        </p:nvGraphicFramePr>
        <p:xfrm>
          <a:off x="191950" y="1902575"/>
          <a:ext cx="3000000" cy="3000000"/>
        </p:xfrm>
        <a:graphic>
          <a:graphicData uri="http://schemas.openxmlformats.org/drawingml/2006/table">
            <a:tbl>
              <a:tblPr>
                <a:noFill/>
                <a:tableStyleId>{DF0B1FFD-C377-4AA7-9E60-ED1CE2270A9D}</a:tableStyleId>
              </a:tblPr>
              <a:tblGrid>
                <a:gridCol w="1106225"/>
                <a:gridCol w="439650"/>
                <a:gridCol w="1020700"/>
                <a:gridCol w="422400"/>
                <a:gridCol w="1142325"/>
                <a:gridCol w="383175"/>
              </a:tblGrid>
              <a:tr h="738275">
                <a:tc>
                  <a:txBody>
                    <a:bodyPr/>
                    <a:lstStyle/>
                    <a:p>
                      <a:pPr indent="0" lvl="0" marL="0" rtl="0" algn="l">
                        <a:spcBef>
                          <a:spcPts val="0"/>
                        </a:spcBef>
                        <a:spcAft>
                          <a:spcPts val="0"/>
                        </a:spcAft>
                        <a:buNone/>
                      </a:pPr>
                      <a:r>
                        <a:rPr b="1" lang="el" sz="1200">
                          <a:latin typeface="Fira Sans Extra Condensed"/>
                          <a:ea typeface="Fira Sans Extra Condensed"/>
                          <a:cs typeface="Fira Sans Extra Condensed"/>
                          <a:sym typeface="Fira Sans Extra Condensed"/>
                        </a:rPr>
                        <a:t>Centro</a:t>
                      </a:r>
                      <a:endParaRPr b="1" sz="12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0"/>
                        </a:spcAft>
                        <a:buNone/>
                      </a:pPr>
                      <a:r>
                        <a:rPr lang="el">
                          <a:latin typeface="Fira Sans Extra Condensed"/>
                          <a:ea typeface="Fira Sans Extra Condensed"/>
                          <a:cs typeface="Fira Sans Extra Condensed"/>
                          <a:sym typeface="Fira Sans Extra Condensed"/>
                        </a:rPr>
                        <a:t>75</a:t>
                      </a:r>
                      <a:endParaRPr>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0"/>
                        </a:spcAft>
                        <a:buNone/>
                      </a:pPr>
                      <a:r>
                        <a:rPr b="1" lang="el" sz="1200">
                          <a:latin typeface="Fira Sans Extra Condensed"/>
                          <a:ea typeface="Fira Sans Extra Condensed"/>
                          <a:cs typeface="Fira Sans Extra Condensed"/>
                          <a:sym typeface="Fira Sans Extra Condensed"/>
                        </a:rPr>
                        <a:t>Tetuan</a:t>
                      </a:r>
                      <a:endParaRPr b="1" sz="12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0"/>
                        </a:spcAft>
                        <a:buNone/>
                      </a:pPr>
                      <a:r>
                        <a:rPr lang="el">
                          <a:latin typeface="Fira Sans Extra Condensed"/>
                          <a:ea typeface="Fira Sans Extra Condensed"/>
                          <a:cs typeface="Fira Sans Extra Condensed"/>
                          <a:sym typeface="Fira Sans Extra Condensed"/>
                        </a:rPr>
                        <a:t>2</a:t>
                      </a:r>
                      <a:endParaRPr>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0"/>
                        </a:spcAft>
                        <a:buNone/>
                      </a:pPr>
                      <a:r>
                        <a:rPr b="1" lang="el" sz="1200">
                          <a:latin typeface="Fira Sans Extra Condensed"/>
                          <a:ea typeface="Fira Sans Extra Condensed"/>
                          <a:cs typeface="Fira Sans Extra Condensed"/>
                          <a:sym typeface="Fira Sans Extra Condensed"/>
                        </a:rPr>
                        <a:t>Latina</a:t>
                      </a:r>
                      <a:endParaRPr b="1" sz="12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0"/>
                        </a:spcAft>
                        <a:buNone/>
                      </a:pPr>
                      <a:r>
                        <a:rPr lang="el">
                          <a:latin typeface="Fira Sans Extra Condensed"/>
                          <a:ea typeface="Fira Sans Extra Condensed"/>
                          <a:cs typeface="Fira Sans Extra Condensed"/>
                          <a:sym typeface="Fira Sans Extra Condensed"/>
                        </a:rPr>
                        <a:t>1</a:t>
                      </a:r>
                      <a:endParaRPr>
                        <a:latin typeface="Fira Sans Extra Condensed"/>
                        <a:ea typeface="Fira Sans Extra Condensed"/>
                        <a:cs typeface="Fira Sans Extra Condensed"/>
                        <a:sym typeface="Fira Sans Extra Condensed"/>
                      </a:endParaRPr>
                    </a:p>
                  </a:txBody>
                  <a:tcPr marT="91425" marB="91425" marR="91425" marL="91425"/>
                </a:tc>
              </a:tr>
              <a:tr h="714075">
                <a:tc>
                  <a:txBody>
                    <a:bodyPr/>
                    <a:lstStyle/>
                    <a:p>
                      <a:pPr indent="0" lvl="0" marL="0" rtl="0" algn="l">
                        <a:spcBef>
                          <a:spcPts val="0"/>
                        </a:spcBef>
                        <a:spcAft>
                          <a:spcPts val="0"/>
                        </a:spcAft>
                        <a:buNone/>
                      </a:pPr>
                      <a:r>
                        <a:rPr b="1" lang="el" sz="1200">
                          <a:latin typeface="Fira Sans Extra Condensed"/>
                          <a:ea typeface="Fira Sans Extra Condensed"/>
                          <a:cs typeface="Fira Sans Extra Condensed"/>
                          <a:sym typeface="Fira Sans Extra Condensed"/>
                        </a:rPr>
                        <a:t>Barajas</a:t>
                      </a:r>
                      <a:endParaRPr b="1" sz="12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0"/>
                        </a:spcAft>
                        <a:buNone/>
                      </a:pPr>
                      <a:r>
                        <a:rPr lang="el">
                          <a:latin typeface="Fira Sans Extra Condensed"/>
                          <a:ea typeface="Fira Sans Extra Condensed"/>
                          <a:cs typeface="Fira Sans Extra Condensed"/>
                          <a:sym typeface="Fira Sans Extra Condensed"/>
                        </a:rPr>
                        <a:t>9</a:t>
                      </a:r>
                      <a:endParaRPr>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0"/>
                        </a:spcAft>
                        <a:buNone/>
                      </a:pPr>
                      <a:r>
                        <a:rPr b="1" lang="el" sz="1200">
                          <a:latin typeface="Fira Sans Extra Condensed"/>
                          <a:ea typeface="Fira Sans Extra Condensed"/>
                          <a:cs typeface="Fira Sans Extra Condensed"/>
                          <a:sym typeface="Fira Sans Extra Condensed"/>
                        </a:rPr>
                        <a:t>Chamberi</a:t>
                      </a:r>
                      <a:endParaRPr b="1" sz="12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0"/>
                        </a:spcAft>
                        <a:buNone/>
                      </a:pPr>
                      <a:r>
                        <a:rPr lang="el">
                          <a:latin typeface="Fira Sans Extra Condensed"/>
                          <a:ea typeface="Fira Sans Extra Condensed"/>
                          <a:cs typeface="Fira Sans Extra Condensed"/>
                          <a:sym typeface="Fira Sans Extra Condensed"/>
                        </a:rPr>
                        <a:t>1</a:t>
                      </a:r>
                      <a:endParaRPr>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0"/>
                        </a:spcAft>
                        <a:buNone/>
                      </a:pPr>
                      <a:r>
                        <a:rPr b="1" lang="el" sz="1200">
                          <a:latin typeface="Fira Sans Extra Condensed"/>
                          <a:ea typeface="Fira Sans Extra Condensed"/>
                          <a:cs typeface="Fira Sans Extra Condensed"/>
                          <a:sym typeface="Fira Sans Extra Condensed"/>
                        </a:rPr>
                        <a:t>Puente</a:t>
                      </a:r>
                      <a:endParaRPr b="1" sz="12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l" sz="1200">
                          <a:latin typeface="Fira Sans Extra Condensed"/>
                          <a:ea typeface="Fira Sans Extra Condensed"/>
                          <a:cs typeface="Fira Sans Extra Condensed"/>
                          <a:sym typeface="Fira Sans Extra Condensed"/>
                        </a:rPr>
                        <a:t>de</a:t>
                      </a:r>
                      <a:endParaRPr b="1" sz="12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l" sz="1200">
                          <a:latin typeface="Fira Sans Extra Condensed"/>
                          <a:ea typeface="Fira Sans Extra Condensed"/>
                          <a:cs typeface="Fira Sans Extra Condensed"/>
                          <a:sym typeface="Fira Sans Extra Condensed"/>
                        </a:rPr>
                        <a:t>Vallecas</a:t>
                      </a:r>
                      <a:endParaRPr b="1" sz="12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0"/>
                        </a:spcAft>
                        <a:buNone/>
                      </a:pPr>
                      <a:r>
                        <a:rPr lang="el">
                          <a:latin typeface="Fira Sans Extra Condensed"/>
                          <a:ea typeface="Fira Sans Extra Condensed"/>
                          <a:cs typeface="Fira Sans Extra Condensed"/>
                          <a:sym typeface="Fira Sans Extra Condensed"/>
                        </a:rPr>
                        <a:t>1</a:t>
                      </a:r>
                      <a:endParaRPr>
                        <a:latin typeface="Fira Sans Extra Condensed"/>
                        <a:ea typeface="Fira Sans Extra Condensed"/>
                        <a:cs typeface="Fira Sans Extra Condensed"/>
                        <a:sym typeface="Fira Sans Extra Condensed"/>
                      </a:endParaRPr>
                    </a:p>
                  </a:txBody>
                  <a:tcPr marT="91425" marB="91425" marR="91425" marL="91425"/>
                </a:tc>
              </a:tr>
              <a:tr h="655850">
                <a:tc>
                  <a:txBody>
                    <a:bodyPr/>
                    <a:lstStyle/>
                    <a:p>
                      <a:pPr indent="0" lvl="0" marL="0" rtl="0" algn="l">
                        <a:spcBef>
                          <a:spcPts val="0"/>
                        </a:spcBef>
                        <a:spcAft>
                          <a:spcPts val="0"/>
                        </a:spcAft>
                        <a:buNone/>
                      </a:pPr>
                      <a:r>
                        <a:rPr b="1" lang="el" sz="1200">
                          <a:latin typeface="Fira Sans Extra Condensed"/>
                          <a:ea typeface="Fira Sans Extra Condensed"/>
                          <a:cs typeface="Fira Sans Extra Condensed"/>
                          <a:sym typeface="Fira Sans Extra Condensed"/>
                        </a:rPr>
                        <a:t>Arganzuela</a:t>
                      </a:r>
                      <a:endParaRPr b="1" sz="12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0"/>
                        </a:spcAft>
                        <a:buNone/>
                      </a:pPr>
                      <a:r>
                        <a:rPr lang="el">
                          <a:latin typeface="Fira Sans Extra Condensed"/>
                          <a:ea typeface="Fira Sans Extra Condensed"/>
                          <a:cs typeface="Fira Sans Extra Condensed"/>
                          <a:sym typeface="Fira Sans Extra Condensed"/>
                        </a:rPr>
                        <a:t>5</a:t>
                      </a:r>
                      <a:endParaRPr>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0"/>
                        </a:spcAft>
                        <a:buNone/>
                      </a:pPr>
                      <a:r>
                        <a:rPr b="1" lang="el" sz="1200">
                          <a:latin typeface="Fira Sans Extra Condensed"/>
                          <a:ea typeface="Fira Sans Extra Condensed"/>
                          <a:cs typeface="Fira Sans Extra Condensed"/>
                          <a:sym typeface="Fira Sans Extra Condensed"/>
                        </a:rPr>
                        <a:t>Ciudal</a:t>
                      </a:r>
                      <a:endParaRPr b="1" sz="12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l" sz="1200">
                          <a:latin typeface="Fira Sans Extra Condensed"/>
                          <a:ea typeface="Fira Sans Extra Condensed"/>
                          <a:cs typeface="Fira Sans Extra Condensed"/>
                          <a:sym typeface="Fira Sans Extra Condensed"/>
                        </a:rPr>
                        <a:t>Lineal</a:t>
                      </a:r>
                      <a:endParaRPr b="1" sz="12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0"/>
                        </a:spcAft>
                        <a:buNone/>
                      </a:pPr>
                      <a:r>
                        <a:rPr lang="el">
                          <a:latin typeface="Fira Sans Extra Condensed"/>
                          <a:ea typeface="Fira Sans Extra Condensed"/>
                          <a:cs typeface="Fira Sans Extra Condensed"/>
                          <a:sym typeface="Fira Sans Extra Condensed"/>
                        </a:rPr>
                        <a:t>1</a:t>
                      </a:r>
                      <a:endParaRPr>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0"/>
                        </a:spcAft>
                        <a:buNone/>
                      </a:pPr>
                      <a:r>
                        <a:rPr b="1" lang="el" sz="1200">
                          <a:latin typeface="Fira Sans Extra Condensed"/>
                          <a:ea typeface="Fira Sans Extra Condensed"/>
                          <a:cs typeface="Fira Sans Extra Condensed"/>
                          <a:sym typeface="Fira Sans Extra Condensed"/>
                        </a:rPr>
                        <a:t>Salamanca</a:t>
                      </a:r>
                      <a:endParaRPr b="1" sz="12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0"/>
                        </a:spcAft>
                        <a:buNone/>
                      </a:pPr>
                      <a:r>
                        <a:rPr lang="el">
                          <a:latin typeface="Fira Sans Extra Condensed"/>
                          <a:ea typeface="Fira Sans Extra Condensed"/>
                          <a:cs typeface="Fira Sans Extra Condensed"/>
                          <a:sym typeface="Fira Sans Extra Condensed"/>
                        </a:rPr>
                        <a:t>1</a:t>
                      </a:r>
                      <a:endParaRPr>
                        <a:latin typeface="Fira Sans Extra Condensed"/>
                        <a:ea typeface="Fira Sans Extra Condensed"/>
                        <a:cs typeface="Fira Sans Extra Condensed"/>
                        <a:sym typeface="Fira Sans Extra Condensed"/>
                      </a:endParaRPr>
                    </a:p>
                  </a:txBody>
                  <a:tcPr marT="91425" marB="91425" marR="91425" marL="91425"/>
                </a:tc>
              </a:tr>
              <a:tr h="655125">
                <a:tc>
                  <a:txBody>
                    <a:bodyPr/>
                    <a:lstStyle/>
                    <a:p>
                      <a:pPr indent="0" lvl="0" marL="0" rtl="0" algn="l">
                        <a:spcBef>
                          <a:spcPts val="0"/>
                        </a:spcBef>
                        <a:spcAft>
                          <a:spcPts val="0"/>
                        </a:spcAft>
                        <a:buNone/>
                      </a:pPr>
                      <a:r>
                        <a:rPr b="1" lang="el" sz="1200">
                          <a:latin typeface="Fira Sans Extra Condensed"/>
                          <a:ea typeface="Fira Sans Extra Condensed"/>
                          <a:cs typeface="Fira Sans Extra Condensed"/>
                          <a:sym typeface="Fira Sans Extra Condensed"/>
                        </a:rPr>
                        <a:t>Retiro</a:t>
                      </a:r>
                      <a:endParaRPr b="1" sz="12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0"/>
                        </a:spcAft>
                        <a:buNone/>
                      </a:pPr>
                      <a:r>
                        <a:rPr lang="el">
                          <a:latin typeface="Fira Sans Extra Condensed"/>
                          <a:ea typeface="Fira Sans Extra Condensed"/>
                          <a:cs typeface="Fira Sans Extra Condensed"/>
                          <a:sym typeface="Fira Sans Extra Condensed"/>
                        </a:rPr>
                        <a:t>2</a:t>
                      </a:r>
                      <a:endParaRPr>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0"/>
                        </a:spcAft>
                        <a:buNone/>
                      </a:pPr>
                      <a:r>
                        <a:rPr b="1" lang="el" sz="1200">
                          <a:latin typeface="Fira Sans Extra Condensed"/>
                          <a:ea typeface="Fira Sans Extra Condensed"/>
                          <a:cs typeface="Fira Sans Extra Condensed"/>
                          <a:sym typeface="Fira Sans Extra Condensed"/>
                        </a:rPr>
                        <a:t>Hortaleza</a:t>
                      </a:r>
                      <a:endParaRPr b="1" sz="12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0"/>
                        </a:spcAft>
                        <a:buNone/>
                      </a:pPr>
                      <a:r>
                        <a:rPr lang="el">
                          <a:latin typeface="Fira Sans Extra Condensed"/>
                          <a:ea typeface="Fira Sans Extra Condensed"/>
                          <a:cs typeface="Fira Sans Extra Condensed"/>
                          <a:sym typeface="Fira Sans Extra Condensed"/>
                        </a:rPr>
                        <a:t>1</a:t>
                      </a:r>
                      <a:endParaRPr>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0"/>
                        </a:spcAft>
                        <a:buNone/>
                      </a:pPr>
                      <a:r>
                        <a:rPr b="1" lang="el" sz="1200">
                          <a:latin typeface="Fira Sans Extra Condensed"/>
                          <a:ea typeface="Fira Sans Extra Condensed"/>
                          <a:cs typeface="Fira Sans Extra Condensed"/>
                          <a:sym typeface="Fira Sans Extra Condensed"/>
                        </a:rPr>
                        <a:t>Canillejas</a:t>
                      </a:r>
                      <a:endParaRPr b="1" sz="12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0"/>
                        </a:spcAft>
                        <a:buNone/>
                      </a:pPr>
                      <a:r>
                        <a:rPr lang="el">
                          <a:latin typeface="Fira Sans Extra Condensed"/>
                          <a:ea typeface="Fira Sans Extra Condensed"/>
                          <a:cs typeface="Fira Sans Extra Condensed"/>
                          <a:sym typeface="Fira Sans Extra Condensed"/>
                        </a:rPr>
                        <a:t>1</a:t>
                      </a:r>
                      <a:endParaRPr>
                        <a:latin typeface="Fira Sans Extra Condensed"/>
                        <a:ea typeface="Fira Sans Extra Condensed"/>
                        <a:cs typeface="Fira Sans Extra Condensed"/>
                        <a:sym typeface="Fira Sans Extra Condensed"/>
                      </a:endParaRPr>
                    </a:p>
                  </a:txBody>
                  <a:tcPr marT="91425" marB="91425" marR="91425" marL="91425"/>
                </a:tc>
              </a:tr>
            </a:tbl>
          </a:graphicData>
        </a:graphic>
      </p:graphicFrame>
      <p:sp>
        <p:nvSpPr>
          <p:cNvPr id="162" name="Google Shape;162;p22"/>
          <p:cNvSpPr txBox="1"/>
          <p:nvPr/>
        </p:nvSpPr>
        <p:spPr>
          <a:xfrm>
            <a:off x="430725" y="4821425"/>
            <a:ext cx="1617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E06666"/>
                </a:solidFill>
                <a:latin typeface="Black Han Sans"/>
                <a:ea typeface="Black Han Sans"/>
                <a:cs typeface="Black Han Sans"/>
                <a:sym typeface="Black Han Sans"/>
              </a:rPr>
              <a:t>airbnb madrid</a:t>
            </a:r>
            <a:endParaRPr sz="1200"/>
          </a:p>
        </p:txBody>
      </p:sp>
      <p:pic>
        <p:nvPicPr>
          <p:cNvPr id="163" name="Google Shape;163;p22"/>
          <p:cNvPicPr preferRelativeResize="0"/>
          <p:nvPr/>
        </p:nvPicPr>
        <p:blipFill>
          <a:blip r:embed="rId5">
            <a:alphaModFix/>
          </a:blip>
          <a:stretch>
            <a:fillRect/>
          </a:stretch>
        </p:blipFill>
        <p:spPr>
          <a:xfrm>
            <a:off x="-2" y="4821413"/>
            <a:ext cx="496525" cy="307075"/>
          </a:xfrm>
          <a:prstGeom prst="rect">
            <a:avLst/>
          </a:prstGeom>
          <a:noFill/>
          <a:ln>
            <a:noFill/>
          </a:ln>
        </p:spPr>
      </p:pic>
      <p:sp>
        <p:nvSpPr>
          <p:cNvPr id="164" name="Google Shape;164;p22"/>
          <p:cNvSpPr txBox="1"/>
          <p:nvPr/>
        </p:nvSpPr>
        <p:spPr>
          <a:xfrm>
            <a:off x="6011950" y="3509100"/>
            <a:ext cx="6987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700">
              <a:solidFill>
                <a:srgbClr val="7A7A7A"/>
              </a:solidFill>
              <a:latin typeface="Open Sans Medium"/>
              <a:ea typeface="Open Sans Medium"/>
              <a:cs typeface="Open Sans Medium"/>
              <a:sym typeface="Open Sans Medium"/>
            </a:endParaRPr>
          </a:p>
        </p:txBody>
      </p:sp>
      <p:sp>
        <p:nvSpPr>
          <p:cNvPr id="165" name="Google Shape;165;p22"/>
          <p:cNvSpPr txBox="1"/>
          <p:nvPr/>
        </p:nvSpPr>
        <p:spPr>
          <a:xfrm>
            <a:off x="8774650" y="4759175"/>
            <a:ext cx="369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chemeClr val="dk2"/>
                </a:solidFill>
                <a:latin typeface="Merriweather"/>
                <a:ea typeface="Merriweather"/>
                <a:cs typeface="Merriweather"/>
                <a:sym typeface="Merriweather"/>
              </a:rPr>
              <a:t>10</a:t>
            </a:r>
            <a:endParaRPr b="1" sz="1000">
              <a:solidFill>
                <a:schemeClr val="dk2"/>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277650" y="53525"/>
            <a:ext cx="8588700" cy="113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l" sz="2840">
                <a:solidFill>
                  <a:srgbClr val="6D9EEB"/>
                </a:solidFill>
                <a:latin typeface="Impact"/>
                <a:ea typeface="Impact"/>
                <a:cs typeface="Impact"/>
                <a:sym typeface="Impact"/>
              </a:rPr>
              <a:t>Top 10 airbnb madrid map</a:t>
            </a:r>
            <a:endParaRPr sz="2840">
              <a:solidFill>
                <a:srgbClr val="6D9EEB"/>
              </a:solidFill>
              <a:latin typeface="Impact"/>
              <a:ea typeface="Impact"/>
              <a:cs typeface="Impact"/>
              <a:sym typeface="Impact"/>
            </a:endParaRPr>
          </a:p>
          <a:p>
            <a:pPr indent="0" lvl="0" marL="0" rtl="0" algn="l">
              <a:spcBef>
                <a:spcPts val="0"/>
              </a:spcBef>
              <a:spcAft>
                <a:spcPts val="0"/>
              </a:spcAft>
              <a:buClr>
                <a:schemeClr val="dk1"/>
              </a:buClr>
              <a:buSzPts val="990"/>
              <a:buFont typeface="Arial"/>
              <a:buNone/>
            </a:pPr>
            <a:r>
              <a:t/>
            </a:r>
            <a:endParaRPr sz="3240">
              <a:solidFill>
                <a:srgbClr val="6D9EEB"/>
              </a:solidFill>
              <a:latin typeface="Impact"/>
              <a:ea typeface="Impact"/>
              <a:cs typeface="Impact"/>
              <a:sym typeface="Impact"/>
            </a:endParaRPr>
          </a:p>
        </p:txBody>
      </p:sp>
      <p:sp>
        <p:nvSpPr>
          <p:cNvPr id="171" name="Google Shape;171;p23"/>
          <p:cNvSpPr txBox="1"/>
          <p:nvPr/>
        </p:nvSpPr>
        <p:spPr>
          <a:xfrm>
            <a:off x="7624100" y="4775025"/>
            <a:ext cx="169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E06666"/>
              </a:solidFill>
              <a:latin typeface="Black Han Sans"/>
              <a:ea typeface="Black Han Sans"/>
              <a:cs typeface="Black Han Sans"/>
              <a:sym typeface="Black Ha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72" name="Google Shape;172;p23"/>
          <p:cNvSpPr txBox="1"/>
          <p:nvPr/>
        </p:nvSpPr>
        <p:spPr>
          <a:xfrm>
            <a:off x="7601925" y="4774850"/>
            <a:ext cx="161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3" name="Google Shape;173;p23"/>
          <p:cNvSpPr txBox="1"/>
          <p:nvPr/>
        </p:nvSpPr>
        <p:spPr>
          <a:xfrm>
            <a:off x="430725" y="4821425"/>
            <a:ext cx="1617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E06666"/>
                </a:solidFill>
                <a:latin typeface="Black Han Sans"/>
                <a:ea typeface="Black Han Sans"/>
                <a:cs typeface="Black Han Sans"/>
                <a:sym typeface="Black Han Sans"/>
              </a:rPr>
              <a:t>airbnb madrid</a:t>
            </a:r>
            <a:endParaRPr sz="1200"/>
          </a:p>
        </p:txBody>
      </p:sp>
      <p:pic>
        <p:nvPicPr>
          <p:cNvPr id="174" name="Google Shape;174;p23"/>
          <p:cNvPicPr preferRelativeResize="0"/>
          <p:nvPr/>
        </p:nvPicPr>
        <p:blipFill>
          <a:blip r:embed="rId3">
            <a:alphaModFix/>
          </a:blip>
          <a:stretch>
            <a:fillRect/>
          </a:stretch>
        </p:blipFill>
        <p:spPr>
          <a:xfrm>
            <a:off x="-2" y="4821413"/>
            <a:ext cx="496525" cy="307075"/>
          </a:xfrm>
          <a:prstGeom prst="rect">
            <a:avLst/>
          </a:prstGeom>
          <a:noFill/>
          <a:ln>
            <a:noFill/>
          </a:ln>
        </p:spPr>
      </p:pic>
      <p:sp>
        <p:nvSpPr>
          <p:cNvPr id="175" name="Google Shape;175;p23"/>
          <p:cNvSpPr txBox="1"/>
          <p:nvPr/>
        </p:nvSpPr>
        <p:spPr>
          <a:xfrm>
            <a:off x="6011950" y="3509100"/>
            <a:ext cx="6987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700">
              <a:solidFill>
                <a:srgbClr val="7A7A7A"/>
              </a:solidFill>
              <a:latin typeface="Open Sans Medium"/>
              <a:ea typeface="Open Sans Medium"/>
              <a:cs typeface="Open Sans Medium"/>
              <a:sym typeface="Open Sans Medium"/>
            </a:endParaRPr>
          </a:p>
        </p:txBody>
      </p:sp>
      <p:sp>
        <p:nvSpPr>
          <p:cNvPr id="176" name="Google Shape;176;p23"/>
          <p:cNvSpPr txBox="1"/>
          <p:nvPr/>
        </p:nvSpPr>
        <p:spPr>
          <a:xfrm>
            <a:off x="8774650" y="4759175"/>
            <a:ext cx="369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chemeClr val="dk2"/>
                </a:solidFill>
                <a:latin typeface="Merriweather"/>
                <a:ea typeface="Merriweather"/>
                <a:cs typeface="Merriweather"/>
                <a:sym typeface="Merriweather"/>
              </a:rPr>
              <a:t>11</a:t>
            </a:r>
            <a:endParaRPr b="1" sz="1000">
              <a:solidFill>
                <a:schemeClr val="dk2"/>
              </a:solidFill>
              <a:latin typeface="Merriweather"/>
              <a:ea typeface="Merriweather"/>
              <a:cs typeface="Merriweather"/>
              <a:sym typeface="Merriweather"/>
            </a:endParaRPr>
          </a:p>
        </p:txBody>
      </p:sp>
      <p:sp>
        <p:nvSpPr>
          <p:cNvPr id="177" name="Google Shape;177;p23"/>
          <p:cNvSpPr txBox="1"/>
          <p:nvPr/>
        </p:nvSpPr>
        <p:spPr>
          <a:xfrm>
            <a:off x="3040725" y="1059400"/>
            <a:ext cx="456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u="sng">
                <a:solidFill>
                  <a:schemeClr val="hlink"/>
                </a:solidFill>
                <a:hlinkClick r:id="rId4"/>
              </a:rPr>
              <a:t>https://airbnbtop10map.netlify.app/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nvSpPr>
        <p:spPr>
          <a:xfrm>
            <a:off x="3739800" y="235725"/>
            <a:ext cx="166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800">
                <a:solidFill>
                  <a:srgbClr val="6D9EEB"/>
                </a:solidFill>
                <a:latin typeface="Impact"/>
                <a:ea typeface="Impact"/>
                <a:cs typeface="Impact"/>
                <a:sym typeface="Impact"/>
              </a:rPr>
              <a:t>Summary</a:t>
            </a:r>
            <a:endParaRPr b="1" sz="2800">
              <a:solidFill>
                <a:srgbClr val="6D9EEB"/>
              </a:solidFill>
              <a:latin typeface="Impact"/>
              <a:ea typeface="Impact"/>
              <a:cs typeface="Impact"/>
              <a:sym typeface="Impact"/>
            </a:endParaRPr>
          </a:p>
        </p:txBody>
      </p:sp>
      <p:sp>
        <p:nvSpPr>
          <p:cNvPr id="183" name="Google Shape;183;p24"/>
          <p:cNvSpPr txBox="1"/>
          <p:nvPr/>
        </p:nvSpPr>
        <p:spPr>
          <a:xfrm>
            <a:off x="1093000" y="1232300"/>
            <a:ext cx="72438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l">
                <a:latin typeface="Times New Roman"/>
                <a:ea typeface="Times New Roman"/>
                <a:cs typeface="Times New Roman"/>
                <a:sym typeface="Times New Roman"/>
              </a:rPr>
              <a:t>Airbnb has a variety of room types which most popular is the entire apartments.</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l">
                <a:latin typeface="Times New Roman"/>
                <a:ea typeface="Times New Roman"/>
                <a:cs typeface="Times New Roman"/>
                <a:sym typeface="Times New Roman"/>
              </a:rPr>
              <a:t>Airbnb prices is an important criteria for the customers.</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l">
                <a:latin typeface="Times New Roman"/>
                <a:ea typeface="Times New Roman"/>
                <a:cs typeface="Times New Roman"/>
                <a:sym typeface="Times New Roman"/>
              </a:rPr>
              <a:t>Location also makes the difference for the selection of Airbnb.</a:t>
            </a:r>
            <a:endParaRPr>
              <a:latin typeface="Times New Roman"/>
              <a:ea typeface="Times New Roman"/>
              <a:cs typeface="Times New Roman"/>
              <a:sym typeface="Times New Roman"/>
            </a:endParaRPr>
          </a:p>
        </p:txBody>
      </p:sp>
      <p:pic>
        <p:nvPicPr>
          <p:cNvPr id="184" name="Google Shape;184;p24"/>
          <p:cNvPicPr preferRelativeResize="0"/>
          <p:nvPr/>
        </p:nvPicPr>
        <p:blipFill>
          <a:blip r:embed="rId3">
            <a:alphaModFix/>
          </a:blip>
          <a:stretch>
            <a:fillRect/>
          </a:stretch>
        </p:blipFill>
        <p:spPr>
          <a:xfrm>
            <a:off x="5404200" y="2571750"/>
            <a:ext cx="3738051" cy="2099985"/>
          </a:xfrm>
          <a:prstGeom prst="rect">
            <a:avLst/>
          </a:prstGeom>
          <a:noFill/>
          <a:ln>
            <a:noFill/>
          </a:ln>
        </p:spPr>
      </p:pic>
      <p:sp>
        <p:nvSpPr>
          <p:cNvPr id="185" name="Google Shape;185;p24"/>
          <p:cNvSpPr txBox="1"/>
          <p:nvPr/>
        </p:nvSpPr>
        <p:spPr>
          <a:xfrm>
            <a:off x="7624100" y="4775025"/>
            <a:ext cx="169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E06666"/>
              </a:solidFill>
              <a:latin typeface="Black Han Sans"/>
              <a:ea typeface="Black Han Sans"/>
              <a:cs typeface="Black Han Sans"/>
              <a:sym typeface="Black Ha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86" name="Google Shape;186;p24"/>
          <p:cNvSpPr txBox="1"/>
          <p:nvPr/>
        </p:nvSpPr>
        <p:spPr>
          <a:xfrm>
            <a:off x="7601925" y="4774850"/>
            <a:ext cx="161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7" name="Google Shape;187;p24"/>
          <p:cNvSpPr txBox="1"/>
          <p:nvPr/>
        </p:nvSpPr>
        <p:spPr>
          <a:xfrm>
            <a:off x="8774650" y="4759175"/>
            <a:ext cx="369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chemeClr val="dk2"/>
                </a:solidFill>
                <a:latin typeface="Merriweather"/>
                <a:ea typeface="Merriweather"/>
                <a:cs typeface="Merriweather"/>
                <a:sym typeface="Merriweather"/>
              </a:rPr>
              <a:t>12</a:t>
            </a:r>
            <a:endParaRPr b="1" sz="1000">
              <a:solidFill>
                <a:schemeClr val="dk2"/>
              </a:solidFill>
              <a:latin typeface="Merriweather"/>
              <a:ea typeface="Merriweather"/>
              <a:cs typeface="Merriweather"/>
              <a:sym typeface="Merriweather"/>
            </a:endParaRPr>
          </a:p>
        </p:txBody>
      </p:sp>
      <p:sp>
        <p:nvSpPr>
          <p:cNvPr id="188" name="Google Shape;188;p24"/>
          <p:cNvSpPr txBox="1"/>
          <p:nvPr/>
        </p:nvSpPr>
        <p:spPr>
          <a:xfrm>
            <a:off x="430725" y="4821425"/>
            <a:ext cx="1617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E06666"/>
                </a:solidFill>
                <a:latin typeface="Black Han Sans"/>
                <a:ea typeface="Black Han Sans"/>
                <a:cs typeface="Black Han Sans"/>
                <a:sym typeface="Black Han Sans"/>
              </a:rPr>
              <a:t>airbnb madrid</a:t>
            </a:r>
            <a:endParaRPr sz="1200"/>
          </a:p>
        </p:txBody>
      </p:sp>
      <p:pic>
        <p:nvPicPr>
          <p:cNvPr id="189" name="Google Shape;189;p24"/>
          <p:cNvPicPr preferRelativeResize="0"/>
          <p:nvPr/>
        </p:nvPicPr>
        <p:blipFill>
          <a:blip r:embed="rId4">
            <a:alphaModFix/>
          </a:blip>
          <a:stretch>
            <a:fillRect/>
          </a:stretch>
        </p:blipFill>
        <p:spPr>
          <a:xfrm>
            <a:off x="-2" y="4821413"/>
            <a:ext cx="496525" cy="307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782275" y="293175"/>
            <a:ext cx="632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800">
                <a:solidFill>
                  <a:srgbClr val="6D9EEB"/>
                </a:solidFill>
                <a:latin typeface="Impact"/>
                <a:ea typeface="Impact"/>
                <a:cs typeface="Impact"/>
                <a:sym typeface="Impact"/>
              </a:rPr>
              <a:t>What is Airbnb?</a:t>
            </a:r>
            <a:endParaRPr b="1" sz="2800">
              <a:solidFill>
                <a:srgbClr val="6D9EEB"/>
              </a:solidFill>
              <a:latin typeface="Impact"/>
              <a:ea typeface="Impact"/>
              <a:cs typeface="Impact"/>
              <a:sym typeface="Impact"/>
            </a:endParaRPr>
          </a:p>
        </p:txBody>
      </p:sp>
      <p:sp>
        <p:nvSpPr>
          <p:cNvPr id="60" name="Google Shape;60;p14"/>
          <p:cNvSpPr txBox="1"/>
          <p:nvPr/>
        </p:nvSpPr>
        <p:spPr>
          <a:xfrm>
            <a:off x="782275" y="1048275"/>
            <a:ext cx="7276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latin typeface="Times New Roman"/>
                <a:ea typeface="Times New Roman"/>
                <a:cs typeface="Times New Roman"/>
                <a:sym typeface="Times New Roman"/>
              </a:rPr>
              <a:t>Airbnb began in 2008 when two designers who had space to share hosted three travelers looking for a place to stay. Now, millions of hosts and travelers choose to create a free Airbnb account so they can list their space and book unique accommodations anywhere in the world. And Airbnb experience hosts share their passions and interests with both travelers and locals.</a:t>
            </a:r>
            <a:endParaRPr>
              <a:latin typeface="Times New Roman"/>
              <a:ea typeface="Times New Roman"/>
              <a:cs typeface="Times New Roman"/>
              <a:sym typeface="Times New Roman"/>
            </a:endParaRPr>
          </a:p>
        </p:txBody>
      </p:sp>
      <p:sp>
        <p:nvSpPr>
          <p:cNvPr id="61" name="Google Shape;61;p14"/>
          <p:cNvSpPr txBox="1"/>
          <p:nvPr/>
        </p:nvSpPr>
        <p:spPr>
          <a:xfrm>
            <a:off x="653875" y="3200650"/>
            <a:ext cx="75330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l">
                <a:latin typeface="Times New Roman"/>
                <a:ea typeface="Times New Roman"/>
                <a:cs typeface="Times New Roman"/>
                <a:sym typeface="Times New Roman"/>
              </a:rPr>
              <a:t>Airbnb has 5.6 million active listings worldwide.</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l">
                <a:latin typeface="Times New Roman"/>
                <a:ea typeface="Times New Roman"/>
                <a:cs typeface="Times New Roman"/>
                <a:sym typeface="Times New Roman"/>
              </a:rPr>
              <a:t>There are at least 100,000 cities with active Airbnb listings.</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l">
                <a:latin typeface="Times New Roman"/>
                <a:ea typeface="Times New Roman"/>
                <a:cs typeface="Times New Roman"/>
                <a:sym typeface="Times New Roman"/>
              </a:rPr>
              <a:t>150 million people use Airbnb to book vacation stays or experiences.</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l">
                <a:latin typeface="Times New Roman"/>
                <a:ea typeface="Times New Roman"/>
                <a:cs typeface="Times New Roman"/>
                <a:sym typeface="Times New Roman"/>
              </a:rPr>
              <a:t>Over 800 million guests have stayed at Airbnbs.</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l">
                <a:latin typeface="Times New Roman"/>
                <a:ea typeface="Times New Roman"/>
                <a:cs typeface="Times New Roman"/>
                <a:sym typeface="Times New Roman"/>
              </a:rPr>
              <a:t>Airbnb has listings in more than 200 countries and regions.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62" name="Google Shape;62;p14"/>
          <p:cNvSpPr txBox="1"/>
          <p:nvPr/>
        </p:nvSpPr>
        <p:spPr>
          <a:xfrm>
            <a:off x="782275" y="2441775"/>
            <a:ext cx="370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2800">
                <a:solidFill>
                  <a:srgbClr val="6D9EEB"/>
                </a:solidFill>
                <a:latin typeface="Impact"/>
                <a:ea typeface="Impact"/>
                <a:cs typeface="Impact"/>
                <a:sym typeface="Impact"/>
              </a:rPr>
              <a:t>Useful info</a:t>
            </a:r>
            <a:endParaRPr sz="2800">
              <a:solidFill>
                <a:srgbClr val="6D9EEB"/>
              </a:solidFill>
              <a:latin typeface="Impact"/>
              <a:ea typeface="Impact"/>
              <a:cs typeface="Impact"/>
              <a:sym typeface="Impact"/>
            </a:endParaRPr>
          </a:p>
        </p:txBody>
      </p:sp>
      <p:pic>
        <p:nvPicPr>
          <p:cNvPr id="63" name="Google Shape;63;p14"/>
          <p:cNvPicPr preferRelativeResize="0"/>
          <p:nvPr/>
        </p:nvPicPr>
        <p:blipFill>
          <a:blip r:embed="rId3">
            <a:alphaModFix/>
          </a:blip>
          <a:stretch>
            <a:fillRect/>
          </a:stretch>
        </p:blipFill>
        <p:spPr>
          <a:xfrm>
            <a:off x="6250800" y="2571738"/>
            <a:ext cx="2893200" cy="1800225"/>
          </a:xfrm>
          <a:prstGeom prst="rect">
            <a:avLst/>
          </a:prstGeom>
          <a:noFill/>
          <a:ln>
            <a:noFill/>
          </a:ln>
        </p:spPr>
      </p:pic>
      <p:sp>
        <p:nvSpPr>
          <p:cNvPr id="64" name="Google Shape;64;p14"/>
          <p:cNvSpPr txBox="1"/>
          <p:nvPr/>
        </p:nvSpPr>
        <p:spPr>
          <a:xfrm>
            <a:off x="430725" y="4774850"/>
            <a:ext cx="161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5" name="Google Shape;65;p14"/>
          <p:cNvSpPr txBox="1"/>
          <p:nvPr/>
        </p:nvSpPr>
        <p:spPr>
          <a:xfrm>
            <a:off x="430725" y="4821425"/>
            <a:ext cx="1617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E06666"/>
                </a:solidFill>
                <a:latin typeface="Black Han Sans"/>
                <a:ea typeface="Black Han Sans"/>
                <a:cs typeface="Black Han Sans"/>
                <a:sym typeface="Black Han Sans"/>
              </a:rPr>
              <a:t>a</a:t>
            </a:r>
            <a:r>
              <a:rPr b="1" lang="el" sz="1200">
                <a:solidFill>
                  <a:srgbClr val="E06666"/>
                </a:solidFill>
                <a:latin typeface="Black Han Sans"/>
                <a:ea typeface="Black Han Sans"/>
                <a:cs typeface="Black Han Sans"/>
                <a:sym typeface="Black Han Sans"/>
              </a:rPr>
              <a:t>ir</a:t>
            </a:r>
            <a:r>
              <a:rPr b="1" lang="el" sz="1200">
                <a:solidFill>
                  <a:srgbClr val="E06666"/>
                </a:solidFill>
                <a:latin typeface="Black Han Sans"/>
                <a:ea typeface="Black Han Sans"/>
                <a:cs typeface="Black Han Sans"/>
                <a:sym typeface="Black Han Sans"/>
              </a:rPr>
              <a:t>b</a:t>
            </a:r>
            <a:r>
              <a:rPr b="1" lang="el" sz="1200">
                <a:solidFill>
                  <a:srgbClr val="E06666"/>
                </a:solidFill>
                <a:latin typeface="Black Han Sans"/>
                <a:ea typeface="Black Han Sans"/>
                <a:cs typeface="Black Han Sans"/>
                <a:sym typeface="Black Han Sans"/>
              </a:rPr>
              <a:t>nb madrid</a:t>
            </a:r>
            <a:endParaRPr sz="1200"/>
          </a:p>
        </p:txBody>
      </p:sp>
      <p:pic>
        <p:nvPicPr>
          <p:cNvPr id="66" name="Google Shape;66;p14"/>
          <p:cNvPicPr preferRelativeResize="0"/>
          <p:nvPr/>
        </p:nvPicPr>
        <p:blipFill>
          <a:blip r:embed="rId4">
            <a:alphaModFix/>
          </a:blip>
          <a:stretch>
            <a:fillRect/>
          </a:stretch>
        </p:blipFill>
        <p:spPr>
          <a:xfrm>
            <a:off x="-2" y="4821413"/>
            <a:ext cx="496525" cy="307075"/>
          </a:xfrm>
          <a:prstGeom prst="rect">
            <a:avLst/>
          </a:prstGeom>
          <a:noFill/>
          <a:ln>
            <a:noFill/>
          </a:ln>
        </p:spPr>
      </p:pic>
      <p:sp>
        <p:nvSpPr>
          <p:cNvPr id="67" name="Google Shape;67;p14"/>
          <p:cNvSpPr txBox="1"/>
          <p:nvPr/>
        </p:nvSpPr>
        <p:spPr>
          <a:xfrm>
            <a:off x="8861100" y="4759175"/>
            <a:ext cx="28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chemeClr val="dk2"/>
                </a:solidFill>
                <a:latin typeface="Merriweather"/>
                <a:ea typeface="Merriweather"/>
                <a:cs typeface="Merriweather"/>
                <a:sym typeface="Merriweather"/>
              </a:rPr>
              <a:t>2</a:t>
            </a:r>
            <a:endParaRPr b="1" sz="1000">
              <a:solidFill>
                <a:schemeClr val="dk2"/>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nvSpPr>
        <p:spPr>
          <a:xfrm>
            <a:off x="696525" y="1039425"/>
            <a:ext cx="58827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l">
                <a:latin typeface="Times New Roman"/>
                <a:ea typeface="Times New Roman"/>
                <a:cs typeface="Times New Roman"/>
                <a:sym typeface="Times New Roman"/>
              </a:rPr>
              <a:t>Why should we search on Airbnb platform?</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l">
                <a:latin typeface="Times New Roman"/>
                <a:ea typeface="Times New Roman"/>
                <a:cs typeface="Times New Roman"/>
                <a:sym typeface="Times New Roman"/>
              </a:rPr>
              <a:t>What types of rooms can we find on Airbnb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l">
                <a:latin typeface="Times New Roman"/>
                <a:ea typeface="Times New Roman"/>
                <a:cs typeface="Times New Roman"/>
                <a:sym typeface="Times New Roman"/>
              </a:rPr>
              <a:t>How much does an Airbnb apartment costs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l">
                <a:latin typeface="Times New Roman"/>
                <a:ea typeface="Times New Roman"/>
                <a:cs typeface="Times New Roman"/>
                <a:sym typeface="Times New Roman"/>
              </a:rPr>
              <a:t>What amenities are most common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l">
                <a:solidFill>
                  <a:schemeClr val="dk1"/>
                </a:solidFill>
                <a:latin typeface="Times New Roman"/>
                <a:ea typeface="Times New Roman"/>
                <a:cs typeface="Times New Roman"/>
                <a:sym typeface="Times New Roman"/>
              </a:rPr>
              <a:t>What are the most common criteria according to which we can choose an Airbnb apartment ?</a:t>
            </a:r>
            <a:endParaRPr>
              <a:latin typeface="Times New Roman"/>
              <a:ea typeface="Times New Roman"/>
              <a:cs typeface="Times New Roman"/>
              <a:sym typeface="Times New Roman"/>
            </a:endParaRPr>
          </a:p>
        </p:txBody>
      </p:sp>
      <p:sp>
        <p:nvSpPr>
          <p:cNvPr id="73" name="Google Shape;73;p15"/>
          <p:cNvSpPr txBox="1"/>
          <p:nvPr/>
        </p:nvSpPr>
        <p:spPr>
          <a:xfrm>
            <a:off x="792950" y="352550"/>
            <a:ext cx="511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2800">
                <a:solidFill>
                  <a:srgbClr val="6D9EEB"/>
                </a:solidFill>
                <a:latin typeface="Impact"/>
                <a:ea typeface="Impact"/>
                <a:cs typeface="Impact"/>
                <a:sym typeface="Impact"/>
              </a:rPr>
              <a:t>Most common questions</a:t>
            </a:r>
            <a:endParaRPr sz="2800">
              <a:solidFill>
                <a:srgbClr val="6D9EEB"/>
              </a:solidFill>
              <a:latin typeface="Impact"/>
              <a:ea typeface="Impact"/>
              <a:cs typeface="Impact"/>
              <a:sym typeface="Impact"/>
            </a:endParaRPr>
          </a:p>
        </p:txBody>
      </p:sp>
      <p:pic>
        <p:nvPicPr>
          <p:cNvPr id="74" name="Google Shape;74;p15"/>
          <p:cNvPicPr preferRelativeResize="0"/>
          <p:nvPr/>
        </p:nvPicPr>
        <p:blipFill>
          <a:blip r:embed="rId3">
            <a:alphaModFix/>
          </a:blip>
          <a:stretch>
            <a:fillRect/>
          </a:stretch>
        </p:blipFill>
        <p:spPr>
          <a:xfrm>
            <a:off x="5537062" y="2938450"/>
            <a:ext cx="3422976" cy="2205051"/>
          </a:xfrm>
          <a:prstGeom prst="rect">
            <a:avLst/>
          </a:prstGeom>
          <a:noFill/>
          <a:ln>
            <a:noFill/>
          </a:ln>
        </p:spPr>
      </p:pic>
      <p:sp>
        <p:nvSpPr>
          <p:cNvPr id="75" name="Google Shape;75;p15"/>
          <p:cNvSpPr txBox="1"/>
          <p:nvPr/>
        </p:nvSpPr>
        <p:spPr>
          <a:xfrm>
            <a:off x="430725" y="4774850"/>
            <a:ext cx="161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6" name="Google Shape;76;p15"/>
          <p:cNvSpPr txBox="1"/>
          <p:nvPr/>
        </p:nvSpPr>
        <p:spPr>
          <a:xfrm>
            <a:off x="430725" y="4821425"/>
            <a:ext cx="1617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E06666"/>
                </a:solidFill>
                <a:latin typeface="Black Han Sans"/>
                <a:ea typeface="Black Han Sans"/>
                <a:cs typeface="Black Han Sans"/>
                <a:sym typeface="Black Han Sans"/>
              </a:rPr>
              <a:t>airbnb madrid</a:t>
            </a:r>
            <a:endParaRPr sz="1200"/>
          </a:p>
        </p:txBody>
      </p:sp>
      <p:pic>
        <p:nvPicPr>
          <p:cNvPr id="77" name="Google Shape;77;p15"/>
          <p:cNvPicPr preferRelativeResize="0"/>
          <p:nvPr/>
        </p:nvPicPr>
        <p:blipFill>
          <a:blip r:embed="rId4">
            <a:alphaModFix/>
          </a:blip>
          <a:stretch>
            <a:fillRect/>
          </a:stretch>
        </p:blipFill>
        <p:spPr>
          <a:xfrm>
            <a:off x="-2" y="4821413"/>
            <a:ext cx="496525" cy="307075"/>
          </a:xfrm>
          <a:prstGeom prst="rect">
            <a:avLst/>
          </a:prstGeom>
          <a:noFill/>
          <a:ln>
            <a:noFill/>
          </a:ln>
        </p:spPr>
      </p:pic>
      <p:sp>
        <p:nvSpPr>
          <p:cNvPr id="78" name="Google Shape;78;p15"/>
          <p:cNvSpPr txBox="1"/>
          <p:nvPr/>
        </p:nvSpPr>
        <p:spPr>
          <a:xfrm>
            <a:off x="8861100" y="4759175"/>
            <a:ext cx="28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chemeClr val="dk2"/>
                </a:solidFill>
                <a:latin typeface="Merriweather"/>
                <a:ea typeface="Merriweather"/>
                <a:cs typeface="Merriweather"/>
                <a:sym typeface="Merriweather"/>
              </a:rPr>
              <a:t>3</a:t>
            </a:r>
            <a:endParaRPr b="1" sz="1000">
              <a:solidFill>
                <a:schemeClr val="dk2"/>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nvSpPr>
        <p:spPr>
          <a:xfrm>
            <a:off x="823800" y="246450"/>
            <a:ext cx="505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2800">
                <a:solidFill>
                  <a:srgbClr val="6D9EEB"/>
                </a:solidFill>
                <a:latin typeface="Impact"/>
                <a:ea typeface="Impact"/>
                <a:cs typeface="Impact"/>
                <a:sym typeface="Impact"/>
              </a:rPr>
              <a:t>Airbnb Madrid Analysis</a:t>
            </a:r>
            <a:endParaRPr sz="2800">
              <a:solidFill>
                <a:srgbClr val="6D9EEB"/>
              </a:solidFill>
              <a:latin typeface="Impact"/>
              <a:ea typeface="Impact"/>
              <a:cs typeface="Impact"/>
              <a:sym typeface="Impact"/>
            </a:endParaRPr>
          </a:p>
        </p:txBody>
      </p:sp>
      <p:sp>
        <p:nvSpPr>
          <p:cNvPr id="84" name="Google Shape;84;p16"/>
          <p:cNvSpPr txBox="1"/>
          <p:nvPr/>
        </p:nvSpPr>
        <p:spPr>
          <a:xfrm>
            <a:off x="792950" y="862050"/>
            <a:ext cx="575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latin typeface="Times New Roman"/>
                <a:ea typeface="Times New Roman"/>
                <a:cs typeface="Times New Roman"/>
                <a:sym typeface="Times New Roman"/>
              </a:rPr>
              <a:t>In this presentation we are going to analyze Madrid Airbnbs. This dataset was taken from </a:t>
            </a:r>
            <a:r>
              <a:rPr lang="el" sz="1200">
                <a:solidFill>
                  <a:schemeClr val="hlink"/>
                </a:solidFill>
                <a:uFill>
                  <a:noFill/>
                </a:uFill>
                <a:hlinkClick r:id="rId3"/>
              </a:rPr>
              <a:t>https://www.kaggle.com/rusiano/madrid-airbnb-data</a:t>
            </a:r>
            <a:r>
              <a:rPr lang="el"/>
              <a:t>.</a:t>
            </a:r>
            <a:endParaRPr/>
          </a:p>
        </p:txBody>
      </p:sp>
      <p:sp>
        <p:nvSpPr>
          <p:cNvPr id="85" name="Google Shape;85;p16"/>
          <p:cNvSpPr txBox="1"/>
          <p:nvPr/>
        </p:nvSpPr>
        <p:spPr>
          <a:xfrm>
            <a:off x="792950" y="1555475"/>
            <a:ext cx="348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2800">
                <a:solidFill>
                  <a:srgbClr val="6D9EEB"/>
                </a:solidFill>
                <a:latin typeface="Impact"/>
                <a:ea typeface="Impact"/>
                <a:cs typeface="Impact"/>
                <a:sym typeface="Impact"/>
              </a:rPr>
              <a:t>Topics</a:t>
            </a:r>
            <a:endParaRPr sz="2800">
              <a:solidFill>
                <a:srgbClr val="6D9EEB"/>
              </a:solidFill>
              <a:latin typeface="Impact"/>
              <a:ea typeface="Impact"/>
              <a:cs typeface="Impact"/>
              <a:sym typeface="Impact"/>
            </a:endParaRPr>
          </a:p>
        </p:txBody>
      </p:sp>
      <p:sp>
        <p:nvSpPr>
          <p:cNvPr id="86" name="Google Shape;86;p16"/>
          <p:cNvSpPr txBox="1"/>
          <p:nvPr/>
        </p:nvSpPr>
        <p:spPr>
          <a:xfrm>
            <a:off x="792950" y="2362250"/>
            <a:ext cx="47043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l">
                <a:solidFill>
                  <a:schemeClr val="dk1"/>
                </a:solidFill>
                <a:latin typeface="GFS Didot"/>
                <a:ea typeface="GFS Didot"/>
                <a:cs typeface="GFS Didot"/>
                <a:sym typeface="GFS Didot"/>
              </a:rPr>
              <a:t>Room types</a:t>
            </a:r>
            <a:endParaRPr>
              <a:solidFill>
                <a:schemeClr val="dk1"/>
              </a:solidFill>
              <a:latin typeface="GFS Didot"/>
              <a:ea typeface="GFS Didot"/>
              <a:cs typeface="GFS Didot"/>
              <a:sym typeface="GFS Didot"/>
            </a:endParaRPr>
          </a:p>
          <a:p>
            <a:pPr indent="-317500" lvl="0" marL="457200" rtl="0" algn="l">
              <a:spcBef>
                <a:spcPts val="0"/>
              </a:spcBef>
              <a:spcAft>
                <a:spcPts val="0"/>
              </a:spcAft>
              <a:buSzPts val="1400"/>
              <a:buChar char="●"/>
            </a:pPr>
            <a:r>
              <a:rPr lang="el">
                <a:solidFill>
                  <a:schemeClr val="dk1"/>
                </a:solidFill>
                <a:latin typeface="GFS Didot"/>
                <a:ea typeface="GFS Didot"/>
                <a:cs typeface="GFS Didot"/>
                <a:sym typeface="GFS Didot"/>
              </a:rPr>
              <a:t>Top Ratings and their Prices</a:t>
            </a:r>
            <a:endParaRPr>
              <a:solidFill>
                <a:schemeClr val="dk1"/>
              </a:solidFill>
              <a:latin typeface="GFS Didot"/>
              <a:ea typeface="GFS Didot"/>
              <a:cs typeface="GFS Didot"/>
              <a:sym typeface="GFS Didot"/>
            </a:endParaRPr>
          </a:p>
          <a:p>
            <a:pPr indent="-317500" lvl="0" marL="457200" rtl="0" algn="l">
              <a:spcBef>
                <a:spcPts val="0"/>
              </a:spcBef>
              <a:spcAft>
                <a:spcPts val="0"/>
              </a:spcAft>
              <a:buSzPts val="1400"/>
              <a:buChar char="●"/>
            </a:pPr>
            <a:r>
              <a:rPr lang="el">
                <a:solidFill>
                  <a:schemeClr val="dk1"/>
                </a:solidFill>
                <a:latin typeface="GFS Didot"/>
                <a:ea typeface="GFS Didot"/>
                <a:cs typeface="GFS Didot"/>
                <a:sym typeface="GFS Didot"/>
              </a:rPr>
              <a:t>Most Common Amenities</a:t>
            </a:r>
            <a:endParaRPr>
              <a:solidFill>
                <a:schemeClr val="dk1"/>
              </a:solidFill>
              <a:latin typeface="GFS Didot"/>
              <a:ea typeface="GFS Didot"/>
              <a:cs typeface="GFS Didot"/>
              <a:sym typeface="GFS Didot"/>
            </a:endParaRPr>
          </a:p>
          <a:p>
            <a:pPr indent="-317500" lvl="0" marL="457200" rtl="0" algn="l">
              <a:spcBef>
                <a:spcPts val="0"/>
              </a:spcBef>
              <a:spcAft>
                <a:spcPts val="0"/>
              </a:spcAft>
              <a:buSzPts val="1400"/>
              <a:buChar char="●"/>
            </a:pPr>
            <a:r>
              <a:rPr lang="el">
                <a:solidFill>
                  <a:schemeClr val="dk1"/>
                </a:solidFill>
                <a:latin typeface="GFS Didot"/>
                <a:ea typeface="GFS Didot"/>
                <a:cs typeface="GFS Didot"/>
                <a:sym typeface="GFS Didot"/>
              </a:rPr>
              <a:t>Neighborhoods</a:t>
            </a:r>
            <a:endParaRPr>
              <a:solidFill>
                <a:schemeClr val="dk1"/>
              </a:solidFill>
              <a:latin typeface="GFS Didot"/>
              <a:ea typeface="GFS Didot"/>
              <a:cs typeface="GFS Didot"/>
              <a:sym typeface="GFS Didot"/>
            </a:endParaRPr>
          </a:p>
          <a:p>
            <a:pPr indent="-317500" lvl="0" marL="457200" rtl="0" algn="l">
              <a:spcBef>
                <a:spcPts val="0"/>
              </a:spcBef>
              <a:spcAft>
                <a:spcPts val="0"/>
              </a:spcAft>
              <a:buSzPts val="1400"/>
              <a:buChar char="●"/>
            </a:pPr>
            <a:r>
              <a:rPr lang="el">
                <a:solidFill>
                  <a:schemeClr val="dk1"/>
                </a:solidFill>
                <a:latin typeface="GFS Didot"/>
                <a:ea typeface="GFS Didot"/>
                <a:cs typeface="GFS Didot"/>
                <a:sym typeface="GFS Didot"/>
              </a:rPr>
              <a:t>Map of the Top 100 Airbnbs in Madrid</a:t>
            </a:r>
            <a:endParaRPr/>
          </a:p>
        </p:txBody>
      </p:sp>
      <p:pic>
        <p:nvPicPr>
          <p:cNvPr id="87" name="Google Shape;87;p16"/>
          <p:cNvPicPr preferRelativeResize="0"/>
          <p:nvPr/>
        </p:nvPicPr>
        <p:blipFill>
          <a:blip r:embed="rId4">
            <a:alphaModFix/>
          </a:blip>
          <a:stretch>
            <a:fillRect/>
          </a:stretch>
        </p:blipFill>
        <p:spPr>
          <a:xfrm>
            <a:off x="5122075" y="1970250"/>
            <a:ext cx="3750475" cy="2108400"/>
          </a:xfrm>
          <a:prstGeom prst="rect">
            <a:avLst/>
          </a:prstGeom>
          <a:noFill/>
          <a:ln>
            <a:noFill/>
          </a:ln>
        </p:spPr>
      </p:pic>
      <p:sp>
        <p:nvSpPr>
          <p:cNvPr id="88" name="Google Shape;88;p16"/>
          <p:cNvSpPr txBox="1"/>
          <p:nvPr/>
        </p:nvSpPr>
        <p:spPr>
          <a:xfrm>
            <a:off x="430725" y="4774850"/>
            <a:ext cx="161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9" name="Google Shape;89;p16"/>
          <p:cNvSpPr txBox="1"/>
          <p:nvPr/>
        </p:nvSpPr>
        <p:spPr>
          <a:xfrm>
            <a:off x="430725" y="4821425"/>
            <a:ext cx="1617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E06666"/>
                </a:solidFill>
                <a:latin typeface="Black Han Sans"/>
                <a:ea typeface="Black Han Sans"/>
                <a:cs typeface="Black Han Sans"/>
                <a:sym typeface="Black Han Sans"/>
              </a:rPr>
              <a:t>airbnb madrid</a:t>
            </a:r>
            <a:endParaRPr sz="1200"/>
          </a:p>
        </p:txBody>
      </p:sp>
      <p:pic>
        <p:nvPicPr>
          <p:cNvPr id="90" name="Google Shape;90;p16"/>
          <p:cNvPicPr preferRelativeResize="0"/>
          <p:nvPr/>
        </p:nvPicPr>
        <p:blipFill>
          <a:blip r:embed="rId5">
            <a:alphaModFix/>
          </a:blip>
          <a:stretch>
            <a:fillRect/>
          </a:stretch>
        </p:blipFill>
        <p:spPr>
          <a:xfrm>
            <a:off x="-2" y="4821413"/>
            <a:ext cx="496525" cy="307075"/>
          </a:xfrm>
          <a:prstGeom prst="rect">
            <a:avLst/>
          </a:prstGeom>
          <a:noFill/>
          <a:ln>
            <a:noFill/>
          </a:ln>
        </p:spPr>
      </p:pic>
      <p:sp>
        <p:nvSpPr>
          <p:cNvPr id="91" name="Google Shape;91;p16"/>
          <p:cNvSpPr txBox="1"/>
          <p:nvPr/>
        </p:nvSpPr>
        <p:spPr>
          <a:xfrm>
            <a:off x="8861100" y="4759175"/>
            <a:ext cx="282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000">
              <a:solidFill>
                <a:srgbClr val="6D9EEB"/>
              </a:solidFill>
              <a:latin typeface="Merriweather"/>
              <a:ea typeface="Merriweather"/>
              <a:cs typeface="Merriweather"/>
              <a:sym typeface="Merriweather"/>
            </a:endParaRPr>
          </a:p>
        </p:txBody>
      </p:sp>
      <p:sp>
        <p:nvSpPr>
          <p:cNvPr id="92" name="Google Shape;92;p16"/>
          <p:cNvSpPr txBox="1"/>
          <p:nvPr/>
        </p:nvSpPr>
        <p:spPr>
          <a:xfrm>
            <a:off x="8861100" y="4759175"/>
            <a:ext cx="28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chemeClr val="dk2"/>
                </a:solidFill>
                <a:latin typeface="Merriweather"/>
                <a:ea typeface="Merriweather"/>
                <a:cs typeface="Merriweather"/>
                <a:sym typeface="Merriweather"/>
              </a:rPr>
              <a:t>4</a:t>
            </a:r>
            <a:endParaRPr b="1" sz="1000">
              <a:solidFill>
                <a:schemeClr val="dk2"/>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nvSpPr>
        <p:spPr>
          <a:xfrm>
            <a:off x="1117725" y="116625"/>
            <a:ext cx="63222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l" sz="2800">
                <a:solidFill>
                  <a:srgbClr val="6D9EEB"/>
                </a:solidFill>
                <a:latin typeface="Impact"/>
                <a:ea typeface="Impact"/>
                <a:cs typeface="Impact"/>
                <a:sym typeface="Impact"/>
              </a:rPr>
              <a:t>Total numbers of room types in </a:t>
            </a:r>
            <a:endParaRPr b="1" sz="2800">
              <a:solidFill>
                <a:srgbClr val="6D9EEB"/>
              </a:solidFill>
              <a:latin typeface="Impact"/>
              <a:ea typeface="Impact"/>
              <a:cs typeface="Impact"/>
              <a:sym typeface="Impact"/>
            </a:endParaRPr>
          </a:p>
          <a:p>
            <a:pPr indent="0" lvl="0" marL="0" rtl="0" algn="ctr">
              <a:spcBef>
                <a:spcPts val="0"/>
              </a:spcBef>
              <a:spcAft>
                <a:spcPts val="0"/>
              </a:spcAft>
              <a:buNone/>
            </a:pPr>
            <a:r>
              <a:rPr b="1" lang="el" sz="2800">
                <a:solidFill>
                  <a:srgbClr val="6D9EEB"/>
                </a:solidFill>
                <a:latin typeface="Impact"/>
                <a:ea typeface="Impact"/>
                <a:cs typeface="Impact"/>
                <a:sym typeface="Impact"/>
              </a:rPr>
              <a:t>airbnb madrid</a:t>
            </a:r>
            <a:endParaRPr b="1" sz="2800">
              <a:solidFill>
                <a:srgbClr val="6D9EEB"/>
              </a:solidFill>
              <a:latin typeface="Impact"/>
              <a:ea typeface="Impact"/>
              <a:cs typeface="Impact"/>
              <a:sym typeface="Impact"/>
            </a:endParaRPr>
          </a:p>
        </p:txBody>
      </p:sp>
      <p:sp>
        <p:nvSpPr>
          <p:cNvPr id="98" name="Google Shape;98;p17"/>
          <p:cNvSpPr txBox="1"/>
          <p:nvPr/>
        </p:nvSpPr>
        <p:spPr>
          <a:xfrm>
            <a:off x="430725" y="4774850"/>
            <a:ext cx="161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9" name="Google Shape;99;p17"/>
          <p:cNvSpPr txBox="1"/>
          <p:nvPr/>
        </p:nvSpPr>
        <p:spPr>
          <a:xfrm>
            <a:off x="430725" y="4821425"/>
            <a:ext cx="1617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E06666"/>
                </a:solidFill>
                <a:latin typeface="Black Han Sans"/>
                <a:ea typeface="Black Han Sans"/>
                <a:cs typeface="Black Han Sans"/>
                <a:sym typeface="Black Han Sans"/>
              </a:rPr>
              <a:t>airbnb madrid</a:t>
            </a:r>
            <a:endParaRPr sz="1200"/>
          </a:p>
        </p:txBody>
      </p:sp>
      <p:pic>
        <p:nvPicPr>
          <p:cNvPr id="100" name="Google Shape;100;p17"/>
          <p:cNvPicPr preferRelativeResize="0"/>
          <p:nvPr/>
        </p:nvPicPr>
        <p:blipFill>
          <a:blip r:embed="rId3">
            <a:alphaModFix/>
          </a:blip>
          <a:stretch>
            <a:fillRect/>
          </a:stretch>
        </p:blipFill>
        <p:spPr>
          <a:xfrm>
            <a:off x="-2" y="4821413"/>
            <a:ext cx="496525" cy="307075"/>
          </a:xfrm>
          <a:prstGeom prst="rect">
            <a:avLst/>
          </a:prstGeom>
          <a:noFill/>
          <a:ln>
            <a:noFill/>
          </a:ln>
        </p:spPr>
      </p:pic>
      <p:graphicFrame>
        <p:nvGraphicFramePr>
          <p:cNvPr id="101" name="Google Shape;101;p17"/>
          <p:cNvGraphicFramePr/>
          <p:nvPr/>
        </p:nvGraphicFramePr>
        <p:xfrm>
          <a:off x="496525" y="1567950"/>
          <a:ext cx="3000000" cy="3000000"/>
        </p:xfrm>
        <a:graphic>
          <a:graphicData uri="http://schemas.openxmlformats.org/drawingml/2006/table">
            <a:tbl>
              <a:tblPr>
                <a:noFill/>
                <a:tableStyleId>{DF0B1FFD-C377-4AA7-9E60-ED1CE2270A9D}</a:tableStyleId>
              </a:tblPr>
              <a:tblGrid>
                <a:gridCol w="1992750"/>
                <a:gridCol w="1046475"/>
              </a:tblGrid>
              <a:tr h="621400">
                <a:tc>
                  <a:txBody>
                    <a:bodyPr/>
                    <a:lstStyle/>
                    <a:p>
                      <a:pPr indent="0" lvl="0" marL="0" rtl="0" algn="l">
                        <a:spcBef>
                          <a:spcPts val="0"/>
                        </a:spcBef>
                        <a:spcAft>
                          <a:spcPts val="0"/>
                        </a:spcAft>
                        <a:buNone/>
                      </a:pPr>
                      <a:r>
                        <a:rPr b="1" lang="el">
                          <a:solidFill>
                            <a:schemeClr val="dk1"/>
                          </a:solidFill>
                          <a:latin typeface="Fira Sans Extra Condensed"/>
                          <a:ea typeface="Fira Sans Extra Condensed"/>
                          <a:cs typeface="Fira Sans Extra Condensed"/>
                          <a:sym typeface="Fira Sans Extra Condensed"/>
                        </a:rPr>
                        <a:t>Entire home/a</a:t>
                      </a:r>
                      <a:r>
                        <a:rPr b="1" lang="el">
                          <a:solidFill>
                            <a:schemeClr val="dk1"/>
                          </a:solidFill>
                          <a:latin typeface="Fira Sans Extra Condensed"/>
                          <a:ea typeface="Fira Sans Extra Condensed"/>
                          <a:cs typeface="Fira Sans Extra Condensed"/>
                          <a:sym typeface="Fira Sans Extra Condensed"/>
                        </a:rPr>
                        <a:t>partment</a:t>
                      </a:r>
                      <a:endParaRPr b="1">
                        <a:solidFill>
                          <a:schemeClr val="dk1"/>
                        </a:solidFill>
                        <a:latin typeface="Fira Sans Extra Condensed"/>
                        <a:ea typeface="Fira Sans Extra Condensed"/>
                        <a:cs typeface="Fira Sans Extra Condensed"/>
                        <a:sym typeface="Fira Sans Extra Condensed"/>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a:solidFill>
                            <a:schemeClr val="dk1"/>
                          </a:solidFill>
                          <a:latin typeface="Fira Sans Extra Condensed"/>
                          <a:ea typeface="Fira Sans Extra Condensed"/>
                          <a:cs typeface="Fira Sans Extra Condensed"/>
                          <a:sym typeface="Fira Sans Extra Condensed"/>
                        </a:rPr>
                        <a:t>11314</a:t>
                      </a:r>
                      <a:endParaRPr>
                        <a:solidFill>
                          <a:schemeClr val="dk1"/>
                        </a:solidFill>
                        <a:latin typeface="Fira Sans Extra Condensed"/>
                        <a:ea typeface="Fira Sans Extra Condensed"/>
                        <a:cs typeface="Fira Sans Extra Condensed"/>
                        <a:sym typeface="Fira Sans Extra Condensed"/>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44425">
                <a:tc>
                  <a:txBody>
                    <a:bodyPr/>
                    <a:lstStyle/>
                    <a:p>
                      <a:pPr indent="0" lvl="0" marL="0" rtl="0" algn="l">
                        <a:spcBef>
                          <a:spcPts val="0"/>
                        </a:spcBef>
                        <a:spcAft>
                          <a:spcPts val="0"/>
                        </a:spcAft>
                        <a:buNone/>
                      </a:pPr>
                      <a:r>
                        <a:rPr b="1" lang="el">
                          <a:solidFill>
                            <a:schemeClr val="dk1"/>
                          </a:solidFill>
                          <a:latin typeface="Fira Sans Extra Condensed"/>
                          <a:ea typeface="Fira Sans Extra Condensed"/>
                          <a:cs typeface="Fira Sans Extra Condensed"/>
                          <a:sym typeface="Fira Sans Extra Condensed"/>
                        </a:rPr>
                        <a:t>Private room</a:t>
                      </a:r>
                      <a:endParaRPr b="1">
                        <a:solidFill>
                          <a:schemeClr val="dk1"/>
                        </a:solidFill>
                        <a:latin typeface="Fira Sans Extra Condensed"/>
                        <a:ea typeface="Fira Sans Extra Condensed"/>
                        <a:cs typeface="Fira Sans Extra Condensed"/>
                        <a:sym typeface="Fira Sans Extra Condensed"/>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a:solidFill>
                            <a:schemeClr val="dk1"/>
                          </a:solidFill>
                          <a:latin typeface="Fira Sans Extra Condensed"/>
                          <a:ea typeface="Fira Sans Extra Condensed"/>
                          <a:cs typeface="Fira Sans Extra Condensed"/>
                          <a:sym typeface="Fira Sans Extra Condensed"/>
                        </a:rPr>
                        <a:t>7809</a:t>
                      </a:r>
                      <a:endParaRPr>
                        <a:solidFill>
                          <a:schemeClr val="dk1"/>
                        </a:solidFill>
                        <a:latin typeface="Fira Sans Extra Condensed"/>
                        <a:ea typeface="Fira Sans Extra Condensed"/>
                        <a:cs typeface="Fira Sans Extra Condensed"/>
                        <a:sym typeface="Fira Sans Extra Condensed"/>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44425">
                <a:tc>
                  <a:txBody>
                    <a:bodyPr/>
                    <a:lstStyle/>
                    <a:p>
                      <a:pPr indent="0" lvl="0" marL="0" rtl="0" algn="l">
                        <a:spcBef>
                          <a:spcPts val="0"/>
                        </a:spcBef>
                        <a:spcAft>
                          <a:spcPts val="0"/>
                        </a:spcAft>
                        <a:buNone/>
                      </a:pPr>
                      <a:r>
                        <a:rPr b="1" lang="el">
                          <a:solidFill>
                            <a:schemeClr val="dk1"/>
                          </a:solidFill>
                          <a:latin typeface="Fira Sans Extra Condensed"/>
                          <a:ea typeface="Fira Sans Extra Condensed"/>
                          <a:cs typeface="Fira Sans Extra Condensed"/>
                          <a:sym typeface="Fira Sans Extra Condensed"/>
                        </a:rPr>
                        <a:t>Shared room</a:t>
                      </a:r>
                      <a:endParaRPr b="1">
                        <a:solidFill>
                          <a:schemeClr val="dk1"/>
                        </a:solidFill>
                        <a:latin typeface="Fira Sans Extra Condensed"/>
                        <a:ea typeface="Fira Sans Extra Condensed"/>
                        <a:cs typeface="Fira Sans Extra Condensed"/>
                        <a:sym typeface="Fira Sans Extra Condensed"/>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a:solidFill>
                            <a:schemeClr val="dk1"/>
                          </a:solidFill>
                          <a:latin typeface="Fira Sans Extra Condensed"/>
                          <a:ea typeface="Fira Sans Extra Condensed"/>
                          <a:cs typeface="Fira Sans Extra Condensed"/>
                          <a:sym typeface="Fira Sans Extra Condensed"/>
                        </a:rPr>
                        <a:t>329</a:t>
                      </a:r>
                      <a:endParaRPr>
                        <a:solidFill>
                          <a:schemeClr val="dk1"/>
                        </a:solidFill>
                        <a:latin typeface="Fira Sans Extra Condensed"/>
                        <a:ea typeface="Fira Sans Extra Condensed"/>
                        <a:cs typeface="Fira Sans Extra Condensed"/>
                        <a:sym typeface="Fira Sans Extra Condensed"/>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44425">
                <a:tc>
                  <a:txBody>
                    <a:bodyPr/>
                    <a:lstStyle/>
                    <a:p>
                      <a:pPr indent="0" lvl="0" marL="0" rtl="0" algn="l">
                        <a:spcBef>
                          <a:spcPts val="0"/>
                        </a:spcBef>
                        <a:spcAft>
                          <a:spcPts val="0"/>
                        </a:spcAft>
                        <a:buNone/>
                      </a:pPr>
                      <a:r>
                        <a:rPr b="1" lang="el">
                          <a:solidFill>
                            <a:schemeClr val="dk1"/>
                          </a:solidFill>
                          <a:latin typeface="Fira Sans Extra Condensed"/>
                          <a:ea typeface="Fira Sans Extra Condensed"/>
                          <a:cs typeface="Fira Sans Extra Condensed"/>
                          <a:sym typeface="Fira Sans Extra Condensed"/>
                        </a:rPr>
                        <a:t>Hotel room</a:t>
                      </a:r>
                      <a:endParaRPr b="1">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a:solidFill>
                          <a:schemeClr val="dk1"/>
                        </a:solidFill>
                        <a:latin typeface="Fira Sans Extra Condensed"/>
                        <a:ea typeface="Fira Sans Extra Condensed"/>
                        <a:cs typeface="Fira Sans Extra Condensed"/>
                        <a:sym typeface="Fira Sans Extra Condensed"/>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a:solidFill>
                            <a:schemeClr val="dk1"/>
                          </a:solidFill>
                          <a:latin typeface="Fira Sans Extra Condensed"/>
                          <a:ea typeface="Fira Sans Extra Condensed"/>
                          <a:cs typeface="Fira Sans Extra Condensed"/>
                          <a:sym typeface="Fira Sans Extra Condensed"/>
                        </a:rPr>
                        <a:t>166</a:t>
                      </a:r>
                      <a:endParaRPr>
                        <a:solidFill>
                          <a:schemeClr val="dk1"/>
                        </a:solidFill>
                        <a:latin typeface="Fira Sans Extra Condensed"/>
                        <a:ea typeface="Fira Sans Extra Condensed"/>
                        <a:cs typeface="Fira Sans Extra Condensed"/>
                        <a:sym typeface="Fira Sans Extra Condensed"/>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02" name="Google Shape;102;p17"/>
          <p:cNvSpPr txBox="1"/>
          <p:nvPr/>
        </p:nvSpPr>
        <p:spPr>
          <a:xfrm>
            <a:off x="8861100" y="4759175"/>
            <a:ext cx="28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chemeClr val="dk2"/>
                </a:solidFill>
                <a:latin typeface="Merriweather"/>
                <a:ea typeface="Merriweather"/>
                <a:cs typeface="Merriweather"/>
                <a:sym typeface="Merriweather"/>
              </a:rPr>
              <a:t>5</a:t>
            </a:r>
            <a:endParaRPr b="1" sz="1000">
              <a:solidFill>
                <a:schemeClr val="dk2"/>
              </a:solidFill>
              <a:latin typeface="Merriweather"/>
              <a:ea typeface="Merriweather"/>
              <a:cs typeface="Merriweather"/>
              <a:sym typeface="Merriweather"/>
            </a:endParaRPr>
          </a:p>
        </p:txBody>
      </p:sp>
      <p:pic>
        <p:nvPicPr>
          <p:cNvPr id="103" name="Google Shape;103;p17"/>
          <p:cNvPicPr preferRelativeResize="0"/>
          <p:nvPr/>
        </p:nvPicPr>
        <p:blipFill>
          <a:blip r:embed="rId4">
            <a:alphaModFix/>
          </a:blip>
          <a:stretch>
            <a:fillRect/>
          </a:stretch>
        </p:blipFill>
        <p:spPr>
          <a:xfrm>
            <a:off x="4183000" y="1510913"/>
            <a:ext cx="3961976" cy="2829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2148225" y="98250"/>
            <a:ext cx="5003700" cy="73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l">
                <a:solidFill>
                  <a:srgbClr val="6D9EEB"/>
                </a:solidFill>
                <a:latin typeface="Impact"/>
                <a:ea typeface="Impact"/>
                <a:cs typeface="Impact"/>
                <a:sym typeface="Impact"/>
              </a:rPr>
              <a:t>Average prices</a:t>
            </a:r>
            <a:endParaRPr b="1">
              <a:solidFill>
                <a:srgbClr val="6D9EEB"/>
              </a:solidFill>
              <a:latin typeface="Impact"/>
              <a:ea typeface="Impact"/>
              <a:cs typeface="Impact"/>
              <a:sym typeface="Impact"/>
            </a:endParaRPr>
          </a:p>
        </p:txBody>
      </p:sp>
      <p:sp>
        <p:nvSpPr>
          <p:cNvPr id="109" name="Google Shape;109;p18"/>
          <p:cNvSpPr txBox="1"/>
          <p:nvPr>
            <p:ph idx="1" type="body"/>
          </p:nvPr>
        </p:nvSpPr>
        <p:spPr>
          <a:xfrm>
            <a:off x="85325" y="1468325"/>
            <a:ext cx="431700" cy="52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l">
                <a:solidFill>
                  <a:schemeClr val="lt1"/>
                </a:solidFill>
              </a:rPr>
              <a:t>a</a:t>
            </a:r>
            <a:endParaRPr>
              <a:solidFill>
                <a:schemeClr val="lt1"/>
              </a:solidFill>
            </a:endParaRPr>
          </a:p>
        </p:txBody>
      </p:sp>
      <p:graphicFrame>
        <p:nvGraphicFramePr>
          <p:cNvPr id="110" name="Google Shape;110;p18"/>
          <p:cNvGraphicFramePr/>
          <p:nvPr/>
        </p:nvGraphicFramePr>
        <p:xfrm>
          <a:off x="190200" y="1292425"/>
          <a:ext cx="3000000" cy="3000000"/>
        </p:xfrm>
        <a:graphic>
          <a:graphicData uri="http://schemas.openxmlformats.org/drawingml/2006/table">
            <a:tbl>
              <a:tblPr>
                <a:noFill/>
                <a:tableStyleId>{DF0B1FFD-C377-4AA7-9E60-ED1CE2270A9D}</a:tableStyleId>
              </a:tblPr>
              <a:tblGrid>
                <a:gridCol w="1257025"/>
                <a:gridCol w="1244525"/>
              </a:tblGrid>
              <a:tr h="598725">
                <a:tc>
                  <a:txBody>
                    <a:bodyPr/>
                    <a:lstStyle/>
                    <a:p>
                      <a:pPr indent="0" lvl="0" marL="0" rtl="0" algn="l">
                        <a:spcBef>
                          <a:spcPts val="0"/>
                        </a:spcBef>
                        <a:spcAft>
                          <a:spcPts val="0"/>
                        </a:spcAft>
                        <a:buNone/>
                      </a:pPr>
                      <a:r>
                        <a:rPr b="1" lang="el">
                          <a:latin typeface="Fira Sans Extra Condensed"/>
                          <a:ea typeface="Fira Sans Extra Condensed"/>
                          <a:cs typeface="Fira Sans Extra Condensed"/>
                          <a:sym typeface="Fira Sans Extra Condensed"/>
                        </a:rPr>
                        <a:t>Room types</a:t>
                      </a:r>
                      <a:endParaRPr b="1">
                        <a:latin typeface="Fira Sans Extra Condensed"/>
                        <a:ea typeface="Fira Sans Extra Condensed"/>
                        <a:cs typeface="Fira Sans Extra Condensed"/>
                        <a:sym typeface="Fira Sans Extra Condensed"/>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l">
                          <a:latin typeface="Fira Sans Extra Condensed"/>
                          <a:ea typeface="Fira Sans Extra Condensed"/>
                          <a:cs typeface="Fira Sans Extra Condensed"/>
                          <a:sym typeface="Fira Sans Extra Condensed"/>
                        </a:rPr>
                        <a:t>Average price</a:t>
                      </a:r>
                      <a:endParaRPr b="1">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l">
                          <a:latin typeface="Fira Sans Extra Condensed"/>
                          <a:ea typeface="Fira Sans Extra Condensed"/>
                          <a:cs typeface="Fira Sans Extra Condensed"/>
                          <a:sym typeface="Fira Sans Extra Condensed"/>
                        </a:rPr>
                        <a:t>(Euros </a:t>
                      </a:r>
                      <a:r>
                        <a:rPr b="1" lang="el" sz="1050">
                          <a:solidFill>
                            <a:srgbClr val="4D5156"/>
                          </a:solidFill>
                          <a:highlight>
                            <a:srgbClr val="FFFFFF"/>
                          </a:highlight>
                          <a:latin typeface="Fira Sans Extra Condensed"/>
                          <a:ea typeface="Fira Sans Extra Condensed"/>
                          <a:cs typeface="Fira Sans Extra Condensed"/>
                          <a:sym typeface="Fira Sans Extra Condensed"/>
                        </a:rPr>
                        <a:t>€</a:t>
                      </a:r>
                      <a:r>
                        <a:rPr lang="el" sz="1050">
                          <a:solidFill>
                            <a:srgbClr val="4D5156"/>
                          </a:solidFill>
                          <a:highlight>
                            <a:srgbClr val="FFFFFF"/>
                          </a:highlight>
                          <a:latin typeface="Fira Sans Extra Condensed"/>
                          <a:ea typeface="Fira Sans Extra Condensed"/>
                          <a:cs typeface="Fira Sans Extra Condensed"/>
                          <a:sym typeface="Fira Sans Extra Condensed"/>
                        </a:rPr>
                        <a:t>)</a:t>
                      </a:r>
                      <a:endParaRPr b="1">
                        <a:latin typeface="Fira Sans Extra Condensed"/>
                        <a:ea typeface="Fira Sans Extra Condensed"/>
                        <a:cs typeface="Fira Sans Extra Condensed"/>
                        <a:sym typeface="Fira Sans Extra Condensed"/>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98725">
                <a:tc>
                  <a:txBody>
                    <a:bodyPr/>
                    <a:lstStyle/>
                    <a:p>
                      <a:pPr indent="0" lvl="0" marL="0" rtl="0" algn="l">
                        <a:spcBef>
                          <a:spcPts val="0"/>
                        </a:spcBef>
                        <a:spcAft>
                          <a:spcPts val="0"/>
                        </a:spcAft>
                        <a:buNone/>
                      </a:pPr>
                      <a:r>
                        <a:rPr lang="el">
                          <a:latin typeface="Fira Sans Extra Condensed"/>
                          <a:ea typeface="Fira Sans Extra Condensed"/>
                          <a:cs typeface="Fira Sans Extra Condensed"/>
                          <a:sym typeface="Fira Sans Extra Condensed"/>
                        </a:rPr>
                        <a:t>Ent.</a:t>
                      </a:r>
                      <a:endParaRPr>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l">
                          <a:latin typeface="Fira Sans Extra Condensed"/>
                          <a:ea typeface="Fira Sans Extra Condensed"/>
                          <a:cs typeface="Fira Sans Extra Condensed"/>
                          <a:sym typeface="Fira Sans Extra Condensed"/>
                        </a:rPr>
                        <a:t>apartment</a:t>
                      </a:r>
                      <a:endParaRPr>
                        <a:latin typeface="Fira Sans Extra Condensed"/>
                        <a:ea typeface="Fira Sans Extra Condensed"/>
                        <a:cs typeface="Fira Sans Extra Condensed"/>
                        <a:sym typeface="Fira Sans Extra Condensed"/>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a:latin typeface="Fira Sans Extra Condensed"/>
                          <a:ea typeface="Fira Sans Extra Condensed"/>
                          <a:cs typeface="Fira Sans Extra Condensed"/>
                          <a:sym typeface="Fira Sans Extra Condensed"/>
                        </a:rPr>
                        <a:t>98</a:t>
                      </a:r>
                      <a:endParaRPr>
                        <a:latin typeface="Fira Sans Extra Condensed"/>
                        <a:ea typeface="Fira Sans Extra Condensed"/>
                        <a:cs typeface="Fira Sans Extra Condensed"/>
                        <a:sym typeface="Fira Sans Extra Condensed"/>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98725">
                <a:tc>
                  <a:txBody>
                    <a:bodyPr/>
                    <a:lstStyle/>
                    <a:p>
                      <a:pPr indent="0" lvl="0" marL="0" rtl="0" algn="l">
                        <a:spcBef>
                          <a:spcPts val="0"/>
                        </a:spcBef>
                        <a:spcAft>
                          <a:spcPts val="0"/>
                        </a:spcAft>
                        <a:buNone/>
                      </a:pPr>
                      <a:r>
                        <a:rPr lang="el">
                          <a:latin typeface="Fira Sans Extra Condensed"/>
                          <a:ea typeface="Fira Sans Extra Condensed"/>
                          <a:cs typeface="Fira Sans Extra Condensed"/>
                          <a:sym typeface="Fira Sans Extra Condensed"/>
                        </a:rPr>
                        <a:t>Hotel</a:t>
                      </a:r>
                      <a:endParaRPr>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l">
                          <a:latin typeface="Fira Sans Extra Condensed"/>
                          <a:ea typeface="Fira Sans Extra Condensed"/>
                          <a:cs typeface="Fira Sans Extra Condensed"/>
                          <a:sym typeface="Fira Sans Extra Condensed"/>
                        </a:rPr>
                        <a:t>room</a:t>
                      </a:r>
                      <a:endParaRPr>
                        <a:latin typeface="Fira Sans Extra Condensed"/>
                        <a:ea typeface="Fira Sans Extra Condensed"/>
                        <a:cs typeface="Fira Sans Extra Condensed"/>
                        <a:sym typeface="Fira Sans Extra Condensed"/>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a:latin typeface="Fira Sans Extra Condensed"/>
                          <a:ea typeface="Fira Sans Extra Condensed"/>
                          <a:cs typeface="Fira Sans Extra Condensed"/>
                          <a:sym typeface="Fira Sans Extra Condensed"/>
                        </a:rPr>
                        <a:t>102</a:t>
                      </a:r>
                      <a:endParaRPr>
                        <a:latin typeface="Fira Sans Extra Condensed"/>
                        <a:ea typeface="Fira Sans Extra Condensed"/>
                        <a:cs typeface="Fira Sans Extra Condensed"/>
                        <a:sym typeface="Fira Sans Extra Condensed"/>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98725">
                <a:tc>
                  <a:txBody>
                    <a:bodyPr/>
                    <a:lstStyle/>
                    <a:p>
                      <a:pPr indent="0" lvl="0" marL="0" rtl="0" algn="l">
                        <a:spcBef>
                          <a:spcPts val="0"/>
                        </a:spcBef>
                        <a:spcAft>
                          <a:spcPts val="0"/>
                        </a:spcAft>
                        <a:buNone/>
                      </a:pPr>
                      <a:r>
                        <a:rPr lang="el">
                          <a:latin typeface="Fira Sans Extra Condensed"/>
                          <a:ea typeface="Fira Sans Extra Condensed"/>
                          <a:cs typeface="Fira Sans Extra Condensed"/>
                          <a:sym typeface="Fira Sans Extra Condensed"/>
                        </a:rPr>
                        <a:t>Private</a:t>
                      </a:r>
                      <a:endParaRPr>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l">
                          <a:latin typeface="Fira Sans Extra Condensed"/>
                          <a:ea typeface="Fira Sans Extra Condensed"/>
                          <a:cs typeface="Fira Sans Extra Condensed"/>
                          <a:sym typeface="Fira Sans Extra Condensed"/>
                        </a:rPr>
                        <a:t>room</a:t>
                      </a:r>
                      <a:endParaRPr>
                        <a:latin typeface="Fira Sans Extra Condensed"/>
                        <a:ea typeface="Fira Sans Extra Condensed"/>
                        <a:cs typeface="Fira Sans Extra Condensed"/>
                        <a:sym typeface="Fira Sans Extra Condensed"/>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a:latin typeface="Fira Sans Extra Condensed"/>
                          <a:ea typeface="Fira Sans Extra Condensed"/>
                          <a:cs typeface="Fira Sans Extra Condensed"/>
                          <a:sym typeface="Fira Sans Extra Condensed"/>
                        </a:rPr>
                        <a:t>39</a:t>
                      </a:r>
                      <a:endParaRPr>
                        <a:latin typeface="Fira Sans Extra Condensed"/>
                        <a:ea typeface="Fira Sans Extra Condensed"/>
                        <a:cs typeface="Fira Sans Extra Condensed"/>
                        <a:sym typeface="Fira Sans Extra Condensed"/>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9375">
                <a:tc>
                  <a:txBody>
                    <a:bodyPr/>
                    <a:lstStyle/>
                    <a:p>
                      <a:pPr indent="0" lvl="0" marL="0" rtl="0" algn="l">
                        <a:spcBef>
                          <a:spcPts val="0"/>
                        </a:spcBef>
                        <a:spcAft>
                          <a:spcPts val="0"/>
                        </a:spcAft>
                        <a:buNone/>
                      </a:pPr>
                      <a:r>
                        <a:rPr lang="el">
                          <a:latin typeface="Fira Sans Extra Condensed"/>
                          <a:ea typeface="Fira Sans Extra Condensed"/>
                          <a:cs typeface="Fira Sans Extra Condensed"/>
                          <a:sym typeface="Fira Sans Extra Condensed"/>
                        </a:rPr>
                        <a:t>Shared room</a:t>
                      </a:r>
                      <a:endParaRPr>
                        <a:latin typeface="Fira Sans Extra Condensed"/>
                        <a:ea typeface="Fira Sans Extra Condensed"/>
                        <a:cs typeface="Fira Sans Extra Condensed"/>
                        <a:sym typeface="Fira Sans Extra Condensed"/>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a:latin typeface="Fira Sans Extra Condensed"/>
                          <a:ea typeface="Fira Sans Extra Condensed"/>
                          <a:cs typeface="Fira Sans Extra Condensed"/>
                          <a:sym typeface="Fira Sans Extra Condensed"/>
                        </a:rPr>
                        <a:t>36</a:t>
                      </a:r>
                      <a:endParaRPr>
                        <a:latin typeface="Fira Sans Extra Condensed"/>
                        <a:ea typeface="Fira Sans Extra Condensed"/>
                        <a:cs typeface="Fira Sans Extra Condensed"/>
                        <a:sym typeface="Fira Sans Extra Condensed"/>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11" name="Google Shape;111;p18"/>
          <p:cNvSpPr txBox="1"/>
          <p:nvPr/>
        </p:nvSpPr>
        <p:spPr>
          <a:xfrm>
            <a:off x="430725" y="4774850"/>
            <a:ext cx="161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2" name="Google Shape;112;p18"/>
          <p:cNvSpPr txBox="1"/>
          <p:nvPr/>
        </p:nvSpPr>
        <p:spPr>
          <a:xfrm>
            <a:off x="430725" y="4821425"/>
            <a:ext cx="1617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E06666"/>
                </a:solidFill>
                <a:latin typeface="Black Han Sans"/>
                <a:ea typeface="Black Han Sans"/>
                <a:cs typeface="Black Han Sans"/>
                <a:sym typeface="Black Han Sans"/>
              </a:rPr>
              <a:t>airbnb madrid</a:t>
            </a:r>
            <a:endParaRPr sz="1200"/>
          </a:p>
        </p:txBody>
      </p:sp>
      <p:pic>
        <p:nvPicPr>
          <p:cNvPr id="113" name="Google Shape;113;p18"/>
          <p:cNvPicPr preferRelativeResize="0"/>
          <p:nvPr/>
        </p:nvPicPr>
        <p:blipFill>
          <a:blip r:embed="rId3">
            <a:alphaModFix/>
          </a:blip>
          <a:stretch>
            <a:fillRect/>
          </a:stretch>
        </p:blipFill>
        <p:spPr>
          <a:xfrm>
            <a:off x="-2" y="4821413"/>
            <a:ext cx="496525" cy="307075"/>
          </a:xfrm>
          <a:prstGeom prst="rect">
            <a:avLst/>
          </a:prstGeom>
          <a:noFill/>
          <a:ln>
            <a:noFill/>
          </a:ln>
        </p:spPr>
      </p:pic>
      <p:sp>
        <p:nvSpPr>
          <p:cNvPr id="114" name="Google Shape;114;p18"/>
          <p:cNvSpPr txBox="1"/>
          <p:nvPr/>
        </p:nvSpPr>
        <p:spPr>
          <a:xfrm>
            <a:off x="8861100" y="4759175"/>
            <a:ext cx="282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chemeClr val="dk2"/>
                </a:solidFill>
                <a:latin typeface="Merriweather"/>
                <a:ea typeface="Merriweather"/>
                <a:cs typeface="Merriweather"/>
                <a:sym typeface="Merriweather"/>
              </a:rPr>
              <a:t>6</a:t>
            </a:r>
            <a:endParaRPr b="1" sz="1200">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b="1" sz="1200">
              <a:solidFill>
                <a:schemeClr val="dk2"/>
              </a:solidFill>
              <a:latin typeface="Merriweather"/>
              <a:ea typeface="Merriweather"/>
              <a:cs typeface="Merriweather"/>
              <a:sym typeface="Merriweather"/>
            </a:endParaRPr>
          </a:p>
        </p:txBody>
      </p:sp>
      <p:pic>
        <p:nvPicPr>
          <p:cNvPr id="115" name="Google Shape;115;p18"/>
          <p:cNvPicPr preferRelativeResize="0"/>
          <p:nvPr/>
        </p:nvPicPr>
        <p:blipFill>
          <a:blip r:embed="rId4">
            <a:alphaModFix/>
          </a:blip>
          <a:stretch>
            <a:fillRect/>
          </a:stretch>
        </p:blipFill>
        <p:spPr>
          <a:xfrm>
            <a:off x="3373850" y="1182538"/>
            <a:ext cx="5078374" cy="3127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nvSpPr>
        <p:spPr>
          <a:xfrm>
            <a:off x="2557500" y="107150"/>
            <a:ext cx="402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800">
                <a:solidFill>
                  <a:srgbClr val="6D9EEB"/>
                </a:solidFill>
                <a:latin typeface="Impact"/>
                <a:ea typeface="Impact"/>
                <a:cs typeface="Impact"/>
                <a:sym typeface="Impact"/>
              </a:rPr>
              <a:t>Most common amenities</a:t>
            </a:r>
            <a:endParaRPr b="1" sz="2800">
              <a:solidFill>
                <a:srgbClr val="6D9EEB"/>
              </a:solidFill>
              <a:latin typeface="Impact"/>
              <a:ea typeface="Impact"/>
              <a:cs typeface="Impact"/>
              <a:sym typeface="Impact"/>
            </a:endParaRPr>
          </a:p>
        </p:txBody>
      </p:sp>
      <p:sp>
        <p:nvSpPr>
          <p:cNvPr id="121" name="Google Shape;121;p19"/>
          <p:cNvSpPr txBox="1"/>
          <p:nvPr/>
        </p:nvSpPr>
        <p:spPr>
          <a:xfrm>
            <a:off x="7624100" y="4775025"/>
            <a:ext cx="169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E06666"/>
              </a:solidFill>
              <a:latin typeface="Black Han Sans"/>
              <a:ea typeface="Black Han Sans"/>
              <a:cs typeface="Black Han Sans"/>
              <a:sym typeface="Black Ha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22" name="Google Shape;122;p19"/>
          <p:cNvSpPr txBox="1"/>
          <p:nvPr/>
        </p:nvSpPr>
        <p:spPr>
          <a:xfrm>
            <a:off x="7601925" y="4774850"/>
            <a:ext cx="161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3" name="Google Shape;123;p19"/>
          <p:cNvSpPr txBox="1"/>
          <p:nvPr/>
        </p:nvSpPr>
        <p:spPr>
          <a:xfrm>
            <a:off x="8774650" y="4759175"/>
            <a:ext cx="369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chemeClr val="dk2"/>
                </a:solidFill>
                <a:latin typeface="Merriweather"/>
                <a:ea typeface="Merriweather"/>
                <a:cs typeface="Merriweather"/>
                <a:sym typeface="Merriweather"/>
              </a:rPr>
              <a:t>7</a:t>
            </a:r>
            <a:endParaRPr b="1" sz="1000">
              <a:solidFill>
                <a:schemeClr val="dk2"/>
              </a:solidFill>
              <a:latin typeface="Merriweather"/>
              <a:ea typeface="Merriweather"/>
              <a:cs typeface="Merriweather"/>
              <a:sym typeface="Merriweather"/>
            </a:endParaRPr>
          </a:p>
        </p:txBody>
      </p:sp>
      <p:sp>
        <p:nvSpPr>
          <p:cNvPr id="124" name="Google Shape;124;p19"/>
          <p:cNvSpPr txBox="1"/>
          <p:nvPr/>
        </p:nvSpPr>
        <p:spPr>
          <a:xfrm>
            <a:off x="430725" y="4774850"/>
            <a:ext cx="161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5" name="Google Shape;125;p19"/>
          <p:cNvSpPr txBox="1"/>
          <p:nvPr/>
        </p:nvSpPr>
        <p:spPr>
          <a:xfrm>
            <a:off x="430725" y="4821425"/>
            <a:ext cx="1617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E06666"/>
                </a:solidFill>
                <a:latin typeface="Black Han Sans"/>
                <a:ea typeface="Black Han Sans"/>
                <a:cs typeface="Black Han Sans"/>
                <a:sym typeface="Black Han Sans"/>
              </a:rPr>
              <a:t>airbnb madrid</a:t>
            </a:r>
            <a:endParaRPr sz="1200"/>
          </a:p>
        </p:txBody>
      </p:sp>
      <p:pic>
        <p:nvPicPr>
          <p:cNvPr id="126" name="Google Shape;126;p19"/>
          <p:cNvPicPr preferRelativeResize="0"/>
          <p:nvPr/>
        </p:nvPicPr>
        <p:blipFill>
          <a:blip r:embed="rId3">
            <a:alphaModFix/>
          </a:blip>
          <a:stretch>
            <a:fillRect/>
          </a:stretch>
        </p:blipFill>
        <p:spPr>
          <a:xfrm>
            <a:off x="-2" y="4821413"/>
            <a:ext cx="496525" cy="307075"/>
          </a:xfrm>
          <a:prstGeom prst="rect">
            <a:avLst/>
          </a:prstGeom>
          <a:noFill/>
          <a:ln>
            <a:noFill/>
          </a:ln>
        </p:spPr>
      </p:pic>
      <p:pic>
        <p:nvPicPr>
          <p:cNvPr id="127" name="Google Shape;127;p19"/>
          <p:cNvPicPr preferRelativeResize="0"/>
          <p:nvPr/>
        </p:nvPicPr>
        <p:blipFill>
          <a:blip r:embed="rId4">
            <a:alphaModFix/>
          </a:blip>
          <a:stretch>
            <a:fillRect/>
          </a:stretch>
        </p:blipFill>
        <p:spPr>
          <a:xfrm>
            <a:off x="1449250" y="875150"/>
            <a:ext cx="6245500" cy="3747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nvSpPr>
        <p:spPr>
          <a:xfrm>
            <a:off x="2557500" y="107150"/>
            <a:ext cx="402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800">
                <a:solidFill>
                  <a:srgbClr val="6D9EEB"/>
                </a:solidFill>
                <a:latin typeface="Impact"/>
                <a:ea typeface="Impact"/>
                <a:cs typeface="Impact"/>
                <a:sym typeface="Impact"/>
              </a:rPr>
              <a:t>Most common amenities</a:t>
            </a:r>
            <a:endParaRPr b="1" sz="2800">
              <a:solidFill>
                <a:srgbClr val="6D9EEB"/>
              </a:solidFill>
              <a:latin typeface="Impact"/>
              <a:ea typeface="Impact"/>
              <a:cs typeface="Impact"/>
              <a:sym typeface="Impact"/>
            </a:endParaRPr>
          </a:p>
        </p:txBody>
      </p:sp>
      <p:sp>
        <p:nvSpPr>
          <p:cNvPr id="133" name="Google Shape;133;p20"/>
          <p:cNvSpPr txBox="1"/>
          <p:nvPr/>
        </p:nvSpPr>
        <p:spPr>
          <a:xfrm>
            <a:off x="7624100" y="4775025"/>
            <a:ext cx="169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E06666"/>
              </a:solidFill>
              <a:latin typeface="Black Han Sans"/>
              <a:ea typeface="Black Han Sans"/>
              <a:cs typeface="Black Han Sans"/>
              <a:sym typeface="Black Ha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34" name="Google Shape;134;p20"/>
          <p:cNvSpPr txBox="1"/>
          <p:nvPr/>
        </p:nvSpPr>
        <p:spPr>
          <a:xfrm>
            <a:off x="7601925" y="4774850"/>
            <a:ext cx="161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5" name="Google Shape;135;p20"/>
          <p:cNvSpPr txBox="1"/>
          <p:nvPr/>
        </p:nvSpPr>
        <p:spPr>
          <a:xfrm>
            <a:off x="8774650" y="4759175"/>
            <a:ext cx="369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chemeClr val="dk2"/>
                </a:solidFill>
                <a:latin typeface="Merriweather"/>
                <a:ea typeface="Merriweather"/>
                <a:cs typeface="Merriweather"/>
                <a:sym typeface="Merriweather"/>
              </a:rPr>
              <a:t>8</a:t>
            </a:r>
            <a:endParaRPr b="1" sz="1000">
              <a:solidFill>
                <a:schemeClr val="dk2"/>
              </a:solidFill>
              <a:latin typeface="Merriweather"/>
              <a:ea typeface="Merriweather"/>
              <a:cs typeface="Merriweather"/>
              <a:sym typeface="Merriweather"/>
            </a:endParaRPr>
          </a:p>
        </p:txBody>
      </p:sp>
      <p:sp>
        <p:nvSpPr>
          <p:cNvPr id="136" name="Google Shape;136;p20"/>
          <p:cNvSpPr txBox="1"/>
          <p:nvPr/>
        </p:nvSpPr>
        <p:spPr>
          <a:xfrm>
            <a:off x="430725" y="4774850"/>
            <a:ext cx="161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7" name="Google Shape;137;p20"/>
          <p:cNvSpPr txBox="1"/>
          <p:nvPr/>
        </p:nvSpPr>
        <p:spPr>
          <a:xfrm>
            <a:off x="430725" y="4821425"/>
            <a:ext cx="1617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E06666"/>
                </a:solidFill>
                <a:latin typeface="Black Han Sans"/>
                <a:ea typeface="Black Han Sans"/>
                <a:cs typeface="Black Han Sans"/>
                <a:sym typeface="Black Han Sans"/>
              </a:rPr>
              <a:t>airbnb madrid</a:t>
            </a:r>
            <a:endParaRPr sz="1200"/>
          </a:p>
        </p:txBody>
      </p:sp>
      <p:pic>
        <p:nvPicPr>
          <p:cNvPr id="138" name="Google Shape;138;p20"/>
          <p:cNvPicPr preferRelativeResize="0"/>
          <p:nvPr/>
        </p:nvPicPr>
        <p:blipFill>
          <a:blip r:embed="rId3">
            <a:alphaModFix/>
          </a:blip>
          <a:stretch>
            <a:fillRect/>
          </a:stretch>
        </p:blipFill>
        <p:spPr>
          <a:xfrm>
            <a:off x="-2" y="4821413"/>
            <a:ext cx="496525" cy="307075"/>
          </a:xfrm>
          <a:prstGeom prst="rect">
            <a:avLst/>
          </a:prstGeom>
          <a:noFill/>
          <a:ln>
            <a:noFill/>
          </a:ln>
        </p:spPr>
      </p:pic>
      <p:pic>
        <p:nvPicPr>
          <p:cNvPr id="139" name="Google Shape;139;p20"/>
          <p:cNvPicPr preferRelativeResize="0"/>
          <p:nvPr/>
        </p:nvPicPr>
        <p:blipFill>
          <a:blip r:embed="rId4">
            <a:alphaModFix/>
          </a:blip>
          <a:stretch>
            <a:fillRect/>
          </a:stretch>
        </p:blipFill>
        <p:spPr>
          <a:xfrm>
            <a:off x="1449250" y="875150"/>
            <a:ext cx="6245500" cy="3747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1209875" y="0"/>
            <a:ext cx="6904500" cy="119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l" sz="2840">
                <a:solidFill>
                  <a:srgbClr val="6D9EEB"/>
                </a:solidFill>
                <a:latin typeface="Impact"/>
                <a:ea typeface="Impact"/>
                <a:cs typeface="Impact"/>
                <a:sym typeface="Impact"/>
              </a:rPr>
              <a:t>Top 5 </a:t>
            </a:r>
            <a:r>
              <a:rPr lang="el" sz="2840">
                <a:solidFill>
                  <a:srgbClr val="6D9EEB"/>
                </a:solidFill>
                <a:latin typeface="Impact"/>
                <a:ea typeface="Impact"/>
                <a:cs typeface="Impact"/>
                <a:sym typeface="Impact"/>
              </a:rPr>
              <a:t>n</a:t>
            </a:r>
            <a:r>
              <a:rPr lang="el" sz="2840">
                <a:solidFill>
                  <a:srgbClr val="6D9EEB"/>
                </a:solidFill>
                <a:latin typeface="Impact"/>
                <a:ea typeface="Impact"/>
                <a:cs typeface="Impact"/>
                <a:sym typeface="Impact"/>
              </a:rPr>
              <a:t>eighbourhoods with most madrid airbnb properties</a:t>
            </a:r>
            <a:endParaRPr sz="2840">
              <a:solidFill>
                <a:srgbClr val="6D9EEB"/>
              </a:solidFill>
              <a:latin typeface="Impact"/>
              <a:ea typeface="Impact"/>
              <a:cs typeface="Impact"/>
              <a:sym typeface="Impact"/>
            </a:endParaRPr>
          </a:p>
          <a:p>
            <a:pPr indent="0" lvl="0" marL="0" rtl="0" algn="l">
              <a:spcBef>
                <a:spcPts val="0"/>
              </a:spcBef>
              <a:spcAft>
                <a:spcPts val="0"/>
              </a:spcAft>
              <a:buClr>
                <a:schemeClr val="dk1"/>
              </a:buClr>
              <a:buSzPts val="990"/>
              <a:buFont typeface="Arial"/>
              <a:buNone/>
            </a:pPr>
            <a:r>
              <a:t/>
            </a:r>
            <a:endParaRPr sz="3240">
              <a:solidFill>
                <a:srgbClr val="6D9EEB"/>
              </a:solidFill>
              <a:latin typeface="Impact"/>
              <a:ea typeface="Impact"/>
              <a:cs typeface="Impact"/>
              <a:sym typeface="Impact"/>
            </a:endParaRPr>
          </a:p>
        </p:txBody>
      </p:sp>
      <p:sp>
        <p:nvSpPr>
          <p:cNvPr id="145" name="Google Shape;145;p21"/>
          <p:cNvSpPr txBox="1"/>
          <p:nvPr/>
        </p:nvSpPr>
        <p:spPr>
          <a:xfrm>
            <a:off x="7601925" y="4774850"/>
            <a:ext cx="161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6" name="Google Shape;146;p21"/>
          <p:cNvSpPr txBox="1"/>
          <p:nvPr/>
        </p:nvSpPr>
        <p:spPr>
          <a:xfrm>
            <a:off x="7101100" y="1846925"/>
            <a:ext cx="178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t/>
            </a:r>
            <a:endParaRPr/>
          </a:p>
        </p:txBody>
      </p:sp>
      <p:sp>
        <p:nvSpPr>
          <p:cNvPr id="147" name="Google Shape;147;p21"/>
          <p:cNvSpPr txBox="1"/>
          <p:nvPr/>
        </p:nvSpPr>
        <p:spPr>
          <a:xfrm>
            <a:off x="430725" y="4774850"/>
            <a:ext cx="161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8" name="Google Shape;148;p21"/>
          <p:cNvSpPr txBox="1"/>
          <p:nvPr/>
        </p:nvSpPr>
        <p:spPr>
          <a:xfrm>
            <a:off x="430725" y="4821425"/>
            <a:ext cx="1617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E06666"/>
                </a:solidFill>
                <a:latin typeface="Black Han Sans"/>
                <a:ea typeface="Black Han Sans"/>
                <a:cs typeface="Black Han Sans"/>
                <a:sym typeface="Black Han Sans"/>
              </a:rPr>
              <a:t>airbnb madrid</a:t>
            </a:r>
            <a:endParaRPr sz="1200"/>
          </a:p>
        </p:txBody>
      </p:sp>
      <p:pic>
        <p:nvPicPr>
          <p:cNvPr id="149" name="Google Shape;149;p21"/>
          <p:cNvPicPr preferRelativeResize="0"/>
          <p:nvPr/>
        </p:nvPicPr>
        <p:blipFill>
          <a:blip r:embed="rId3">
            <a:alphaModFix/>
          </a:blip>
          <a:stretch>
            <a:fillRect/>
          </a:stretch>
        </p:blipFill>
        <p:spPr>
          <a:xfrm>
            <a:off x="-2" y="4821413"/>
            <a:ext cx="496525" cy="307075"/>
          </a:xfrm>
          <a:prstGeom prst="rect">
            <a:avLst/>
          </a:prstGeom>
          <a:noFill/>
          <a:ln>
            <a:noFill/>
          </a:ln>
        </p:spPr>
      </p:pic>
      <p:sp>
        <p:nvSpPr>
          <p:cNvPr id="150" name="Google Shape;150;p21"/>
          <p:cNvSpPr txBox="1"/>
          <p:nvPr/>
        </p:nvSpPr>
        <p:spPr>
          <a:xfrm>
            <a:off x="8861100" y="4759175"/>
            <a:ext cx="28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chemeClr val="dk2"/>
                </a:solidFill>
                <a:latin typeface="Merriweather"/>
                <a:ea typeface="Merriweather"/>
                <a:cs typeface="Merriweather"/>
                <a:sym typeface="Merriweather"/>
              </a:rPr>
              <a:t>9</a:t>
            </a:r>
            <a:endParaRPr b="1" sz="1000">
              <a:solidFill>
                <a:schemeClr val="dk2"/>
              </a:solidFill>
              <a:latin typeface="Merriweather"/>
              <a:ea typeface="Merriweather"/>
              <a:cs typeface="Merriweather"/>
              <a:sym typeface="Merriweather"/>
            </a:endParaRPr>
          </a:p>
        </p:txBody>
      </p:sp>
      <p:pic>
        <p:nvPicPr>
          <p:cNvPr id="151" name="Google Shape;151;p21"/>
          <p:cNvPicPr preferRelativeResize="0"/>
          <p:nvPr/>
        </p:nvPicPr>
        <p:blipFill>
          <a:blip r:embed="rId4">
            <a:alphaModFix/>
          </a:blip>
          <a:stretch>
            <a:fillRect/>
          </a:stretch>
        </p:blipFill>
        <p:spPr>
          <a:xfrm>
            <a:off x="2090913" y="1197600"/>
            <a:ext cx="5142423" cy="32724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