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5143500" cx="9144000"/>
  <p:notesSz cx="6858000" cy="9144000"/>
  <p:embeddedFontLst>
    <p:embeddedFont>
      <p:font typeface="Merriweather"/>
      <p:regular r:id="rId40"/>
      <p:bold r:id="rId41"/>
      <p:italic r:id="rId42"/>
      <p:boldItalic r:id="rId43"/>
    </p:embeddedFont>
    <p:embeddedFont>
      <p:font typeface="Fira Sans Extra Condensed"/>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0A05B7F-5320-4281-BBDA-281A8E237B2C}">
  <a:tblStyle styleId="{B0A05B7F-5320-4281-BBDA-281A8E237B2C}"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erriweather-regular.fntdata"/><Relationship Id="rId20" Type="http://schemas.openxmlformats.org/officeDocument/2006/relationships/slide" Target="slides/slide14.xml"/><Relationship Id="rId42" Type="http://schemas.openxmlformats.org/officeDocument/2006/relationships/font" Target="fonts/Merriweather-italic.fntdata"/><Relationship Id="rId41" Type="http://schemas.openxmlformats.org/officeDocument/2006/relationships/font" Target="fonts/Merriweather-bold.fntdata"/><Relationship Id="rId22" Type="http://schemas.openxmlformats.org/officeDocument/2006/relationships/slide" Target="slides/slide16.xml"/><Relationship Id="rId44" Type="http://schemas.openxmlformats.org/officeDocument/2006/relationships/font" Target="fonts/FiraSansExtraCondensed-regular.fntdata"/><Relationship Id="rId21" Type="http://schemas.openxmlformats.org/officeDocument/2006/relationships/slide" Target="slides/slide15.xml"/><Relationship Id="rId43" Type="http://schemas.openxmlformats.org/officeDocument/2006/relationships/font" Target="fonts/Merriweather-boldItalic.fntdata"/><Relationship Id="rId24" Type="http://schemas.openxmlformats.org/officeDocument/2006/relationships/slide" Target="slides/slide18.xml"/><Relationship Id="rId46" Type="http://schemas.openxmlformats.org/officeDocument/2006/relationships/font" Target="fonts/FiraSansExtraCondensed-italic.fntdata"/><Relationship Id="rId23" Type="http://schemas.openxmlformats.org/officeDocument/2006/relationships/slide" Target="slides/slide17.xml"/><Relationship Id="rId45" Type="http://schemas.openxmlformats.org/officeDocument/2006/relationships/font" Target="fonts/FiraSansExtraCondensed-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47" Type="http://schemas.openxmlformats.org/officeDocument/2006/relationships/font" Target="fonts/FiraSansExtraCondensed-boldItalic.fntdata"/><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6f0f531e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6f0f531e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06f0f531e0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06f0f531e0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06f0f531e0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06f0f531e0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06f0f531e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06f0f531e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6f0f531e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06f0f531e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106f0f531e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106f0f531e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072132204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072132204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06e45e9531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06e45e953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06e45e9531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06e45e9531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06e45e9531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06e45e9531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106e45e9531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106e45e9531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06f0f531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06f0f531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06e45e9531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06e45e9531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06e45e9531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06e45e9531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06e45e9531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06e45e9531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06e45e9531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06e45e9531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06e45e9531_1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06e45e9531_1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06e45e9531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06e45e9531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06e45e9531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06e45e9531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06e45e9531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06e45e9531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06e45e9531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06e45e9531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06e45e9531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06e45e9531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6f0f531e0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6f0f531e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06e45e9531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06e45e9531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06e45e9531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06e45e9531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06e45e9531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06e45e9531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06e45e9531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06e45e9531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6f0f531e0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6f0f531e0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6f0f531e0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6f0f531e0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106f0f531e0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106f0f531e0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06f0f531e0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06f0f531e0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06f0f531e0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06f0f531e0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6f0f531e0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6f0f531e0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 Id="rId3" Type="http://schemas.openxmlformats.org/officeDocument/2006/relationships/hyperlink" Target="https://www.kaggle.com/mlg-ulb/creditcardfrau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 Id="rId3"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8.xml"/><Relationship Id="rId3"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0.xml"/><Relationship Id="rId3" Type="http://schemas.openxmlformats.org/officeDocument/2006/relationships/image" Target="../media/image10.png"/><Relationship Id="rId4" Type="http://schemas.openxmlformats.org/officeDocument/2006/relationships/image" Target="../media/image1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2.xml"/><Relationship Id="rId3" Type="http://schemas.openxmlformats.org/officeDocument/2006/relationships/image" Target="../media/image14.jp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7B7B7"/>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00828" y="416400"/>
            <a:ext cx="50484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l"/>
              <a:t>Credit Card Fraud Detection</a:t>
            </a:r>
            <a:endParaRPr/>
          </a:p>
        </p:txBody>
      </p:sp>
      <p:sp>
        <p:nvSpPr>
          <p:cNvPr id="55" name="Google Shape;55;p13"/>
          <p:cNvSpPr txBox="1"/>
          <p:nvPr>
            <p:ph idx="1" type="subTitle"/>
          </p:nvPr>
        </p:nvSpPr>
        <p:spPr>
          <a:xfrm>
            <a:off x="2668825" y="2544950"/>
            <a:ext cx="59124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l"/>
              <a:t>Machine Learning Project</a:t>
            </a:r>
            <a:endParaRPr/>
          </a:p>
        </p:txBody>
      </p:sp>
      <p:grpSp>
        <p:nvGrpSpPr>
          <p:cNvPr id="56" name="Google Shape;56;p13"/>
          <p:cNvGrpSpPr/>
          <p:nvPr/>
        </p:nvGrpSpPr>
        <p:grpSpPr>
          <a:xfrm>
            <a:off x="354977" y="262751"/>
            <a:ext cx="2277229" cy="4618007"/>
            <a:chOff x="876306" y="411622"/>
            <a:chExt cx="2504927" cy="5894074"/>
          </a:xfrm>
        </p:grpSpPr>
        <p:grpSp>
          <p:nvGrpSpPr>
            <p:cNvPr id="57" name="Google Shape;57;p13"/>
            <p:cNvGrpSpPr/>
            <p:nvPr/>
          </p:nvGrpSpPr>
          <p:grpSpPr>
            <a:xfrm>
              <a:off x="1450547" y="411622"/>
              <a:ext cx="1930686" cy="4320163"/>
              <a:chOff x="1450547" y="411622"/>
              <a:chExt cx="1930686" cy="4320163"/>
            </a:xfrm>
          </p:grpSpPr>
          <p:sp>
            <p:nvSpPr>
              <p:cNvPr id="58" name="Google Shape;58;p13"/>
              <p:cNvSpPr/>
              <p:nvPr/>
            </p:nvSpPr>
            <p:spPr>
              <a:xfrm>
                <a:off x="1450547" y="1011349"/>
                <a:ext cx="1930686" cy="3720435"/>
              </a:xfrm>
              <a:custGeom>
                <a:rect b="b" l="l" r="r" t="t"/>
                <a:pathLst>
                  <a:path extrusionOk="0" h="90105" w="46762">
                    <a:moveTo>
                      <a:pt x="6431" y="0"/>
                    </a:moveTo>
                    <a:cubicBezTo>
                      <a:pt x="2890" y="0"/>
                      <a:pt x="1" y="2849"/>
                      <a:pt x="1" y="6431"/>
                    </a:cubicBezTo>
                    <a:lnTo>
                      <a:pt x="1" y="83674"/>
                    </a:lnTo>
                    <a:cubicBezTo>
                      <a:pt x="1" y="87215"/>
                      <a:pt x="2890" y="90104"/>
                      <a:pt x="6431" y="90104"/>
                    </a:cubicBezTo>
                    <a:lnTo>
                      <a:pt x="40332" y="90104"/>
                    </a:lnTo>
                    <a:cubicBezTo>
                      <a:pt x="43913" y="90104"/>
                      <a:pt x="46762" y="87215"/>
                      <a:pt x="46762" y="83674"/>
                    </a:cubicBezTo>
                    <a:lnTo>
                      <a:pt x="46762" y="6431"/>
                    </a:lnTo>
                    <a:cubicBezTo>
                      <a:pt x="46762" y="2849"/>
                      <a:pt x="43913" y="0"/>
                      <a:pt x="4033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1568173" y="1418004"/>
                <a:ext cx="1695430" cy="2957520"/>
              </a:xfrm>
              <a:custGeom>
                <a:rect b="b" l="l" r="r" t="t"/>
                <a:pathLst>
                  <a:path extrusionOk="0" h="71628" w="41064">
                    <a:moveTo>
                      <a:pt x="977" y="0"/>
                    </a:moveTo>
                    <a:cubicBezTo>
                      <a:pt x="448" y="0"/>
                      <a:pt x="1" y="407"/>
                      <a:pt x="1" y="936"/>
                    </a:cubicBezTo>
                    <a:lnTo>
                      <a:pt x="1" y="70650"/>
                    </a:lnTo>
                    <a:cubicBezTo>
                      <a:pt x="1" y="71180"/>
                      <a:pt x="448" y="71627"/>
                      <a:pt x="977" y="71627"/>
                    </a:cubicBezTo>
                    <a:lnTo>
                      <a:pt x="40087" y="71627"/>
                    </a:lnTo>
                    <a:cubicBezTo>
                      <a:pt x="40616" y="71627"/>
                      <a:pt x="41064" y="71180"/>
                      <a:pt x="41064" y="70650"/>
                    </a:cubicBezTo>
                    <a:lnTo>
                      <a:pt x="41064" y="936"/>
                    </a:lnTo>
                    <a:cubicBezTo>
                      <a:pt x="41064" y="407"/>
                      <a:pt x="40616" y="0"/>
                      <a:pt x="40087"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1791636" y="3173942"/>
                <a:ext cx="1248493" cy="640284"/>
              </a:xfrm>
              <a:custGeom>
                <a:rect b="b" l="l" r="r" t="t"/>
                <a:pathLst>
                  <a:path extrusionOk="0" h="15507" w="30239">
                    <a:moveTo>
                      <a:pt x="1181" y="1"/>
                    </a:moveTo>
                    <a:cubicBezTo>
                      <a:pt x="529" y="1"/>
                      <a:pt x="0" y="530"/>
                      <a:pt x="0" y="1181"/>
                    </a:cubicBezTo>
                    <a:lnTo>
                      <a:pt x="0" y="14326"/>
                    </a:lnTo>
                    <a:cubicBezTo>
                      <a:pt x="0" y="14977"/>
                      <a:pt x="529" y="15506"/>
                      <a:pt x="1181" y="15506"/>
                    </a:cubicBezTo>
                    <a:lnTo>
                      <a:pt x="29058" y="15506"/>
                    </a:lnTo>
                    <a:cubicBezTo>
                      <a:pt x="29709" y="15506"/>
                      <a:pt x="30238" y="14977"/>
                      <a:pt x="30238" y="14326"/>
                    </a:cubicBezTo>
                    <a:lnTo>
                      <a:pt x="30238" y="1181"/>
                    </a:lnTo>
                    <a:cubicBezTo>
                      <a:pt x="30238" y="530"/>
                      <a:pt x="29709" y="1"/>
                      <a:pt x="2905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13"/>
              <p:cNvGrpSpPr/>
              <p:nvPr/>
            </p:nvGrpSpPr>
            <p:grpSpPr>
              <a:xfrm>
                <a:off x="1674159" y="1831423"/>
                <a:ext cx="1483713" cy="952808"/>
                <a:chOff x="2805798" y="1744892"/>
                <a:chExt cx="845035" cy="542632"/>
              </a:xfrm>
            </p:grpSpPr>
            <p:sp>
              <p:nvSpPr>
                <p:cNvPr id="62" name="Google Shape;62;p13"/>
                <p:cNvSpPr/>
                <p:nvPr/>
              </p:nvSpPr>
              <p:spPr>
                <a:xfrm>
                  <a:off x="2805798" y="1744892"/>
                  <a:ext cx="845035" cy="542632"/>
                </a:xfrm>
                <a:custGeom>
                  <a:rect b="b" l="l" r="r" t="t"/>
                  <a:pathLst>
                    <a:path extrusionOk="0" h="23076" w="35936">
                      <a:moveTo>
                        <a:pt x="1547" y="1"/>
                      </a:moveTo>
                      <a:cubicBezTo>
                        <a:pt x="692" y="1"/>
                        <a:pt x="0" y="692"/>
                        <a:pt x="0" y="1506"/>
                      </a:cubicBezTo>
                      <a:lnTo>
                        <a:pt x="0" y="21570"/>
                      </a:lnTo>
                      <a:cubicBezTo>
                        <a:pt x="0" y="22425"/>
                        <a:pt x="692" y="23076"/>
                        <a:pt x="1547" y="23076"/>
                      </a:cubicBezTo>
                      <a:lnTo>
                        <a:pt x="34430" y="23076"/>
                      </a:lnTo>
                      <a:cubicBezTo>
                        <a:pt x="35244" y="23076"/>
                        <a:pt x="35936" y="22425"/>
                        <a:pt x="35936" y="21570"/>
                      </a:cubicBezTo>
                      <a:lnTo>
                        <a:pt x="35936" y="1506"/>
                      </a:lnTo>
                      <a:cubicBezTo>
                        <a:pt x="35936" y="692"/>
                        <a:pt x="35244" y="1"/>
                        <a:pt x="344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2805817" y="1835800"/>
                  <a:ext cx="844997" cy="100527"/>
                </a:xfrm>
                <a:custGeom>
                  <a:rect b="b" l="l" r="r" t="t"/>
                  <a:pathLst>
                    <a:path extrusionOk="0" h="4275" w="36791">
                      <a:moveTo>
                        <a:pt x="0" y="1"/>
                      </a:moveTo>
                      <a:lnTo>
                        <a:pt x="0" y="4274"/>
                      </a:lnTo>
                      <a:lnTo>
                        <a:pt x="36791" y="4274"/>
                      </a:lnTo>
                      <a:lnTo>
                        <a:pt x="367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2848866" y="1989895"/>
                  <a:ext cx="758900" cy="99539"/>
                </a:xfrm>
                <a:custGeom>
                  <a:rect b="b" l="l" r="r" t="t"/>
                  <a:pathLst>
                    <a:path extrusionOk="0" h="4233" w="32273">
                      <a:moveTo>
                        <a:pt x="0" y="0"/>
                      </a:moveTo>
                      <a:lnTo>
                        <a:pt x="0" y="4233"/>
                      </a:lnTo>
                      <a:lnTo>
                        <a:pt x="32273" y="4233"/>
                      </a:lnTo>
                      <a:lnTo>
                        <a:pt x="3227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5" name="Google Shape;65;p13"/>
              <p:cNvSpPr/>
              <p:nvPr/>
            </p:nvSpPr>
            <p:spPr>
              <a:xfrm>
                <a:off x="1613209" y="1219588"/>
                <a:ext cx="1605348" cy="105232"/>
              </a:xfrm>
              <a:custGeom>
                <a:rect b="b" l="l" r="r" t="t"/>
                <a:pathLst>
                  <a:path extrusionOk="0" h="2809" w="42855">
                    <a:moveTo>
                      <a:pt x="1" y="1"/>
                    </a:moveTo>
                    <a:lnTo>
                      <a:pt x="1" y="2809"/>
                    </a:lnTo>
                    <a:lnTo>
                      <a:pt x="42855" y="2809"/>
                    </a:lnTo>
                    <a:lnTo>
                      <a:pt x="4285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 name="Google Shape;66;p13"/>
              <p:cNvGrpSpPr/>
              <p:nvPr/>
            </p:nvGrpSpPr>
            <p:grpSpPr>
              <a:xfrm>
                <a:off x="1689567" y="411622"/>
                <a:ext cx="1452886" cy="878187"/>
                <a:chOff x="2810741" y="936303"/>
                <a:chExt cx="827478" cy="500135"/>
              </a:xfrm>
            </p:grpSpPr>
            <p:sp>
              <p:nvSpPr>
                <p:cNvPr id="67" name="Google Shape;67;p13"/>
                <p:cNvSpPr/>
                <p:nvPr/>
              </p:nvSpPr>
              <p:spPr>
                <a:xfrm>
                  <a:off x="2810741" y="936303"/>
                  <a:ext cx="827478" cy="500135"/>
                </a:xfrm>
                <a:custGeom>
                  <a:rect b="b" l="l" r="r" t="t"/>
                  <a:pathLst>
                    <a:path extrusionOk="0" h="23442" w="38785">
                      <a:moveTo>
                        <a:pt x="896" y="0"/>
                      </a:moveTo>
                      <a:cubicBezTo>
                        <a:pt x="407" y="0"/>
                        <a:pt x="0" y="366"/>
                        <a:pt x="0" y="855"/>
                      </a:cubicBezTo>
                      <a:lnTo>
                        <a:pt x="0" y="22587"/>
                      </a:lnTo>
                      <a:cubicBezTo>
                        <a:pt x="0" y="23075"/>
                        <a:pt x="407" y="23442"/>
                        <a:pt x="896" y="23442"/>
                      </a:cubicBezTo>
                      <a:lnTo>
                        <a:pt x="37930" y="23442"/>
                      </a:lnTo>
                      <a:cubicBezTo>
                        <a:pt x="38419" y="23442"/>
                        <a:pt x="38785" y="23075"/>
                        <a:pt x="38785" y="22587"/>
                      </a:cubicBezTo>
                      <a:lnTo>
                        <a:pt x="38785" y="855"/>
                      </a:lnTo>
                      <a:cubicBezTo>
                        <a:pt x="38785" y="366"/>
                        <a:pt x="38419" y="0"/>
                        <a:pt x="3793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2863694" y="1085628"/>
                  <a:ext cx="562668" cy="21740"/>
                </a:xfrm>
                <a:custGeom>
                  <a:rect b="b" l="l" r="r" t="t"/>
                  <a:pathLst>
                    <a:path extrusionOk="0" h="1019" w="26373">
                      <a:moveTo>
                        <a:pt x="408" y="1"/>
                      </a:moveTo>
                      <a:cubicBezTo>
                        <a:pt x="204" y="1"/>
                        <a:pt x="1" y="204"/>
                        <a:pt x="1" y="408"/>
                      </a:cubicBezTo>
                      <a:lnTo>
                        <a:pt x="1" y="611"/>
                      </a:lnTo>
                      <a:cubicBezTo>
                        <a:pt x="1" y="815"/>
                        <a:pt x="204" y="1018"/>
                        <a:pt x="408" y="1018"/>
                      </a:cubicBezTo>
                      <a:lnTo>
                        <a:pt x="25966" y="1018"/>
                      </a:lnTo>
                      <a:cubicBezTo>
                        <a:pt x="26210" y="1018"/>
                        <a:pt x="26373" y="815"/>
                        <a:pt x="26373" y="611"/>
                      </a:cubicBezTo>
                      <a:lnTo>
                        <a:pt x="26373" y="408"/>
                      </a:lnTo>
                      <a:cubicBezTo>
                        <a:pt x="26373" y="204"/>
                        <a:pt x="26210" y="1"/>
                        <a:pt x="259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2863694" y="1136875"/>
                  <a:ext cx="327364" cy="27800"/>
                </a:xfrm>
                <a:custGeom>
                  <a:rect b="b" l="l" r="r" t="t"/>
                  <a:pathLst>
                    <a:path extrusionOk="0" h="1303" w="15344">
                      <a:moveTo>
                        <a:pt x="408" y="0"/>
                      </a:moveTo>
                      <a:cubicBezTo>
                        <a:pt x="204" y="0"/>
                        <a:pt x="1" y="204"/>
                        <a:pt x="1" y="407"/>
                      </a:cubicBezTo>
                      <a:lnTo>
                        <a:pt x="1" y="895"/>
                      </a:lnTo>
                      <a:cubicBezTo>
                        <a:pt x="1" y="1099"/>
                        <a:pt x="204" y="1302"/>
                        <a:pt x="408" y="1302"/>
                      </a:cubicBezTo>
                      <a:lnTo>
                        <a:pt x="14937" y="1302"/>
                      </a:lnTo>
                      <a:cubicBezTo>
                        <a:pt x="15181" y="1302"/>
                        <a:pt x="15344" y="1099"/>
                        <a:pt x="15344" y="895"/>
                      </a:cubicBezTo>
                      <a:lnTo>
                        <a:pt x="15344" y="407"/>
                      </a:lnTo>
                      <a:cubicBezTo>
                        <a:pt x="15344" y="204"/>
                        <a:pt x="15181" y="0"/>
                        <a:pt x="149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2863694" y="1192431"/>
                  <a:ext cx="510568" cy="26071"/>
                </a:xfrm>
                <a:custGeom>
                  <a:rect b="b" l="l" r="r" t="t"/>
                  <a:pathLst>
                    <a:path extrusionOk="0" h="1222" w="23931">
                      <a:moveTo>
                        <a:pt x="408" y="1"/>
                      </a:moveTo>
                      <a:cubicBezTo>
                        <a:pt x="204" y="1"/>
                        <a:pt x="1" y="163"/>
                        <a:pt x="1" y="408"/>
                      </a:cubicBezTo>
                      <a:lnTo>
                        <a:pt x="1" y="815"/>
                      </a:lnTo>
                      <a:cubicBezTo>
                        <a:pt x="1" y="1018"/>
                        <a:pt x="204" y="1222"/>
                        <a:pt x="408" y="1222"/>
                      </a:cubicBezTo>
                      <a:lnTo>
                        <a:pt x="23524" y="1222"/>
                      </a:lnTo>
                      <a:cubicBezTo>
                        <a:pt x="23727" y="1222"/>
                        <a:pt x="23931" y="1018"/>
                        <a:pt x="23931" y="815"/>
                      </a:cubicBezTo>
                      <a:lnTo>
                        <a:pt x="23931" y="408"/>
                      </a:lnTo>
                      <a:cubicBezTo>
                        <a:pt x="23931" y="163"/>
                        <a:pt x="23727" y="1"/>
                        <a:pt x="23524"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2863694" y="1264502"/>
                  <a:ext cx="494076" cy="17388"/>
                </a:xfrm>
                <a:custGeom>
                  <a:rect b="b" l="l" r="r" t="t"/>
                  <a:pathLst>
                    <a:path extrusionOk="0" h="815" w="23158">
                      <a:moveTo>
                        <a:pt x="449" y="1"/>
                      </a:moveTo>
                      <a:cubicBezTo>
                        <a:pt x="204" y="1"/>
                        <a:pt x="1" y="204"/>
                        <a:pt x="42" y="408"/>
                      </a:cubicBezTo>
                      <a:cubicBezTo>
                        <a:pt x="42" y="652"/>
                        <a:pt x="204" y="814"/>
                        <a:pt x="449" y="814"/>
                      </a:cubicBezTo>
                      <a:lnTo>
                        <a:pt x="22751" y="814"/>
                      </a:lnTo>
                      <a:cubicBezTo>
                        <a:pt x="22995" y="814"/>
                        <a:pt x="23158" y="652"/>
                        <a:pt x="23158" y="408"/>
                      </a:cubicBezTo>
                      <a:cubicBezTo>
                        <a:pt x="23158" y="204"/>
                        <a:pt x="22995" y="1"/>
                        <a:pt x="227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2863694" y="1311396"/>
                  <a:ext cx="327364" cy="22594"/>
                </a:xfrm>
                <a:custGeom>
                  <a:rect b="b" l="l" r="r" t="t"/>
                  <a:pathLst>
                    <a:path extrusionOk="0" h="1059" w="15344">
                      <a:moveTo>
                        <a:pt x="408" y="0"/>
                      </a:moveTo>
                      <a:cubicBezTo>
                        <a:pt x="204" y="0"/>
                        <a:pt x="1" y="204"/>
                        <a:pt x="1" y="407"/>
                      </a:cubicBezTo>
                      <a:lnTo>
                        <a:pt x="1" y="651"/>
                      </a:lnTo>
                      <a:cubicBezTo>
                        <a:pt x="1" y="896"/>
                        <a:pt x="204" y="1058"/>
                        <a:pt x="408" y="1058"/>
                      </a:cubicBezTo>
                      <a:lnTo>
                        <a:pt x="14937" y="1058"/>
                      </a:lnTo>
                      <a:cubicBezTo>
                        <a:pt x="15181" y="1058"/>
                        <a:pt x="15344" y="896"/>
                        <a:pt x="15344" y="651"/>
                      </a:cubicBezTo>
                      <a:lnTo>
                        <a:pt x="15344" y="407"/>
                      </a:lnTo>
                      <a:cubicBezTo>
                        <a:pt x="15344" y="204"/>
                        <a:pt x="15181" y="0"/>
                        <a:pt x="1493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2864569" y="1374783"/>
                  <a:ext cx="375987" cy="17388"/>
                </a:xfrm>
                <a:custGeom>
                  <a:rect b="b" l="l" r="r" t="t"/>
                  <a:pathLst>
                    <a:path extrusionOk="0" h="815" w="17623">
                      <a:moveTo>
                        <a:pt x="408" y="0"/>
                      </a:moveTo>
                      <a:cubicBezTo>
                        <a:pt x="163" y="0"/>
                        <a:pt x="1" y="163"/>
                        <a:pt x="1" y="407"/>
                      </a:cubicBezTo>
                      <a:cubicBezTo>
                        <a:pt x="1" y="651"/>
                        <a:pt x="163" y="814"/>
                        <a:pt x="408" y="814"/>
                      </a:cubicBezTo>
                      <a:lnTo>
                        <a:pt x="17216" y="814"/>
                      </a:lnTo>
                      <a:cubicBezTo>
                        <a:pt x="17460" y="814"/>
                        <a:pt x="17623" y="651"/>
                        <a:pt x="17623" y="407"/>
                      </a:cubicBezTo>
                      <a:cubicBezTo>
                        <a:pt x="17623" y="163"/>
                        <a:pt x="17460" y="0"/>
                        <a:pt x="1721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3502768" y="1102141"/>
                  <a:ext cx="105950" cy="15639"/>
                </a:xfrm>
                <a:custGeom>
                  <a:rect b="b" l="l" r="r" t="t"/>
                  <a:pathLst>
                    <a:path extrusionOk="0" h="733" w="4966">
                      <a:moveTo>
                        <a:pt x="0" y="0"/>
                      </a:moveTo>
                      <a:lnTo>
                        <a:pt x="0" y="733"/>
                      </a:lnTo>
                      <a:lnTo>
                        <a:pt x="4965" y="733"/>
                      </a:lnTo>
                      <a:lnTo>
                        <a:pt x="49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3502768" y="1141206"/>
                  <a:ext cx="105950" cy="15660"/>
                </a:xfrm>
                <a:custGeom>
                  <a:rect b="b" l="l" r="r" t="t"/>
                  <a:pathLst>
                    <a:path extrusionOk="0" h="734" w="4966">
                      <a:moveTo>
                        <a:pt x="0" y="1"/>
                      </a:moveTo>
                      <a:lnTo>
                        <a:pt x="0" y="733"/>
                      </a:lnTo>
                      <a:lnTo>
                        <a:pt x="4965" y="733"/>
                      </a:lnTo>
                      <a:lnTo>
                        <a:pt x="49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3502768" y="1180270"/>
                  <a:ext cx="105950" cy="16535"/>
                </a:xfrm>
                <a:custGeom>
                  <a:rect b="b" l="l" r="r" t="t"/>
                  <a:pathLst>
                    <a:path extrusionOk="0" h="775" w="4966">
                      <a:moveTo>
                        <a:pt x="0" y="1"/>
                      </a:moveTo>
                      <a:lnTo>
                        <a:pt x="0" y="774"/>
                      </a:lnTo>
                      <a:lnTo>
                        <a:pt x="4965" y="774"/>
                      </a:lnTo>
                      <a:lnTo>
                        <a:pt x="49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3502768" y="1297507"/>
                  <a:ext cx="105950" cy="16513"/>
                </a:xfrm>
                <a:custGeom>
                  <a:rect b="b" l="l" r="r" t="t"/>
                  <a:pathLst>
                    <a:path extrusionOk="0" h="774" w="4966">
                      <a:moveTo>
                        <a:pt x="0" y="0"/>
                      </a:moveTo>
                      <a:lnTo>
                        <a:pt x="0" y="773"/>
                      </a:lnTo>
                      <a:lnTo>
                        <a:pt x="4965" y="773"/>
                      </a:lnTo>
                      <a:lnTo>
                        <a:pt x="49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3502768" y="1336572"/>
                  <a:ext cx="105950" cy="16513"/>
                </a:xfrm>
                <a:custGeom>
                  <a:rect b="b" l="l" r="r" t="t"/>
                  <a:pathLst>
                    <a:path extrusionOk="0" h="774" w="4966">
                      <a:moveTo>
                        <a:pt x="0" y="0"/>
                      </a:moveTo>
                      <a:lnTo>
                        <a:pt x="0" y="774"/>
                      </a:lnTo>
                      <a:lnTo>
                        <a:pt x="4965" y="774"/>
                      </a:lnTo>
                      <a:lnTo>
                        <a:pt x="49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2863694" y="989257"/>
                  <a:ext cx="475856" cy="15660"/>
                </a:xfrm>
                <a:custGeom>
                  <a:rect b="b" l="l" r="r" t="t"/>
                  <a:pathLst>
                    <a:path extrusionOk="0" h="734" w="22304">
                      <a:moveTo>
                        <a:pt x="1" y="1"/>
                      </a:moveTo>
                      <a:lnTo>
                        <a:pt x="1" y="733"/>
                      </a:lnTo>
                      <a:lnTo>
                        <a:pt x="22303" y="733"/>
                      </a:lnTo>
                      <a:lnTo>
                        <a:pt x="223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2863694" y="1028321"/>
                  <a:ext cx="475856" cy="14785"/>
                </a:xfrm>
                <a:custGeom>
                  <a:rect b="b" l="l" r="r" t="t"/>
                  <a:pathLst>
                    <a:path extrusionOk="0" h="693" w="22304">
                      <a:moveTo>
                        <a:pt x="1" y="1"/>
                      </a:moveTo>
                      <a:lnTo>
                        <a:pt x="1" y="693"/>
                      </a:lnTo>
                      <a:lnTo>
                        <a:pt x="22303" y="693"/>
                      </a:lnTo>
                      <a:lnTo>
                        <a:pt x="2230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3502768" y="973618"/>
                  <a:ext cx="105950" cy="15660"/>
                </a:xfrm>
                <a:custGeom>
                  <a:rect b="b" l="l" r="r" t="t"/>
                  <a:pathLst>
                    <a:path extrusionOk="0" h="734" w="4966">
                      <a:moveTo>
                        <a:pt x="0" y="1"/>
                      </a:moveTo>
                      <a:lnTo>
                        <a:pt x="0" y="734"/>
                      </a:lnTo>
                      <a:lnTo>
                        <a:pt x="4965" y="734"/>
                      </a:lnTo>
                      <a:lnTo>
                        <a:pt x="4965"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3502768" y="1012704"/>
                  <a:ext cx="105950" cy="15639"/>
                </a:xfrm>
                <a:custGeom>
                  <a:rect b="b" l="l" r="r" t="t"/>
                  <a:pathLst>
                    <a:path extrusionOk="0" h="733" w="4966">
                      <a:moveTo>
                        <a:pt x="0" y="0"/>
                      </a:moveTo>
                      <a:lnTo>
                        <a:pt x="0" y="733"/>
                      </a:lnTo>
                      <a:lnTo>
                        <a:pt x="4965" y="733"/>
                      </a:lnTo>
                      <a:lnTo>
                        <a:pt x="496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3" name="Google Shape;83;p13"/>
            <p:cNvSpPr/>
            <p:nvPr/>
          </p:nvSpPr>
          <p:spPr>
            <a:xfrm flipH="1">
              <a:off x="876306" y="2412232"/>
              <a:ext cx="1659590" cy="3893464"/>
            </a:xfrm>
            <a:custGeom>
              <a:rect b="b" l="l" r="r" t="t"/>
              <a:pathLst>
                <a:path extrusionOk="0" h="96618" w="41186">
                  <a:moveTo>
                    <a:pt x="32625" y="0"/>
                  </a:moveTo>
                  <a:cubicBezTo>
                    <a:pt x="31062" y="0"/>
                    <a:pt x="26647" y="908"/>
                    <a:pt x="26413" y="11112"/>
                  </a:cubicBezTo>
                  <a:cubicBezTo>
                    <a:pt x="26169" y="23525"/>
                    <a:pt x="26413" y="50263"/>
                    <a:pt x="26413" y="50263"/>
                  </a:cubicBezTo>
                  <a:lnTo>
                    <a:pt x="8954" y="56734"/>
                  </a:lnTo>
                  <a:lnTo>
                    <a:pt x="204" y="70123"/>
                  </a:lnTo>
                  <a:lnTo>
                    <a:pt x="82" y="71507"/>
                  </a:lnTo>
                  <a:cubicBezTo>
                    <a:pt x="0" y="77245"/>
                    <a:pt x="1791" y="82862"/>
                    <a:pt x="5169" y="87501"/>
                  </a:cubicBezTo>
                  <a:lnTo>
                    <a:pt x="5169" y="96617"/>
                  </a:lnTo>
                  <a:lnTo>
                    <a:pt x="28773" y="95234"/>
                  </a:lnTo>
                  <a:lnTo>
                    <a:pt x="41186" y="44484"/>
                  </a:lnTo>
                  <a:lnTo>
                    <a:pt x="33168" y="43"/>
                  </a:lnTo>
                  <a:cubicBezTo>
                    <a:pt x="33168" y="43"/>
                    <a:pt x="32964" y="0"/>
                    <a:pt x="32625" y="0"/>
                  </a:cubicBezTo>
                  <a:close/>
                </a:path>
              </a:pathLst>
            </a:custGeom>
            <a:solidFill>
              <a:srgbClr val="885A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flipH="1">
              <a:off x="1965198" y="3583081"/>
              <a:ext cx="569086" cy="1776314"/>
            </a:xfrm>
            <a:custGeom>
              <a:rect b="b" l="l" r="r" t="t"/>
              <a:pathLst>
                <a:path extrusionOk="0" h="44080" w="14123">
                  <a:moveTo>
                    <a:pt x="7751" y="1"/>
                  </a:moveTo>
                  <a:cubicBezTo>
                    <a:pt x="4393" y="1"/>
                    <a:pt x="1625" y="2645"/>
                    <a:pt x="1466" y="6028"/>
                  </a:cubicBezTo>
                  <a:lnTo>
                    <a:pt x="1" y="43592"/>
                  </a:lnTo>
                  <a:lnTo>
                    <a:pt x="12536" y="44080"/>
                  </a:lnTo>
                  <a:lnTo>
                    <a:pt x="14001" y="6516"/>
                  </a:lnTo>
                  <a:cubicBezTo>
                    <a:pt x="14123" y="3057"/>
                    <a:pt x="11437" y="127"/>
                    <a:pt x="7978" y="5"/>
                  </a:cubicBezTo>
                  <a:cubicBezTo>
                    <a:pt x="7902" y="2"/>
                    <a:pt x="7826" y="1"/>
                    <a:pt x="7751" y="1"/>
                  </a:cubicBezTo>
                  <a:close/>
                </a:path>
              </a:pathLst>
            </a:custGeom>
            <a:solidFill>
              <a:srgbClr val="885A3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flipH="1">
              <a:off x="2045545" y="3694544"/>
              <a:ext cx="355885" cy="336484"/>
            </a:xfrm>
            <a:custGeom>
              <a:rect b="b" l="l" r="r" t="t"/>
              <a:pathLst>
                <a:path extrusionOk="0" h="8350" w="8832">
                  <a:moveTo>
                    <a:pt x="4381" y="1"/>
                  </a:moveTo>
                  <a:cubicBezTo>
                    <a:pt x="2117" y="1"/>
                    <a:pt x="242" y="1829"/>
                    <a:pt x="163" y="4117"/>
                  </a:cubicBezTo>
                  <a:lnTo>
                    <a:pt x="41" y="7495"/>
                  </a:lnTo>
                  <a:cubicBezTo>
                    <a:pt x="0" y="7779"/>
                    <a:pt x="245" y="8024"/>
                    <a:pt x="530" y="8024"/>
                  </a:cubicBezTo>
                  <a:lnTo>
                    <a:pt x="8058" y="8349"/>
                  </a:lnTo>
                  <a:cubicBezTo>
                    <a:pt x="8343" y="8349"/>
                    <a:pt x="8588" y="8105"/>
                    <a:pt x="8628" y="7820"/>
                  </a:cubicBezTo>
                  <a:lnTo>
                    <a:pt x="8750" y="4442"/>
                  </a:lnTo>
                  <a:cubicBezTo>
                    <a:pt x="8832" y="2082"/>
                    <a:pt x="7000" y="88"/>
                    <a:pt x="4599" y="6"/>
                  </a:cubicBezTo>
                  <a:cubicBezTo>
                    <a:pt x="4526" y="3"/>
                    <a:pt x="4453" y="1"/>
                    <a:pt x="4381" y="1"/>
                  </a:cubicBezTo>
                  <a:close/>
                </a:path>
              </a:pathLst>
            </a:custGeom>
            <a:solidFill>
              <a:srgbClr val="9E6C4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 name="Google Shape;86;p13"/>
          <p:cNvSpPr txBox="1"/>
          <p:nvPr/>
        </p:nvSpPr>
        <p:spPr>
          <a:xfrm>
            <a:off x="8861100" y="4759175"/>
            <a:ext cx="282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595959"/>
                </a:solidFill>
                <a:latin typeface="Merriweather"/>
                <a:ea typeface="Merriweather"/>
                <a:cs typeface="Merriweather"/>
                <a:sym typeface="Merriweather"/>
              </a:rPr>
              <a:t>1</a:t>
            </a:r>
            <a:endParaRPr b="1" sz="1000">
              <a:solidFill>
                <a:srgbClr val="595959"/>
              </a:solidFill>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204" name="Shape 204"/>
        <p:cNvGrpSpPr/>
        <p:nvPr/>
      </p:nvGrpSpPr>
      <p:grpSpPr>
        <a:xfrm>
          <a:off x="0" y="0"/>
          <a:ext cx="0" cy="0"/>
          <a:chOff x="0" y="0"/>
          <a:chExt cx="0" cy="0"/>
        </a:xfrm>
      </p:grpSpPr>
      <p:pic>
        <p:nvPicPr>
          <p:cNvPr id="205" name="Google Shape;205;p22"/>
          <p:cNvPicPr preferRelativeResize="0"/>
          <p:nvPr/>
        </p:nvPicPr>
        <p:blipFill>
          <a:blip r:embed="rId3">
            <a:alphaModFix/>
          </a:blip>
          <a:stretch>
            <a:fillRect/>
          </a:stretch>
        </p:blipFill>
        <p:spPr>
          <a:xfrm>
            <a:off x="648000" y="636225"/>
            <a:ext cx="798600" cy="1674258"/>
          </a:xfrm>
          <a:prstGeom prst="rect">
            <a:avLst/>
          </a:prstGeom>
          <a:noFill/>
          <a:ln>
            <a:noFill/>
          </a:ln>
        </p:spPr>
      </p:pic>
      <p:sp>
        <p:nvSpPr>
          <p:cNvPr id="206" name="Google Shape;206;p22"/>
          <p:cNvSpPr/>
          <p:nvPr/>
        </p:nvSpPr>
        <p:spPr>
          <a:xfrm>
            <a:off x="2853175" y="709925"/>
            <a:ext cx="2732400" cy="1392900"/>
          </a:xfrm>
          <a:prstGeom prst="roundRect">
            <a:avLst>
              <a:gd fmla="val 16667" name="adj"/>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2"/>
          <p:cNvSpPr txBox="1"/>
          <p:nvPr/>
        </p:nvSpPr>
        <p:spPr>
          <a:xfrm>
            <a:off x="3084175" y="883025"/>
            <a:ext cx="2270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t>   Terminal Check</a:t>
            </a:r>
            <a:endParaRPr/>
          </a:p>
          <a:p>
            <a:pPr indent="-317500" lvl="0" marL="457200" rtl="0" algn="l">
              <a:spcBef>
                <a:spcPts val="0"/>
              </a:spcBef>
              <a:spcAft>
                <a:spcPts val="0"/>
              </a:spcAft>
              <a:buSzPts val="1400"/>
              <a:buChar char="●"/>
            </a:pPr>
            <a:r>
              <a:rPr lang="el"/>
              <a:t>Correct pin?</a:t>
            </a:r>
            <a:endParaRPr/>
          </a:p>
          <a:p>
            <a:pPr indent="-317500" lvl="0" marL="457200" rtl="0" algn="l">
              <a:spcBef>
                <a:spcPts val="0"/>
              </a:spcBef>
              <a:spcAft>
                <a:spcPts val="0"/>
              </a:spcAft>
              <a:buSzPts val="1400"/>
              <a:buChar char="●"/>
            </a:pPr>
            <a:r>
              <a:rPr lang="el"/>
              <a:t>Sufficient Balance?</a:t>
            </a:r>
            <a:endParaRPr/>
          </a:p>
          <a:p>
            <a:pPr indent="-317500" lvl="0" marL="457200" rtl="0" algn="l">
              <a:spcBef>
                <a:spcPts val="0"/>
              </a:spcBef>
              <a:spcAft>
                <a:spcPts val="0"/>
              </a:spcAft>
              <a:buSzPts val="1400"/>
              <a:buChar char="●"/>
            </a:pPr>
            <a:r>
              <a:rPr lang="el"/>
              <a:t>Blocked Card?</a:t>
            </a:r>
            <a:endParaRPr/>
          </a:p>
        </p:txBody>
      </p:sp>
      <p:sp>
        <p:nvSpPr>
          <p:cNvPr id="208" name="Google Shape;208;p22"/>
          <p:cNvSpPr/>
          <p:nvPr/>
        </p:nvSpPr>
        <p:spPr>
          <a:xfrm>
            <a:off x="6992150" y="1091600"/>
            <a:ext cx="798600" cy="797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9" name="Google Shape;209;p22"/>
          <p:cNvCxnSpPr/>
          <p:nvPr/>
        </p:nvCxnSpPr>
        <p:spPr>
          <a:xfrm>
            <a:off x="1614050" y="1486800"/>
            <a:ext cx="1131900" cy="0"/>
          </a:xfrm>
          <a:prstGeom prst="straightConnector1">
            <a:avLst/>
          </a:prstGeom>
          <a:noFill/>
          <a:ln cap="flat" cmpd="sng" w="9525">
            <a:solidFill>
              <a:schemeClr val="dk2"/>
            </a:solidFill>
            <a:prstDash val="solid"/>
            <a:round/>
            <a:headEnd len="med" w="med" type="none"/>
            <a:tailEnd len="med" w="med" type="triangle"/>
          </a:ln>
        </p:spPr>
      </p:cxnSp>
      <p:cxnSp>
        <p:nvCxnSpPr>
          <p:cNvPr id="210" name="Google Shape;210;p22"/>
          <p:cNvCxnSpPr/>
          <p:nvPr/>
        </p:nvCxnSpPr>
        <p:spPr>
          <a:xfrm flipH="1" rot="10800000">
            <a:off x="5726150" y="1493375"/>
            <a:ext cx="1218900" cy="13500"/>
          </a:xfrm>
          <a:prstGeom prst="straightConnector1">
            <a:avLst/>
          </a:prstGeom>
          <a:noFill/>
          <a:ln cap="flat" cmpd="sng" w="9525">
            <a:solidFill>
              <a:schemeClr val="dk2"/>
            </a:solidFill>
            <a:prstDash val="solid"/>
            <a:round/>
            <a:headEnd len="med" w="med" type="none"/>
            <a:tailEnd len="med" w="med" type="triangle"/>
          </a:ln>
        </p:spPr>
      </p:cxnSp>
      <p:sp>
        <p:nvSpPr>
          <p:cNvPr id="211" name="Google Shape;211;p22"/>
          <p:cNvSpPr/>
          <p:nvPr/>
        </p:nvSpPr>
        <p:spPr>
          <a:xfrm>
            <a:off x="7822400" y="1088250"/>
            <a:ext cx="798600" cy="7971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2" name="Google Shape;212;p22"/>
          <p:cNvCxnSpPr/>
          <p:nvPr/>
        </p:nvCxnSpPr>
        <p:spPr>
          <a:xfrm rot="10800000">
            <a:off x="8190850" y="656200"/>
            <a:ext cx="6600" cy="301500"/>
          </a:xfrm>
          <a:prstGeom prst="straightConnector1">
            <a:avLst/>
          </a:prstGeom>
          <a:noFill/>
          <a:ln cap="flat" cmpd="sng" w="9525">
            <a:solidFill>
              <a:schemeClr val="dk2"/>
            </a:solidFill>
            <a:prstDash val="solid"/>
            <a:round/>
            <a:headEnd len="med" w="med" type="none"/>
            <a:tailEnd len="med" w="med" type="triangle"/>
          </a:ln>
        </p:spPr>
      </p:cxnSp>
      <p:sp>
        <p:nvSpPr>
          <p:cNvPr id="213" name="Google Shape;213;p22"/>
          <p:cNvSpPr txBox="1"/>
          <p:nvPr/>
        </p:nvSpPr>
        <p:spPr>
          <a:xfrm>
            <a:off x="7699400" y="256000"/>
            <a:ext cx="104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t>Rejected</a:t>
            </a:r>
            <a:endParaRPr/>
          </a:p>
        </p:txBody>
      </p:sp>
      <p:sp>
        <p:nvSpPr>
          <p:cNvPr id="214" name="Google Shape;214;p22"/>
          <p:cNvSpPr/>
          <p:nvPr/>
        </p:nvSpPr>
        <p:spPr>
          <a:xfrm>
            <a:off x="6638625" y="2491350"/>
            <a:ext cx="1922100" cy="716700"/>
          </a:xfrm>
          <a:prstGeom prst="roundRect">
            <a:avLst>
              <a:gd fmla="val 16667" name="adj"/>
            </a:avLst>
          </a:prstGeom>
          <a:solidFill>
            <a:srgbClr val="99999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2"/>
          <p:cNvSpPr txBox="1"/>
          <p:nvPr/>
        </p:nvSpPr>
        <p:spPr>
          <a:xfrm>
            <a:off x="6876350" y="2649600"/>
            <a:ext cx="15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t>Predictive Model</a:t>
            </a:r>
            <a:endParaRPr/>
          </a:p>
        </p:txBody>
      </p:sp>
      <p:cxnSp>
        <p:nvCxnSpPr>
          <p:cNvPr id="216" name="Google Shape;216;p22"/>
          <p:cNvCxnSpPr/>
          <p:nvPr/>
        </p:nvCxnSpPr>
        <p:spPr>
          <a:xfrm>
            <a:off x="7447350" y="1995775"/>
            <a:ext cx="6600" cy="348300"/>
          </a:xfrm>
          <a:prstGeom prst="straightConnector1">
            <a:avLst/>
          </a:prstGeom>
          <a:noFill/>
          <a:ln cap="flat" cmpd="sng" w="9525">
            <a:solidFill>
              <a:schemeClr val="dk2"/>
            </a:solidFill>
            <a:prstDash val="solid"/>
            <a:round/>
            <a:headEnd len="med" w="med" type="none"/>
            <a:tailEnd len="med" w="med" type="triangle"/>
          </a:ln>
        </p:spPr>
      </p:cxnSp>
      <p:cxnSp>
        <p:nvCxnSpPr>
          <p:cNvPr id="217" name="Google Shape;217;p22"/>
          <p:cNvCxnSpPr/>
          <p:nvPr/>
        </p:nvCxnSpPr>
        <p:spPr>
          <a:xfrm>
            <a:off x="7581300" y="3415600"/>
            <a:ext cx="6600" cy="562500"/>
          </a:xfrm>
          <a:prstGeom prst="straightConnector1">
            <a:avLst/>
          </a:prstGeom>
          <a:noFill/>
          <a:ln cap="flat" cmpd="sng" w="9525">
            <a:solidFill>
              <a:schemeClr val="dk2"/>
            </a:solidFill>
            <a:prstDash val="solid"/>
            <a:round/>
            <a:headEnd len="med" w="med" type="none"/>
            <a:tailEnd len="med" w="med" type="triangle"/>
          </a:ln>
        </p:spPr>
      </p:cxnSp>
      <p:sp>
        <p:nvSpPr>
          <p:cNvPr id="218" name="Google Shape;218;p22"/>
          <p:cNvSpPr/>
          <p:nvPr/>
        </p:nvSpPr>
        <p:spPr>
          <a:xfrm>
            <a:off x="6945075" y="4232675"/>
            <a:ext cx="535800" cy="562500"/>
          </a:xfrm>
          <a:prstGeom prst="ellipse">
            <a:avLst/>
          </a:prstGeom>
          <a:solidFill>
            <a:srgbClr val="CC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2"/>
          <p:cNvSpPr/>
          <p:nvPr/>
        </p:nvSpPr>
        <p:spPr>
          <a:xfrm>
            <a:off x="7614825" y="4232675"/>
            <a:ext cx="535800" cy="562500"/>
          </a:xfrm>
          <a:prstGeom prst="ellipse">
            <a:avLst/>
          </a:prstGeom>
          <a:solidFill>
            <a:srgbClr val="93C47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txBox="1"/>
          <p:nvPr/>
        </p:nvSpPr>
        <p:spPr>
          <a:xfrm>
            <a:off x="6875925" y="4321475"/>
            <a:ext cx="674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300"/>
              <a:t>Fraud</a:t>
            </a:r>
            <a:endParaRPr sz="1300"/>
          </a:p>
        </p:txBody>
      </p:sp>
      <p:cxnSp>
        <p:nvCxnSpPr>
          <p:cNvPr id="221" name="Google Shape;221;p22"/>
          <p:cNvCxnSpPr/>
          <p:nvPr/>
        </p:nvCxnSpPr>
        <p:spPr>
          <a:xfrm rot="10800000">
            <a:off x="5860100" y="4520750"/>
            <a:ext cx="783600" cy="6600"/>
          </a:xfrm>
          <a:prstGeom prst="straightConnector1">
            <a:avLst/>
          </a:prstGeom>
          <a:noFill/>
          <a:ln cap="flat" cmpd="sng" w="9525">
            <a:solidFill>
              <a:schemeClr val="dk2"/>
            </a:solidFill>
            <a:prstDash val="solid"/>
            <a:round/>
            <a:headEnd len="med" w="med" type="none"/>
            <a:tailEnd len="med" w="med" type="triangle"/>
          </a:ln>
        </p:spPr>
      </p:cxnSp>
      <p:pic>
        <p:nvPicPr>
          <p:cNvPr id="222" name="Google Shape;222;p22"/>
          <p:cNvPicPr preferRelativeResize="0"/>
          <p:nvPr/>
        </p:nvPicPr>
        <p:blipFill>
          <a:blip r:embed="rId4">
            <a:alphaModFix/>
          </a:blip>
          <a:stretch>
            <a:fillRect/>
          </a:stretch>
        </p:blipFill>
        <p:spPr>
          <a:xfrm>
            <a:off x="3978876" y="3817425"/>
            <a:ext cx="1375700" cy="1213850"/>
          </a:xfrm>
          <a:prstGeom prst="rect">
            <a:avLst/>
          </a:prstGeom>
          <a:noFill/>
          <a:ln>
            <a:noFill/>
          </a:ln>
        </p:spPr>
      </p:pic>
      <p:cxnSp>
        <p:nvCxnSpPr>
          <p:cNvPr id="223" name="Google Shape;223;p22"/>
          <p:cNvCxnSpPr/>
          <p:nvPr/>
        </p:nvCxnSpPr>
        <p:spPr>
          <a:xfrm flipH="1">
            <a:off x="2719225" y="4460375"/>
            <a:ext cx="917400" cy="6600"/>
          </a:xfrm>
          <a:prstGeom prst="straightConnector1">
            <a:avLst/>
          </a:prstGeom>
          <a:noFill/>
          <a:ln cap="flat" cmpd="sng" w="9525">
            <a:solidFill>
              <a:schemeClr val="dk2"/>
            </a:solidFill>
            <a:prstDash val="solid"/>
            <a:round/>
            <a:headEnd len="med" w="med" type="none"/>
            <a:tailEnd len="med" w="med" type="triangle"/>
          </a:ln>
        </p:spPr>
      </p:cxnSp>
      <p:sp>
        <p:nvSpPr>
          <p:cNvPr id="224" name="Google Shape;224;p22"/>
          <p:cNvSpPr/>
          <p:nvPr/>
        </p:nvSpPr>
        <p:spPr>
          <a:xfrm>
            <a:off x="401825" y="4172400"/>
            <a:ext cx="1986600" cy="622800"/>
          </a:xfrm>
          <a:prstGeom prst="roundRect">
            <a:avLst>
              <a:gd fmla="val 16667" name="adj"/>
            </a:avLst>
          </a:prstGeom>
          <a:solidFill>
            <a:srgbClr val="99999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2"/>
          <p:cNvSpPr txBox="1"/>
          <p:nvPr/>
        </p:nvSpPr>
        <p:spPr>
          <a:xfrm>
            <a:off x="488900" y="4176000"/>
            <a:ext cx="170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t>Check Card</a:t>
            </a:r>
            <a:endParaRPr/>
          </a:p>
          <a:p>
            <a:pPr indent="0" lvl="0" marL="0" rtl="0" algn="l">
              <a:spcBef>
                <a:spcPts val="0"/>
              </a:spcBef>
              <a:spcAft>
                <a:spcPts val="0"/>
              </a:spcAft>
              <a:buNone/>
            </a:pPr>
            <a:r>
              <a:rPr lang="el"/>
              <a:t>Notice the Client </a:t>
            </a:r>
            <a:endParaRPr/>
          </a:p>
        </p:txBody>
      </p:sp>
      <p:sp>
        <p:nvSpPr>
          <p:cNvPr id="226" name="Google Shape;226;p22"/>
          <p:cNvSpPr txBox="1"/>
          <p:nvPr/>
        </p:nvSpPr>
        <p:spPr>
          <a:xfrm>
            <a:off x="8861100" y="4759175"/>
            <a:ext cx="282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595959"/>
                </a:solidFill>
                <a:latin typeface="Merriweather"/>
                <a:ea typeface="Merriweather"/>
                <a:cs typeface="Merriweather"/>
                <a:sym typeface="Merriweather"/>
              </a:rPr>
              <a:t>3</a:t>
            </a:r>
            <a:endParaRPr b="1" sz="1000">
              <a:solidFill>
                <a:srgbClr val="595959"/>
              </a:solidFill>
              <a:latin typeface="Merriweather"/>
              <a:ea typeface="Merriweather"/>
              <a:cs typeface="Merriweather"/>
              <a:sym typeface="Merriweath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230" name="Shape 230"/>
        <p:cNvGrpSpPr/>
        <p:nvPr/>
      </p:nvGrpSpPr>
      <p:grpSpPr>
        <a:xfrm>
          <a:off x="0" y="0"/>
          <a:ext cx="0" cy="0"/>
          <a:chOff x="0" y="0"/>
          <a:chExt cx="0" cy="0"/>
        </a:xfrm>
      </p:grpSpPr>
      <p:pic>
        <p:nvPicPr>
          <p:cNvPr id="231" name="Google Shape;231;p23"/>
          <p:cNvPicPr preferRelativeResize="0"/>
          <p:nvPr/>
        </p:nvPicPr>
        <p:blipFill>
          <a:blip r:embed="rId3">
            <a:alphaModFix/>
          </a:blip>
          <a:stretch>
            <a:fillRect/>
          </a:stretch>
        </p:blipFill>
        <p:spPr>
          <a:xfrm>
            <a:off x="648000" y="636225"/>
            <a:ext cx="798600" cy="1674258"/>
          </a:xfrm>
          <a:prstGeom prst="rect">
            <a:avLst/>
          </a:prstGeom>
          <a:noFill/>
          <a:ln>
            <a:noFill/>
          </a:ln>
        </p:spPr>
      </p:pic>
      <p:sp>
        <p:nvSpPr>
          <p:cNvPr id="232" name="Google Shape;232;p23"/>
          <p:cNvSpPr/>
          <p:nvPr/>
        </p:nvSpPr>
        <p:spPr>
          <a:xfrm>
            <a:off x="2853175" y="709925"/>
            <a:ext cx="2732400" cy="1392900"/>
          </a:xfrm>
          <a:prstGeom prst="roundRect">
            <a:avLst>
              <a:gd fmla="val 16667" name="adj"/>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3"/>
          <p:cNvSpPr txBox="1"/>
          <p:nvPr/>
        </p:nvSpPr>
        <p:spPr>
          <a:xfrm>
            <a:off x="3084175" y="883025"/>
            <a:ext cx="2270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t>   Terminal Check</a:t>
            </a:r>
            <a:endParaRPr/>
          </a:p>
          <a:p>
            <a:pPr indent="-317500" lvl="0" marL="457200" rtl="0" algn="l">
              <a:spcBef>
                <a:spcPts val="0"/>
              </a:spcBef>
              <a:spcAft>
                <a:spcPts val="0"/>
              </a:spcAft>
              <a:buSzPts val="1400"/>
              <a:buChar char="●"/>
            </a:pPr>
            <a:r>
              <a:rPr lang="el"/>
              <a:t>Correct pin?</a:t>
            </a:r>
            <a:endParaRPr/>
          </a:p>
          <a:p>
            <a:pPr indent="-317500" lvl="0" marL="457200" rtl="0" algn="l">
              <a:spcBef>
                <a:spcPts val="0"/>
              </a:spcBef>
              <a:spcAft>
                <a:spcPts val="0"/>
              </a:spcAft>
              <a:buSzPts val="1400"/>
              <a:buChar char="●"/>
            </a:pPr>
            <a:r>
              <a:rPr lang="el"/>
              <a:t>Sufficient Balance?</a:t>
            </a:r>
            <a:endParaRPr/>
          </a:p>
          <a:p>
            <a:pPr indent="-317500" lvl="0" marL="457200" rtl="0" algn="l">
              <a:spcBef>
                <a:spcPts val="0"/>
              </a:spcBef>
              <a:spcAft>
                <a:spcPts val="0"/>
              </a:spcAft>
              <a:buSzPts val="1400"/>
              <a:buChar char="●"/>
            </a:pPr>
            <a:r>
              <a:rPr lang="el"/>
              <a:t>Blocked Card?</a:t>
            </a:r>
            <a:endParaRPr/>
          </a:p>
        </p:txBody>
      </p:sp>
      <p:sp>
        <p:nvSpPr>
          <p:cNvPr id="234" name="Google Shape;234;p23"/>
          <p:cNvSpPr/>
          <p:nvPr/>
        </p:nvSpPr>
        <p:spPr>
          <a:xfrm>
            <a:off x="6992150" y="1091600"/>
            <a:ext cx="798600" cy="797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5" name="Google Shape;235;p23"/>
          <p:cNvCxnSpPr/>
          <p:nvPr/>
        </p:nvCxnSpPr>
        <p:spPr>
          <a:xfrm>
            <a:off x="1614050" y="1486800"/>
            <a:ext cx="1131900" cy="0"/>
          </a:xfrm>
          <a:prstGeom prst="straightConnector1">
            <a:avLst/>
          </a:prstGeom>
          <a:noFill/>
          <a:ln cap="flat" cmpd="sng" w="9525">
            <a:solidFill>
              <a:schemeClr val="dk2"/>
            </a:solidFill>
            <a:prstDash val="solid"/>
            <a:round/>
            <a:headEnd len="med" w="med" type="none"/>
            <a:tailEnd len="med" w="med" type="triangle"/>
          </a:ln>
        </p:spPr>
      </p:cxnSp>
      <p:cxnSp>
        <p:nvCxnSpPr>
          <p:cNvPr id="236" name="Google Shape;236;p23"/>
          <p:cNvCxnSpPr/>
          <p:nvPr/>
        </p:nvCxnSpPr>
        <p:spPr>
          <a:xfrm flipH="1" rot="10800000">
            <a:off x="5726150" y="1493375"/>
            <a:ext cx="1218900" cy="13500"/>
          </a:xfrm>
          <a:prstGeom prst="straightConnector1">
            <a:avLst/>
          </a:prstGeom>
          <a:noFill/>
          <a:ln cap="flat" cmpd="sng" w="9525">
            <a:solidFill>
              <a:schemeClr val="dk2"/>
            </a:solidFill>
            <a:prstDash val="solid"/>
            <a:round/>
            <a:headEnd len="med" w="med" type="none"/>
            <a:tailEnd len="med" w="med" type="triangle"/>
          </a:ln>
        </p:spPr>
      </p:cxnSp>
      <p:sp>
        <p:nvSpPr>
          <p:cNvPr id="237" name="Google Shape;237;p23"/>
          <p:cNvSpPr/>
          <p:nvPr/>
        </p:nvSpPr>
        <p:spPr>
          <a:xfrm>
            <a:off x="7822400" y="1088250"/>
            <a:ext cx="798600" cy="7971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8" name="Google Shape;238;p23"/>
          <p:cNvCxnSpPr/>
          <p:nvPr/>
        </p:nvCxnSpPr>
        <p:spPr>
          <a:xfrm rot="10800000">
            <a:off x="8190850" y="656200"/>
            <a:ext cx="6600" cy="301500"/>
          </a:xfrm>
          <a:prstGeom prst="straightConnector1">
            <a:avLst/>
          </a:prstGeom>
          <a:noFill/>
          <a:ln cap="flat" cmpd="sng" w="9525">
            <a:solidFill>
              <a:schemeClr val="dk2"/>
            </a:solidFill>
            <a:prstDash val="solid"/>
            <a:round/>
            <a:headEnd len="med" w="med" type="none"/>
            <a:tailEnd len="med" w="med" type="triangle"/>
          </a:ln>
        </p:spPr>
      </p:cxnSp>
      <p:sp>
        <p:nvSpPr>
          <p:cNvPr id="239" name="Google Shape;239;p23"/>
          <p:cNvSpPr txBox="1"/>
          <p:nvPr/>
        </p:nvSpPr>
        <p:spPr>
          <a:xfrm>
            <a:off x="7699400" y="256000"/>
            <a:ext cx="104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t>Rejected</a:t>
            </a:r>
            <a:endParaRPr/>
          </a:p>
        </p:txBody>
      </p:sp>
      <p:sp>
        <p:nvSpPr>
          <p:cNvPr id="240" name="Google Shape;240;p23"/>
          <p:cNvSpPr/>
          <p:nvPr/>
        </p:nvSpPr>
        <p:spPr>
          <a:xfrm>
            <a:off x="6638625" y="2491350"/>
            <a:ext cx="1922100" cy="716700"/>
          </a:xfrm>
          <a:prstGeom prst="roundRect">
            <a:avLst>
              <a:gd fmla="val 16667" name="adj"/>
            </a:avLst>
          </a:prstGeom>
          <a:solidFill>
            <a:srgbClr val="99999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3"/>
          <p:cNvSpPr txBox="1"/>
          <p:nvPr/>
        </p:nvSpPr>
        <p:spPr>
          <a:xfrm>
            <a:off x="6876350" y="2649600"/>
            <a:ext cx="15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t>Predictive Model</a:t>
            </a:r>
            <a:endParaRPr/>
          </a:p>
        </p:txBody>
      </p:sp>
      <p:cxnSp>
        <p:nvCxnSpPr>
          <p:cNvPr id="242" name="Google Shape;242;p23"/>
          <p:cNvCxnSpPr/>
          <p:nvPr/>
        </p:nvCxnSpPr>
        <p:spPr>
          <a:xfrm>
            <a:off x="7447350" y="1995775"/>
            <a:ext cx="6600" cy="348300"/>
          </a:xfrm>
          <a:prstGeom prst="straightConnector1">
            <a:avLst/>
          </a:prstGeom>
          <a:noFill/>
          <a:ln cap="flat" cmpd="sng" w="9525">
            <a:solidFill>
              <a:schemeClr val="dk2"/>
            </a:solidFill>
            <a:prstDash val="solid"/>
            <a:round/>
            <a:headEnd len="med" w="med" type="none"/>
            <a:tailEnd len="med" w="med" type="triangle"/>
          </a:ln>
        </p:spPr>
      </p:cxnSp>
      <p:cxnSp>
        <p:nvCxnSpPr>
          <p:cNvPr id="243" name="Google Shape;243;p23"/>
          <p:cNvCxnSpPr/>
          <p:nvPr/>
        </p:nvCxnSpPr>
        <p:spPr>
          <a:xfrm>
            <a:off x="7581300" y="3415600"/>
            <a:ext cx="6600" cy="562500"/>
          </a:xfrm>
          <a:prstGeom prst="straightConnector1">
            <a:avLst/>
          </a:prstGeom>
          <a:noFill/>
          <a:ln cap="flat" cmpd="sng" w="9525">
            <a:solidFill>
              <a:schemeClr val="dk2"/>
            </a:solidFill>
            <a:prstDash val="solid"/>
            <a:round/>
            <a:headEnd len="med" w="med" type="none"/>
            <a:tailEnd len="med" w="med" type="triangle"/>
          </a:ln>
        </p:spPr>
      </p:cxnSp>
      <p:sp>
        <p:nvSpPr>
          <p:cNvPr id="244" name="Google Shape;244;p23"/>
          <p:cNvSpPr/>
          <p:nvPr/>
        </p:nvSpPr>
        <p:spPr>
          <a:xfrm>
            <a:off x="6945075" y="4232675"/>
            <a:ext cx="535800" cy="562500"/>
          </a:xfrm>
          <a:prstGeom prst="ellipse">
            <a:avLst/>
          </a:prstGeom>
          <a:solidFill>
            <a:srgbClr val="CC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
          <p:cNvSpPr/>
          <p:nvPr/>
        </p:nvSpPr>
        <p:spPr>
          <a:xfrm>
            <a:off x="7614825" y="4232675"/>
            <a:ext cx="535800" cy="562500"/>
          </a:xfrm>
          <a:prstGeom prst="ellipse">
            <a:avLst/>
          </a:prstGeom>
          <a:solidFill>
            <a:srgbClr val="93C47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3"/>
          <p:cNvSpPr txBox="1"/>
          <p:nvPr/>
        </p:nvSpPr>
        <p:spPr>
          <a:xfrm>
            <a:off x="6875925" y="4321475"/>
            <a:ext cx="674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300"/>
              <a:t>F</a:t>
            </a:r>
            <a:r>
              <a:rPr lang="el" sz="1300"/>
              <a:t>raud</a:t>
            </a:r>
            <a:endParaRPr sz="1300"/>
          </a:p>
        </p:txBody>
      </p:sp>
      <p:cxnSp>
        <p:nvCxnSpPr>
          <p:cNvPr id="247" name="Google Shape;247;p23"/>
          <p:cNvCxnSpPr/>
          <p:nvPr/>
        </p:nvCxnSpPr>
        <p:spPr>
          <a:xfrm rot="10800000">
            <a:off x="5860100" y="4520750"/>
            <a:ext cx="783600" cy="6600"/>
          </a:xfrm>
          <a:prstGeom prst="straightConnector1">
            <a:avLst/>
          </a:prstGeom>
          <a:noFill/>
          <a:ln cap="flat" cmpd="sng" w="9525">
            <a:solidFill>
              <a:schemeClr val="dk2"/>
            </a:solidFill>
            <a:prstDash val="solid"/>
            <a:round/>
            <a:headEnd len="med" w="med" type="none"/>
            <a:tailEnd len="med" w="med" type="triangle"/>
          </a:ln>
        </p:spPr>
      </p:cxnSp>
      <p:pic>
        <p:nvPicPr>
          <p:cNvPr id="248" name="Google Shape;248;p23"/>
          <p:cNvPicPr preferRelativeResize="0"/>
          <p:nvPr/>
        </p:nvPicPr>
        <p:blipFill>
          <a:blip r:embed="rId4">
            <a:alphaModFix/>
          </a:blip>
          <a:stretch>
            <a:fillRect/>
          </a:stretch>
        </p:blipFill>
        <p:spPr>
          <a:xfrm>
            <a:off x="3978876" y="3817425"/>
            <a:ext cx="1375700" cy="1213850"/>
          </a:xfrm>
          <a:prstGeom prst="rect">
            <a:avLst/>
          </a:prstGeom>
          <a:noFill/>
          <a:ln>
            <a:noFill/>
          </a:ln>
        </p:spPr>
      </p:pic>
      <p:cxnSp>
        <p:nvCxnSpPr>
          <p:cNvPr id="249" name="Google Shape;249;p23"/>
          <p:cNvCxnSpPr/>
          <p:nvPr/>
        </p:nvCxnSpPr>
        <p:spPr>
          <a:xfrm flipH="1">
            <a:off x="2719225" y="4460375"/>
            <a:ext cx="917400" cy="6600"/>
          </a:xfrm>
          <a:prstGeom prst="straightConnector1">
            <a:avLst/>
          </a:prstGeom>
          <a:noFill/>
          <a:ln cap="flat" cmpd="sng" w="9525">
            <a:solidFill>
              <a:schemeClr val="dk2"/>
            </a:solidFill>
            <a:prstDash val="solid"/>
            <a:round/>
            <a:headEnd len="med" w="med" type="none"/>
            <a:tailEnd len="med" w="med" type="triangle"/>
          </a:ln>
        </p:spPr>
      </p:cxnSp>
      <p:sp>
        <p:nvSpPr>
          <p:cNvPr id="250" name="Google Shape;250;p23"/>
          <p:cNvSpPr/>
          <p:nvPr/>
        </p:nvSpPr>
        <p:spPr>
          <a:xfrm>
            <a:off x="401825" y="4172400"/>
            <a:ext cx="1986600" cy="622800"/>
          </a:xfrm>
          <a:prstGeom prst="roundRect">
            <a:avLst>
              <a:gd fmla="val 16667" name="adj"/>
            </a:avLst>
          </a:prstGeom>
          <a:solidFill>
            <a:srgbClr val="99999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3"/>
          <p:cNvSpPr txBox="1"/>
          <p:nvPr/>
        </p:nvSpPr>
        <p:spPr>
          <a:xfrm>
            <a:off x="488900" y="4176000"/>
            <a:ext cx="170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t>Check Card</a:t>
            </a:r>
            <a:endParaRPr/>
          </a:p>
          <a:p>
            <a:pPr indent="0" lvl="0" marL="0" rtl="0" algn="l">
              <a:spcBef>
                <a:spcPts val="0"/>
              </a:spcBef>
              <a:spcAft>
                <a:spcPts val="0"/>
              </a:spcAft>
              <a:buNone/>
            </a:pPr>
            <a:r>
              <a:rPr lang="el"/>
              <a:t>Notice the Client </a:t>
            </a:r>
            <a:endParaRPr/>
          </a:p>
        </p:txBody>
      </p:sp>
      <p:cxnSp>
        <p:nvCxnSpPr>
          <p:cNvPr id="252" name="Google Shape;252;p23"/>
          <p:cNvCxnSpPr/>
          <p:nvPr/>
        </p:nvCxnSpPr>
        <p:spPr>
          <a:xfrm flipH="1" rot="10800000">
            <a:off x="1312675" y="3147650"/>
            <a:ext cx="6600" cy="904200"/>
          </a:xfrm>
          <a:prstGeom prst="straightConnector1">
            <a:avLst/>
          </a:prstGeom>
          <a:noFill/>
          <a:ln cap="flat" cmpd="sng" w="9525">
            <a:solidFill>
              <a:schemeClr val="dk2"/>
            </a:solidFill>
            <a:prstDash val="solid"/>
            <a:round/>
            <a:headEnd len="med" w="med" type="none"/>
            <a:tailEnd len="med" w="med" type="triangle"/>
          </a:ln>
        </p:spPr>
      </p:cxnSp>
      <p:cxnSp>
        <p:nvCxnSpPr>
          <p:cNvPr id="253" name="Google Shape;253;p23"/>
          <p:cNvCxnSpPr/>
          <p:nvPr/>
        </p:nvCxnSpPr>
        <p:spPr>
          <a:xfrm>
            <a:off x="1359550" y="2966900"/>
            <a:ext cx="1660800" cy="0"/>
          </a:xfrm>
          <a:prstGeom prst="straightConnector1">
            <a:avLst/>
          </a:prstGeom>
          <a:noFill/>
          <a:ln cap="flat" cmpd="sng" w="9525">
            <a:solidFill>
              <a:schemeClr val="dk2"/>
            </a:solidFill>
            <a:prstDash val="solid"/>
            <a:round/>
            <a:headEnd len="med" w="med" type="none"/>
            <a:tailEnd len="med" w="med" type="triangle"/>
          </a:ln>
        </p:spPr>
      </p:cxnSp>
      <p:sp>
        <p:nvSpPr>
          <p:cNvPr id="254" name="Google Shape;254;p23"/>
          <p:cNvSpPr/>
          <p:nvPr/>
        </p:nvSpPr>
        <p:spPr>
          <a:xfrm>
            <a:off x="3134325" y="2491250"/>
            <a:ext cx="2304000" cy="716700"/>
          </a:xfrm>
          <a:prstGeom prst="roundRect">
            <a:avLst>
              <a:gd fmla="val 16667" name="adj"/>
            </a:avLst>
          </a:prstGeom>
          <a:solidFill>
            <a:srgbClr val="99999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3"/>
          <p:cNvSpPr txBox="1"/>
          <p:nvPr/>
        </p:nvSpPr>
        <p:spPr>
          <a:xfrm>
            <a:off x="3293025" y="2649500"/>
            <a:ext cx="1986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t>Feedback/Response</a:t>
            </a:r>
            <a:endParaRPr/>
          </a:p>
        </p:txBody>
      </p:sp>
      <p:cxnSp>
        <p:nvCxnSpPr>
          <p:cNvPr id="256" name="Google Shape;256;p23"/>
          <p:cNvCxnSpPr/>
          <p:nvPr/>
        </p:nvCxnSpPr>
        <p:spPr>
          <a:xfrm>
            <a:off x="5632400" y="2960150"/>
            <a:ext cx="823800" cy="0"/>
          </a:xfrm>
          <a:prstGeom prst="straightConnector1">
            <a:avLst/>
          </a:prstGeom>
          <a:noFill/>
          <a:ln cap="flat" cmpd="sng" w="9525">
            <a:solidFill>
              <a:schemeClr val="dk2"/>
            </a:solidFill>
            <a:prstDash val="solid"/>
            <a:round/>
            <a:headEnd len="med" w="med" type="none"/>
            <a:tailEnd len="med" w="med" type="triangle"/>
          </a:ln>
        </p:spPr>
      </p:cxnSp>
      <p:sp>
        <p:nvSpPr>
          <p:cNvPr id="257" name="Google Shape;257;p23"/>
          <p:cNvSpPr txBox="1"/>
          <p:nvPr/>
        </p:nvSpPr>
        <p:spPr>
          <a:xfrm>
            <a:off x="8861100" y="4759175"/>
            <a:ext cx="282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595959"/>
                </a:solidFill>
                <a:latin typeface="Merriweather"/>
                <a:ea typeface="Merriweather"/>
                <a:cs typeface="Merriweather"/>
                <a:sym typeface="Merriweather"/>
              </a:rPr>
              <a:t>3</a:t>
            </a:r>
            <a:endParaRPr b="1" sz="1000">
              <a:solidFill>
                <a:srgbClr val="595959"/>
              </a:solidFill>
              <a:latin typeface="Merriweather"/>
              <a:ea typeface="Merriweather"/>
              <a:cs typeface="Merriweather"/>
              <a:sym typeface="Merriweath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261" name="Shape 261"/>
        <p:cNvGrpSpPr/>
        <p:nvPr/>
      </p:nvGrpSpPr>
      <p:grpSpPr>
        <a:xfrm>
          <a:off x="0" y="0"/>
          <a:ext cx="0" cy="0"/>
          <a:chOff x="0" y="0"/>
          <a:chExt cx="0" cy="0"/>
        </a:xfrm>
      </p:grpSpPr>
      <p:sp>
        <p:nvSpPr>
          <p:cNvPr id="262" name="Google Shape;262;p24"/>
          <p:cNvSpPr txBox="1"/>
          <p:nvPr/>
        </p:nvSpPr>
        <p:spPr>
          <a:xfrm>
            <a:off x="897450" y="415225"/>
            <a:ext cx="4393500" cy="4926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Fira Sans Extra Condensed"/>
              <a:buChar char="●"/>
            </a:pPr>
            <a:r>
              <a:rPr b="1" lang="el" sz="2000">
                <a:latin typeface="Fira Sans Extra Condensed"/>
                <a:ea typeface="Fira Sans Extra Condensed"/>
                <a:cs typeface="Fira Sans Extra Condensed"/>
                <a:sym typeface="Fira Sans Extra Condensed"/>
              </a:rPr>
              <a:t>Dataset</a:t>
            </a:r>
            <a:endParaRPr b="1" sz="2000">
              <a:latin typeface="Fira Sans Extra Condensed"/>
              <a:ea typeface="Fira Sans Extra Condensed"/>
              <a:cs typeface="Fira Sans Extra Condensed"/>
              <a:sym typeface="Fira Sans Extra Condensed"/>
            </a:endParaRPr>
          </a:p>
        </p:txBody>
      </p:sp>
      <p:sp>
        <p:nvSpPr>
          <p:cNvPr id="263" name="Google Shape;263;p24"/>
          <p:cNvSpPr txBox="1"/>
          <p:nvPr/>
        </p:nvSpPr>
        <p:spPr>
          <a:xfrm>
            <a:off x="1312675" y="1245700"/>
            <a:ext cx="5994000" cy="2770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t>The Dataset which was given by the Bank so as to make the predictive model, has a column about the time of each transaction and 28 columns of PCA features in order to protect the users personal details. Also,it has a column considering the transactions’ range and an additional column if there is a fraud or not.</a:t>
            </a:r>
            <a:endParaRPr/>
          </a:p>
          <a:p>
            <a:pPr indent="0" lvl="0" marL="0" rtl="0" algn="l">
              <a:spcBef>
                <a:spcPts val="0"/>
              </a:spcBef>
              <a:spcAft>
                <a:spcPts val="0"/>
              </a:spcAft>
              <a:buNone/>
            </a:pPr>
            <a:r>
              <a:t/>
            </a:r>
            <a:endParaRPr/>
          </a:p>
          <a:p>
            <a:pPr indent="0" lvl="0" marL="0" rtl="0" algn="l">
              <a:spcBef>
                <a:spcPts val="0"/>
              </a:spcBef>
              <a:spcAft>
                <a:spcPts val="0"/>
              </a:spcAft>
              <a:buNone/>
            </a:pPr>
            <a:r>
              <a:rPr lang="el"/>
              <a:t>The total number of rows is 285.299. The 492 of them were fraud and the rest not.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l"/>
              <a:t> </a:t>
            </a:r>
            <a:endParaRPr/>
          </a:p>
          <a:p>
            <a:pPr indent="0" lvl="0" marL="0" rtl="0" algn="l">
              <a:spcBef>
                <a:spcPts val="0"/>
              </a:spcBef>
              <a:spcAft>
                <a:spcPts val="0"/>
              </a:spcAft>
              <a:buNone/>
            </a:pPr>
            <a:r>
              <a:rPr lang="el" u="sng">
                <a:solidFill>
                  <a:schemeClr val="hlink"/>
                </a:solidFill>
                <a:hlinkClick r:id="rId3"/>
              </a:rPr>
              <a:t>https://www.kaggle.com/mlg-ulb/creditcardfraud</a:t>
            </a:r>
            <a:endParaRPr/>
          </a:p>
        </p:txBody>
      </p:sp>
      <p:sp>
        <p:nvSpPr>
          <p:cNvPr id="264" name="Google Shape;264;p24"/>
          <p:cNvSpPr txBox="1"/>
          <p:nvPr/>
        </p:nvSpPr>
        <p:spPr>
          <a:xfrm>
            <a:off x="8861100" y="4759175"/>
            <a:ext cx="282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595959"/>
                </a:solidFill>
                <a:latin typeface="Merriweather"/>
                <a:ea typeface="Merriweather"/>
                <a:cs typeface="Merriweather"/>
                <a:sym typeface="Merriweather"/>
              </a:rPr>
              <a:t>4</a:t>
            </a:r>
            <a:endParaRPr b="1" sz="1000">
              <a:solidFill>
                <a:srgbClr val="595959"/>
              </a:solidFill>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268" name="Shape 268"/>
        <p:cNvGrpSpPr/>
        <p:nvPr/>
      </p:nvGrpSpPr>
      <p:grpSpPr>
        <a:xfrm>
          <a:off x="0" y="0"/>
          <a:ext cx="0" cy="0"/>
          <a:chOff x="0" y="0"/>
          <a:chExt cx="0" cy="0"/>
        </a:xfrm>
      </p:grpSpPr>
      <p:sp>
        <p:nvSpPr>
          <p:cNvPr id="269" name="Google Shape;269;p25"/>
          <p:cNvSpPr txBox="1"/>
          <p:nvPr/>
        </p:nvSpPr>
        <p:spPr>
          <a:xfrm>
            <a:off x="850575" y="482250"/>
            <a:ext cx="6161400" cy="4926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Fira Sans Extra Condensed"/>
              <a:buChar char="●"/>
            </a:pPr>
            <a:r>
              <a:rPr b="1" lang="el" sz="2000">
                <a:latin typeface="Fira Sans Extra Condensed"/>
                <a:ea typeface="Fira Sans Extra Condensed"/>
                <a:cs typeface="Fira Sans Extra Condensed"/>
                <a:sym typeface="Fira Sans Extra Condensed"/>
              </a:rPr>
              <a:t>Preprocessing</a:t>
            </a:r>
            <a:endParaRPr b="1" sz="2000">
              <a:latin typeface="Fira Sans Extra Condensed"/>
              <a:ea typeface="Fira Sans Extra Condensed"/>
              <a:cs typeface="Fira Sans Extra Condensed"/>
              <a:sym typeface="Fira Sans Extra Condensed"/>
            </a:endParaRPr>
          </a:p>
        </p:txBody>
      </p:sp>
      <p:sp>
        <p:nvSpPr>
          <p:cNvPr id="270" name="Google Shape;270;p25"/>
          <p:cNvSpPr txBox="1"/>
          <p:nvPr/>
        </p:nvSpPr>
        <p:spPr>
          <a:xfrm>
            <a:off x="1285875" y="1332750"/>
            <a:ext cx="6255300" cy="2770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l"/>
              <a:t>We found out that the dataset had duplicate rows and we excluded them.</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l"/>
              <a:t>We split the dataset into Train and Test. Train was the 70% of this and Test the rest 30%.  </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l"/>
              <a:t>Train had 344 frauds out of 198.756.</a:t>
            </a:r>
            <a:endParaRPr/>
          </a:p>
          <a:p>
            <a:pPr indent="0" lvl="0" marL="457200" rtl="0" algn="l">
              <a:spcBef>
                <a:spcPts val="0"/>
              </a:spcBef>
              <a:spcAft>
                <a:spcPts val="0"/>
              </a:spcAft>
              <a:buNone/>
            </a:pPr>
            <a:r>
              <a:rPr lang="el"/>
              <a:t>Test had 129 frauds out of 85.118 instead.</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l"/>
              <a:t>As the dataset was highly imbalanced we had an oversampling(using Smote) on Train data and we had 198.264 of frauds and normal transactions as well.</a:t>
            </a:r>
            <a:endParaRPr/>
          </a:p>
        </p:txBody>
      </p:sp>
      <p:sp>
        <p:nvSpPr>
          <p:cNvPr id="271" name="Google Shape;271;p25"/>
          <p:cNvSpPr txBox="1"/>
          <p:nvPr/>
        </p:nvSpPr>
        <p:spPr>
          <a:xfrm>
            <a:off x="8861100" y="4759175"/>
            <a:ext cx="282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595959"/>
                </a:solidFill>
                <a:latin typeface="Merriweather"/>
                <a:ea typeface="Merriweather"/>
                <a:cs typeface="Merriweather"/>
                <a:sym typeface="Merriweather"/>
              </a:rPr>
              <a:t>5</a:t>
            </a:r>
            <a:endParaRPr b="1" sz="1000">
              <a:solidFill>
                <a:srgbClr val="595959"/>
              </a:solidFill>
              <a:latin typeface="Merriweather"/>
              <a:ea typeface="Merriweather"/>
              <a:cs typeface="Merriweather"/>
              <a:sym typeface="Merriweath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275" name="Shape 275"/>
        <p:cNvGrpSpPr/>
        <p:nvPr/>
      </p:nvGrpSpPr>
      <p:grpSpPr>
        <a:xfrm>
          <a:off x="0" y="0"/>
          <a:ext cx="0" cy="0"/>
          <a:chOff x="0" y="0"/>
          <a:chExt cx="0" cy="0"/>
        </a:xfrm>
      </p:grpSpPr>
      <p:sp>
        <p:nvSpPr>
          <p:cNvPr id="276" name="Google Shape;276;p26"/>
          <p:cNvSpPr txBox="1"/>
          <p:nvPr/>
        </p:nvSpPr>
        <p:spPr>
          <a:xfrm>
            <a:off x="924200" y="475500"/>
            <a:ext cx="6221700" cy="4926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Fira Sans Extra Condensed"/>
              <a:buChar char="●"/>
            </a:pPr>
            <a:r>
              <a:rPr b="1" lang="el" sz="2000">
                <a:latin typeface="Fira Sans Extra Condensed"/>
                <a:ea typeface="Fira Sans Extra Condensed"/>
                <a:cs typeface="Fira Sans Extra Condensed"/>
                <a:sym typeface="Fira Sans Extra Condensed"/>
              </a:rPr>
              <a:t>Models</a:t>
            </a:r>
            <a:endParaRPr b="1" sz="2000">
              <a:latin typeface="Fira Sans Extra Condensed"/>
              <a:ea typeface="Fira Sans Extra Condensed"/>
              <a:cs typeface="Fira Sans Extra Condensed"/>
              <a:sym typeface="Fira Sans Extra Condensed"/>
            </a:endParaRPr>
          </a:p>
        </p:txBody>
      </p:sp>
      <p:sp>
        <p:nvSpPr>
          <p:cNvPr id="277" name="Google Shape;277;p26"/>
          <p:cNvSpPr txBox="1"/>
          <p:nvPr/>
        </p:nvSpPr>
        <p:spPr>
          <a:xfrm>
            <a:off x="1044775" y="1332750"/>
            <a:ext cx="60678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t>We used 6 different kind of models in order to find the best one.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l"/>
              <a:t>Logistic Regression</a:t>
            </a:r>
            <a:endParaRPr/>
          </a:p>
          <a:p>
            <a:pPr indent="-317500" lvl="0" marL="457200" rtl="0" algn="l">
              <a:spcBef>
                <a:spcPts val="0"/>
              </a:spcBef>
              <a:spcAft>
                <a:spcPts val="0"/>
              </a:spcAft>
              <a:buSzPts val="1400"/>
              <a:buChar char="●"/>
            </a:pPr>
            <a:r>
              <a:rPr lang="el"/>
              <a:t>Decision Tree Classifier</a:t>
            </a:r>
            <a:endParaRPr/>
          </a:p>
          <a:p>
            <a:pPr indent="-317500" lvl="0" marL="457200" rtl="0" algn="l">
              <a:spcBef>
                <a:spcPts val="0"/>
              </a:spcBef>
              <a:spcAft>
                <a:spcPts val="0"/>
              </a:spcAft>
              <a:buSzPts val="1400"/>
              <a:buChar char="●"/>
            </a:pPr>
            <a:r>
              <a:rPr lang="el"/>
              <a:t>Random Forest Classifier </a:t>
            </a:r>
            <a:endParaRPr/>
          </a:p>
          <a:p>
            <a:pPr indent="-317500" lvl="0" marL="457200" rtl="0" algn="l">
              <a:spcBef>
                <a:spcPts val="0"/>
              </a:spcBef>
              <a:spcAft>
                <a:spcPts val="0"/>
              </a:spcAft>
              <a:buSzPts val="1400"/>
              <a:buChar char="●"/>
            </a:pPr>
            <a:r>
              <a:rPr lang="el"/>
              <a:t>Adaboost</a:t>
            </a:r>
            <a:r>
              <a:rPr lang="el"/>
              <a:t> Classifier</a:t>
            </a:r>
            <a:endParaRPr/>
          </a:p>
          <a:p>
            <a:pPr indent="-317500" lvl="0" marL="457200" rtl="0" algn="l">
              <a:spcBef>
                <a:spcPts val="0"/>
              </a:spcBef>
              <a:spcAft>
                <a:spcPts val="0"/>
              </a:spcAft>
              <a:buSzPts val="1400"/>
              <a:buChar char="●"/>
            </a:pPr>
            <a:r>
              <a:rPr lang="el"/>
              <a:t>XGBClassifier</a:t>
            </a:r>
            <a:endParaRPr/>
          </a:p>
          <a:p>
            <a:pPr indent="-317500" lvl="0" marL="457200" rtl="0" algn="l">
              <a:spcBef>
                <a:spcPts val="0"/>
              </a:spcBef>
              <a:spcAft>
                <a:spcPts val="0"/>
              </a:spcAft>
              <a:buSzPts val="1400"/>
              <a:buChar char="●"/>
            </a:pPr>
            <a:r>
              <a:rPr lang="el"/>
              <a:t>LGBMClassifier</a:t>
            </a:r>
            <a:endParaRPr/>
          </a:p>
        </p:txBody>
      </p:sp>
      <p:sp>
        <p:nvSpPr>
          <p:cNvPr id="278" name="Google Shape;278;p26"/>
          <p:cNvSpPr txBox="1"/>
          <p:nvPr/>
        </p:nvSpPr>
        <p:spPr>
          <a:xfrm>
            <a:off x="8861100" y="4759175"/>
            <a:ext cx="282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595959"/>
                </a:solidFill>
                <a:latin typeface="Merriweather"/>
                <a:ea typeface="Merriweather"/>
                <a:cs typeface="Merriweather"/>
                <a:sym typeface="Merriweather"/>
              </a:rPr>
              <a:t>6</a:t>
            </a:r>
            <a:endParaRPr b="1" sz="1000">
              <a:solidFill>
                <a:srgbClr val="595959"/>
              </a:solidFill>
              <a:latin typeface="Merriweather"/>
              <a:ea typeface="Merriweather"/>
              <a:cs typeface="Merriweather"/>
              <a:sym typeface="Merriweather"/>
            </a:endParaRPr>
          </a:p>
        </p:txBody>
      </p:sp>
      <p:sp>
        <p:nvSpPr>
          <p:cNvPr id="279" name="Google Shape;279;p26"/>
          <p:cNvSpPr txBox="1"/>
          <p:nvPr/>
        </p:nvSpPr>
        <p:spPr>
          <a:xfrm>
            <a:off x="1007750" y="612700"/>
            <a:ext cx="5353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283" name="Shape 283"/>
        <p:cNvGrpSpPr/>
        <p:nvPr/>
      </p:nvGrpSpPr>
      <p:grpSpPr>
        <a:xfrm>
          <a:off x="0" y="0"/>
          <a:ext cx="0" cy="0"/>
          <a:chOff x="0" y="0"/>
          <a:chExt cx="0" cy="0"/>
        </a:xfrm>
      </p:grpSpPr>
      <p:sp>
        <p:nvSpPr>
          <p:cNvPr id="284" name="Google Shape;284;p27"/>
          <p:cNvSpPr txBox="1"/>
          <p:nvPr/>
        </p:nvSpPr>
        <p:spPr>
          <a:xfrm>
            <a:off x="897425" y="468825"/>
            <a:ext cx="5538600" cy="4926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Fira Sans Extra Condensed"/>
              <a:buChar char="●"/>
            </a:pPr>
            <a:r>
              <a:rPr b="1" lang="el" sz="2000">
                <a:latin typeface="Fira Sans Extra Condensed"/>
                <a:ea typeface="Fira Sans Extra Condensed"/>
                <a:cs typeface="Fira Sans Extra Condensed"/>
                <a:sym typeface="Fira Sans Extra Condensed"/>
              </a:rPr>
              <a:t>Pipeline</a:t>
            </a:r>
            <a:endParaRPr b="1" sz="2000">
              <a:latin typeface="Fira Sans Extra Condensed"/>
              <a:ea typeface="Fira Sans Extra Condensed"/>
              <a:cs typeface="Fira Sans Extra Condensed"/>
              <a:sym typeface="Fira Sans Extra Condensed"/>
            </a:endParaRPr>
          </a:p>
        </p:txBody>
      </p:sp>
      <p:sp>
        <p:nvSpPr>
          <p:cNvPr id="285" name="Google Shape;285;p27"/>
          <p:cNvSpPr txBox="1"/>
          <p:nvPr/>
        </p:nvSpPr>
        <p:spPr>
          <a:xfrm>
            <a:off x="1265800" y="1198825"/>
            <a:ext cx="6623700" cy="2801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t>In our pipelines, except for the classifiers, we used a scaling method (StandardScaler) and the SelectKbest so as to find the most significant features.</a:t>
            </a:r>
            <a:endParaRPr/>
          </a:p>
          <a:p>
            <a:pPr indent="0" lvl="0" marL="0" rtl="0" algn="l">
              <a:spcBef>
                <a:spcPts val="0"/>
              </a:spcBef>
              <a:spcAft>
                <a:spcPts val="0"/>
              </a:spcAft>
              <a:buNone/>
            </a:pPr>
            <a:r>
              <a:t/>
            </a:r>
            <a:endParaRPr/>
          </a:p>
          <a:p>
            <a:pPr indent="0" lvl="0" marL="0" rtl="0" algn="l">
              <a:spcBef>
                <a:spcPts val="0"/>
              </a:spcBef>
              <a:spcAft>
                <a:spcPts val="0"/>
              </a:spcAft>
              <a:buNone/>
            </a:pPr>
            <a:r>
              <a:rPr lang="el"/>
              <a:t>With the GridSearchCV we tried to find the best hyper parameters for our Pipelines.</a:t>
            </a:r>
            <a:endParaRPr/>
          </a:p>
          <a:p>
            <a:pPr indent="0" lvl="0" marL="0" rtl="0" algn="l">
              <a:spcBef>
                <a:spcPts val="0"/>
              </a:spcBef>
              <a:spcAft>
                <a:spcPts val="0"/>
              </a:spcAft>
              <a:buNone/>
            </a:pPr>
            <a:r>
              <a:t/>
            </a:r>
            <a:endParaRPr/>
          </a:p>
          <a:p>
            <a:pPr indent="0" lvl="0" marL="0" rtl="0" algn="l">
              <a:spcBef>
                <a:spcPts val="0"/>
              </a:spcBef>
              <a:spcAft>
                <a:spcPts val="0"/>
              </a:spcAft>
              <a:buNone/>
            </a:pPr>
            <a:r>
              <a:rPr lang="el"/>
              <a:t>Here is an example of the pipeline of Logistic Regression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l"/>
              <a:t>	</a:t>
            </a:r>
            <a:r>
              <a:rPr b="1" lang="el" sz="1000">
                <a:latin typeface="Trebuchet MS"/>
                <a:ea typeface="Trebuchet MS"/>
                <a:cs typeface="Trebuchet MS"/>
                <a:sym typeface="Trebuchet MS"/>
              </a:rPr>
              <a:t>Pipeline(steps=[('scaler', StandardScaler()),</a:t>
            </a:r>
            <a:endParaRPr b="1" sz="10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b="1" lang="el" sz="1000">
                <a:latin typeface="Trebuchet MS"/>
                <a:ea typeface="Trebuchet MS"/>
                <a:cs typeface="Trebuchet MS"/>
                <a:sym typeface="Trebuchet MS"/>
              </a:rPr>
              <a:t>                                 ('best_feat', SelectKBest(k=10)),</a:t>
            </a:r>
            <a:endParaRPr b="1" sz="10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b="1" lang="el" sz="1000">
                <a:latin typeface="Trebuchet MS"/>
                <a:ea typeface="Trebuchet MS"/>
                <a:cs typeface="Trebuchet MS"/>
                <a:sym typeface="Trebuchet MS"/>
              </a:rPr>
              <a:t>                                 ('log', LogisticRegression(class_weight='balanced',max_iter=10000,solver='lbfgs'))</a:t>
            </a:r>
            <a:endParaRPr b="1" sz="1000">
              <a:latin typeface="Trebuchet MS"/>
              <a:ea typeface="Trebuchet MS"/>
              <a:cs typeface="Trebuchet MS"/>
              <a:sym typeface="Trebuchet MS"/>
            </a:endParaRPr>
          </a:p>
          <a:p>
            <a:pPr indent="0" lvl="0" marL="0" rtl="0" algn="l">
              <a:spcBef>
                <a:spcPts val="0"/>
              </a:spcBef>
              <a:spcAft>
                <a:spcPts val="0"/>
              </a:spcAft>
              <a:buClr>
                <a:schemeClr val="dk1"/>
              </a:buClr>
              <a:buSzPts val="1100"/>
              <a:buFont typeface="Arial"/>
              <a:buNone/>
            </a:pPr>
            <a:r>
              <a:rPr b="1" lang="el" sz="1000">
                <a:latin typeface="Trebuchet MS"/>
                <a:ea typeface="Trebuchet MS"/>
                <a:cs typeface="Trebuchet MS"/>
                <a:sym typeface="Trebuchet MS"/>
              </a:rPr>
              <a:t>                                ])</a:t>
            </a:r>
            <a:endParaRPr b="1" sz="1000">
              <a:latin typeface="Trebuchet MS"/>
              <a:ea typeface="Trebuchet MS"/>
              <a:cs typeface="Trebuchet MS"/>
              <a:sym typeface="Trebuchet MS"/>
            </a:endParaRPr>
          </a:p>
          <a:p>
            <a:pPr indent="0" lvl="0" marL="0" rtl="0" algn="l">
              <a:spcBef>
                <a:spcPts val="0"/>
              </a:spcBef>
              <a:spcAft>
                <a:spcPts val="0"/>
              </a:spcAft>
              <a:buNone/>
            </a:pPr>
            <a:r>
              <a:t/>
            </a:r>
            <a:endParaRPr/>
          </a:p>
        </p:txBody>
      </p:sp>
      <p:sp>
        <p:nvSpPr>
          <p:cNvPr id="286" name="Google Shape;286;p27"/>
          <p:cNvSpPr txBox="1"/>
          <p:nvPr/>
        </p:nvSpPr>
        <p:spPr>
          <a:xfrm>
            <a:off x="8861100" y="4759175"/>
            <a:ext cx="282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595959"/>
                </a:solidFill>
                <a:latin typeface="Merriweather"/>
                <a:ea typeface="Merriweather"/>
                <a:cs typeface="Merriweather"/>
                <a:sym typeface="Merriweather"/>
              </a:rPr>
              <a:t>7</a:t>
            </a:r>
            <a:endParaRPr b="1" sz="1000">
              <a:solidFill>
                <a:srgbClr val="595959"/>
              </a:solidFill>
              <a:latin typeface="Merriweather"/>
              <a:ea typeface="Merriweather"/>
              <a:cs typeface="Merriweather"/>
              <a:sym typeface="Merriweathe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290" name="Shape 290"/>
        <p:cNvGrpSpPr/>
        <p:nvPr/>
      </p:nvGrpSpPr>
      <p:grpSpPr>
        <a:xfrm>
          <a:off x="0" y="0"/>
          <a:ext cx="0" cy="0"/>
          <a:chOff x="0" y="0"/>
          <a:chExt cx="0" cy="0"/>
        </a:xfrm>
      </p:grpSpPr>
      <p:pic>
        <p:nvPicPr>
          <p:cNvPr id="291" name="Google Shape;291;p28"/>
          <p:cNvPicPr preferRelativeResize="0"/>
          <p:nvPr/>
        </p:nvPicPr>
        <p:blipFill>
          <a:blip r:embed="rId3">
            <a:alphaModFix/>
          </a:blip>
          <a:stretch>
            <a:fillRect/>
          </a:stretch>
        </p:blipFill>
        <p:spPr>
          <a:xfrm>
            <a:off x="763900" y="898427"/>
            <a:ext cx="7616200" cy="3346648"/>
          </a:xfrm>
          <a:prstGeom prst="rect">
            <a:avLst/>
          </a:prstGeom>
          <a:noFill/>
          <a:ln>
            <a:noFill/>
          </a:ln>
        </p:spPr>
      </p:pic>
      <p:sp>
        <p:nvSpPr>
          <p:cNvPr id="292" name="Google Shape;292;p28"/>
          <p:cNvSpPr txBox="1"/>
          <p:nvPr/>
        </p:nvSpPr>
        <p:spPr>
          <a:xfrm>
            <a:off x="8861100" y="4759175"/>
            <a:ext cx="282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595959"/>
                </a:solidFill>
                <a:latin typeface="Merriweather"/>
                <a:ea typeface="Merriweather"/>
                <a:cs typeface="Merriweather"/>
                <a:sym typeface="Merriweather"/>
              </a:rPr>
              <a:t>8</a:t>
            </a:r>
            <a:endParaRPr b="1" sz="1000">
              <a:solidFill>
                <a:srgbClr val="595959"/>
              </a:solidFill>
              <a:latin typeface="Merriweather"/>
              <a:ea typeface="Merriweather"/>
              <a:cs typeface="Merriweather"/>
              <a:sym typeface="Merriweathe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296" name="Shape 296"/>
        <p:cNvGrpSpPr/>
        <p:nvPr/>
      </p:nvGrpSpPr>
      <p:grpSpPr>
        <a:xfrm>
          <a:off x="0" y="0"/>
          <a:ext cx="0" cy="0"/>
          <a:chOff x="0" y="0"/>
          <a:chExt cx="0" cy="0"/>
        </a:xfrm>
      </p:grpSpPr>
      <p:pic>
        <p:nvPicPr>
          <p:cNvPr id="297" name="Google Shape;297;p29"/>
          <p:cNvPicPr preferRelativeResize="0"/>
          <p:nvPr/>
        </p:nvPicPr>
        <p:blipFill>
          <a:blip r:embed="rId3">
            <a:alphaModFix/>
          </a:blip>
          <a:stretch>
            <a:fillRect/>
          </a:stretch>
        </p:blipFill>
        <p:spPr>
          <a:xfrm>
            <a:off x="179175" y="152400"/>
            <a:ext cx="6846249" cy="4714950"/>
          </a:xfrm>
          <a:prstGeom prst="rect">
            <a:avLst/>
          </a:prstGeom>
          <a:noFill/>
          <a:ln>
            <a:noFill/>
          </a:ln>
        </p:spPr>
      </p:pic>
      <p:sp>
        <p:nvSpPr>
          <p:cNvPr id="298" name="Google Shape;298;p29"/>
          <p:cNvSpPr txBox="1"/>
          <p:nvPr/>
        </p:nvSpPr>
        <p:spPr>
          <a:xfrm>
            <a:off x="8861100" y="4759175"/>
            <a:ext cx="282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595959"/>
                </a:solidFill>
                <a:latin typeface="Merriweather"/>
                <a:ea typeface="Merriweather"/>
                <a:cs typeface="Merriweather"/>
                <a:sym typeface="Merriweather"/>
              </a:rPr>
              <a:t>9</a:t>
            </a:r>
            <a:endParaRPr b="1" sz="1000">
              <a:solidFill>
                <a:srgbClr val="595959"/>
              </a:solidFill>
              <a:latin typeface="Merriweather"/>
              <a:ea typeface="Merriweather"/>
              <a:cs typeface="Merriweather"/>
              <a:sym typeface="Merriweather"/>
            </a:endParaRPr>
          </a:p>
        </p:txBody>
      </p:sp>
      <p:graphicFrame>
        <p:nvGraphicFramePr>
          <p:cNvPr id="299" name="Google Shape;299;p29"/>
          <p:cNvGraphicFramePr/>
          <p:nvPr/>
        </p:nvGraphicFramePr>
        <p:xfrm>
          <a:off x="7047888" y="368800"/>
          <a:ext cx="3000000" cy="3000000"/>
        </p:xfrm>
        <a:graphic>
          <a:graphicData uri="http://schemas.openxmlformats.org/drawingml/2006/table">
            <a:tbl>
              <a:tblPr>
                <a:noFill/>
                <a:tableStyleId>{B0A05B7F-5320-4281-BBDA-281A8E237B2C}</a:tableStyleId>
              </a:tblPr>
              <a:tblGrid>
                <a:gridCol w="698700"/>
                <a:gridCol w="698700"/>
                <a:gridCol w="698700"/>
              </a:tblGrid>
              <a:tr h="433700">
                <a:tc>
                  <a:txBody>
                    <a:bodyPr/>
                    <a:lstStyle/>
                    <a:p>
                      <a:pPr indent="0" lvl="0" marL="0" rtl="0" algn="l">
                        <a:spcBef>
                          <a:spcPts val="0"/>
                        </a:spcBef>
                        <a:spcAft>
                          <a:spcPts val="0"/>
                        </a:spcAft>
                        <a:buNone/>
                      </a:pPr>
                      <a:r>
                        <a:t/>
                      </a:r>
                      <a:endParaRPr sz="900"/>
                    </a:p>
                  </a:txBody>
                  <a:tcPr marT="91425" marB="91425" marR="91425" marL="91425">
                    <a:lnL cap="flat" cmpd="sng" w="9525">
                      <a:solidFill>
                        <a:srgbClr val="CCCCCC"/>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sz="900"/>
                        <a:t>Negative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sz="900"/>
                        <a:t>Positive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92150">
                <a:tc>
                  <a:txBody>
                    <a:bodyPr/>
                    <a:lstStyle/>
                    <a:p>
                      <a:pPr indent="0" lvl="0" marL="0" rtl="0" algn="l">
                        <a:spcBef>
                          <a:spcPts val="0"/>
                        </a:spcBef>
                        <a:spcAft>
                          <a:spcPts val="0"/>
                        </a:spcAft>
                        <a:buNone/>
                      </a:pPr>
                      <a:r>
                        <a:rPr lang="el" sz="900"/>
                        <a:t>Negative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sz="900"/>
                        <a:t>True</a:t>
                      </a:r>
                      <a:endParaRPr sz="900"/>
                    </a:p>
                    <a:p>
                      <a:pPr indent="0" lvl="0" marL="0" rtl="0" algn="l">
                        <a:spcBef>
                          <a:spcPts val="0"/>
                        </a:spcBef>
                        <a:spcAft>
                          <a:spcPts val="0"/>
                        </a:spcAft>
                        <a:buNone/>
                      </a:pPr>
                      <a:r>
                        <a:rPr lang="el" sz="900"/>
                        <a:t>Negative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sz="900"/>
                        <a:t>False Positive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92150">
                <a:tc>
                  <a:txBody>
                    <a:bodyPr/>
                    <a:lstStyle/>
                    <a:p>
                      <a:pPr indent="0" lvl="0" marL="0" rtl="0" algn="l">
                        <a:spcBef>
                          <a:spcPts val="0"/>
                        </a:spcBef>
                        <a:spcAft>
                          <a:spcPts val="0"/>
                        </a:spcAft>
                        <a:buNone/>
                      </a:pPr>
                      <a:r>
                        <a:rPr lang="el" sz="900"/>
                        <a:t>Positive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sz="900"/>
                        <a:t>False Negative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sz="900"/>
                        <a:t>True Positive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300" name="Google Shape;300;p29"/>
          <p:cNvSpPr txBox="1"/>
          <p:nvPr/>
        </p:nvSpPr>
        <p:spPr>
          <a:xfrm>
            <a:off x="7047900" y="2063850"/>
            <a:ext cx="2096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900">
                <a:solidFill>
                  <a:schemeClr val="dk1"/>
                </a:solidFill>
              </a:rPr>
              <a:t>TPR</a:t>
            </a:r>
            <a:r>
              <a:rPr lang="el" sz="900">
                <a:solidFill>
                  <a:schemeClr val="dk1"/>
                </a:solidFill>
              </a:rPr>
              <a:t> = True Positives / (True Positives + False Negatives)</a:t>
            </a:r>
            <a:endParaRPr sz="900">
              <a:solidFill>
                <a:schemeClr val="dk1"/>
              </a:solidFill>
            </a:endParaRPr>
          </a:p>
          <a:p>
            <a:pPr indent="0" lvl="0" marL="0" rtl="0" algn="l">
              <a:spcBef>
                <a:spcPts val="0"/>
              </a:spcBef>
              <a:spcAft>
                <a:spcPts val="0"/>
              </a:spcAft>
              <a:buNone/>
            </a:pPr>
            <a:r>
              <a:t/>
            </a:r>
            <a:endParaRPr sz="900">
              <a:solidFill>
                <a:schemeClr val="dk1"/>
              </a:solidFill>
            </a:endParaRPr>
          </a:p>
          <a:p>
            <a:pPr indent="0" lvl="0" marL="0" rtl="0" algn="l">
              <a:spcBef>
                <a:spcPts val="0"/>
              </a:spcBef>
              <a:spcAft>
                <a:spcPts val="0"/>
              </a:spcAft>
              <a:buNone/>
            </a:pPr>
            <a:r>
              <a:t/>
            </a:r>
            <a:endParaRPr sz="900">
              <a:solidFill>
                <a:schemeClr val="dk1"/>
              </a:solidFill>
            </a:endParaRPr>
          </a:p>
          <a:p>
            <a:pPr indent="0" lvl="0" marL="0" rtl="0" algn="l">
              <a:spcBef>
                <a:spcPts val="0"/>
              </a:spcBef>
              <a:spcAft>
                <a:spcPts val="0"/>
              </a:spcAft>
              <a:buNone/>
            </a:pPr>
            <a:r>
              <a:rPr b="1" lang="el" sz="900">
                <a:solidFill>
                  <a:schemeClr val="dk1"/>
                </a:solidFill>
              </a:rPr>
              <a:t>FPR </a:t>
            </a:r>
            <a:r>
              <a:rPr lang="el" sz="900">
                <a:solidFill>
                  <a:schemeClr val="dk1"/>
                </a:solidFill>
              </a:rPr>
              <a:t>=False Positives / (False Positives + True Negatives)</a:t>
            </a:r>
            <a:endParaRPr sz="9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304" name="Shape 304"/>
        <p:cNvGrpSpPr/>
        <p:nvPr/>
      </p:nvGrpSpPr>
      <p:grpSpPr>
        <a:xfrm>
          <a:off x="0" y="0"/>
          <a:ext cx="0" cy="0"/>
          <a:chOff x="0" y="0"/>
          <a:chExt cx="0" cy="0"/>
        </a:xfrm>
      </p:grpSpPr>
      <p:pic>
        <p:nvPicPr>
          <p:cNvPr id="305" name="Google Shape;305;p30"/>
          <p:cNvPicPr preferRelativeResize="0"/>
          <p:nvPr/>
        </p:nvPicPr>
        <p:blipFill>
          <a:blip r:embed="rId3">
            <a:alphaModFix/>
          </a:blip>
          <a:stretch>
            <a:fillRect/>
          </a:stretch>
        </p:blipFill>
        <p:spPr>
          <a:xfrm>
            <a:off x="179200" y="152400"/>
            <a:ext cx="6838824" cy="4709825"/>
          </a:xfrm>
          <a:prstGeom prst="rect">
            <a:avLst/>
          </a:prstGeom>
          <a:noFill/>
          <a:ln>
            <a:noFill/>
          </a:ln>
        </p:spPr>
      </p:pic>
      <p:sp>
        <p:nvSpPr>
          <p:cNvPr id="306" name="Google Shape;306;p30"/>
          <p:cNvSpPr txBox="1"/>
          <p:nvPr/>
        </p:nvSpPr>
        <p:spPr>
          <a:xfrm>
            <a:off x="8861100" y="4759175"/>
            <a:ext cx="282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595959"/>
                </a:solidFill>
                <a:latin typeface="Merriweather"/>
                <a:ea typeface="Merriweather"/>
                <a:cs typeface="Merriweather"/>
                <a:sym typeface="Merriweather"/>
              </a:rPr>
              <a:t>9</a:t>
            </a:r>
            <a:endParaRPr b="1" sz="1000">
              <a:solidFill>
                <a:srgbClr val="595959"/>
              </a:solidFill>
              <a:latin typeface="Merriweather"/>
              <a:ea typeface="Merriweather"/>
              <a:cs typeface="Merriweather"/>
              <a:sym typeface="Merriweather"/>
            </a:endParaRPr>
          </a:p>
        </p:txBody>
      </p:sp>
      <p:graphicFrame>
        <p:nvGraphicFramePr>
          <p:cNvPr id="307" name="Google Shape;307;p30"/>
          <p:cNvGraphicFramePr/>
          <p:nvPr/>
        </p:nvGraphicFramePr>
        <p:xfrm>
          <a:off x="7047888" y="368800"/>
          <a:ext cx="3000000" cy="3000000"/>
        </p:xfrm>
        <a:graphic>
          <a:graphicData uri="http://schemas.openxmlformats.org/drawingml/2006/table">
            <a:tbl>
              <a:tblPr>
                <a:noFill/>
                <a:tableStyleId>{B0A05B7F-5320-4281-BBDA-281A8E237B2C}</a:tableStyleId>
              </a:tblPr>
              <a:tblGrid>
                <a:gridCol w="698700"/>
                <a:gridCol w="698700"/>
                <a:gridCol w="698700"/>
              </a:tblGrid>
              <a:tr h="433700">
                <a:tc>
                  <a:txBody>
                    <a:bodyPr/>
                    <a:lstStyle/>
                    <a:p>
                      <a:pPr indent="0" lvl="0" marL="0" rtl="0" algn="l">
                        <a:spcBef>
                          <a:spcPts val="0"/>
                        </a:spcBef>
                        <a:spcAft>
                          <a:spcPts val="0"/>
                        </a:spcAft>
                        <a:buNone/>
                      </a:pPr>
                      <a:r>
                        <a:t/>
                      </a:r>
                      <a:endParaRPr sz="900"/>
                    </a:p>
                  </a:txBody>
                  <a:tcPr marT="91425" marB="91425" marR="91425" marL="91425">
                    <a:lnL cap="flat" cmpd="sng" w="9525">
                      <a:solidFill>
                        <a:srgbClr val="CCCCCC"/>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sz="900"/>
                        <a:t>Negative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sz="900"/>
                        <a:t>Positive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92150">
                <a:tc>
                  <a:txBody>
                    <a:bodyPr/>
                    <a:lstStyle/>
                    <a:p>
                      <a:pPr indent="0" lvl="0" marL="0" rtl="0" algn="l">
                        <a:spcBef>
                          <a:spcPts val="0"/>
                        </a:spcBef>
                        <a:spcAft>
                          <a:spcPts val="0"/>
                        </a:spcAft>
                        <a:buNone/>
                      </a:pPr>
                      <a:r>
                        <a:rPr lang="el" sz="900"/>
                        <a:t>Negative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sz="900"/>
                        <a:t>True</a:t>
                      </a:r>
                      <a:endParaRPr sz="900"/>
                    </a:p>
                    <a:p>
                      <a:pPr indent="0" lvl="0" marL="0" rtl="0" algn="l">
                        <a:spcBef>
                          <a:spcPts val="0"/>
                        </a:spcBef>
                        <a:spcAft>
                          <a:spcPts val="0"/>
                        </a:spcAft>
                        <a:buNone/>
                      </a:pPr>
                      <a:r>
                        <a:rPr lang="el" sz="900"/>
                        <a:t>Negative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sz="900"/>
                        <a:t>False Positive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92150">
                <a:tc>
                  <a:txBody>
                    <a:bodyPr/>
                    <a:lstStyle/>
                    <a:p>
                      <a:pPr indent="0" lvl="0" marL="0" rtl="0" algn="l">
                        <a:spcBef>
                          <a:spcPts val="0"/>
                        </a:spcBef>
                        <a:spcAft>
                          <a:spcPts val="0"/>
                        </a:spcAft>
                        <a:buNone/>
                      </a:pPr>
                      <a:r>
                        <a:rPr lang="el" sz="900"/>
                        <a:t>Positive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sz="900"/>
                        <a:t>False Negative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sz="900"/>
                        <a:t>True Positive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308" name="Google Shape;308;p30"/>
          <p:cNvSpPr txBox="1"/>
          <p:nvPr/>
        </p:nvSpPr>
        <p:spPr>
          <a:xfrm>
            <a:off x="7047900" y="2063850"/>
            <a:ext cx="2096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900">
                <a:solidFill>
                  <a:schemeClr val="dk1"/>
                </a:solidFill>
              </a:rPr>
              <a:t>TPR</a:t>
            </a:r>
            <a:r>
              <a:rPr lang="el" sz="900">
                <a:solidFill>
                  <a:schemeClr val="dk1"/>
                </a:solidFill>
              </a:rPr>
              <a:t> = True Positives / (True Positives + False Negatives)</a:t>
            </a:r>
            <a:endParaRPr sz="900">
              <a:solidFill>
                <a:schemeClr val="dk1"/>
              </a:solidFill>
            </a:endParaRPr>
          </a:p>
          <a:p>
            <a:pPr indent="0" lvl="0" marL="0" rtl="0" algn="l">
              <a:spcBef>
                <a:spcPts val="0"/>
              </a:spcBef>
              <a:spcAft>
                <a:spcPts val="0"/>
              </a:spcAft>
              <a:buNone/>
            </a:pPr>
            <a:r>
              <a:t/>
            </a:r>
            <a:endParaRPr sz="900">
              <a:solidFill>
                <a:schemeClr val="dk1"/>
              </a:solidFill>
            </a:endParaRPr>
          </a:p>
          <a:p>
            <a:pPr indent="0" lvl="0" marL="0" rtl="0" algn="l">
              <a:spcBef>
                <a:spcPts val="0"/>
              </a:spcBef>
              <a:spcAft>
                <a:spcPts val="0"/>
              </a:spcAft>
              <a:buNone/>
            </a:pPr>
            <a:r>
              <a:t/>
            </a:r>
            <a:endParaRPr sz="900">
              <a:solidFill>
                <a:schemeClr val="dk1"/>
              </a:solidFill>
            </a:endParaRPr>
          </a:p>
          <a:p>
            <a:pPr indent="0" lvl="0" marL="0" rtl="0" algn="l">
              <a:spcBef>
                <a:spcPts val="0"/>
              </a:spcBef>
              <a:spcAft>
                <a:spcPts val="0"/>
              </a:spcAft>
              <a:buNone/>
            </a:pPr>
            <a:r>
              <a:rPr b="1" lang="el" sz="900">
                <a:solidFill>
                  <a:schemeClr val="dk1"/>
                </a:solidFill>
              </a:rPr>
              <a:t>FPR </a:t>
            </a:r>
            <a:r>
              <a:rPr lang="el" sz="900">
                <a:solidFill>
                  <a:schemeClr val="dk1"/>
                </a:solidFill>
              </a:rPr>
              <a:t>=False Positives / (False Positives + True Negatives)</a:t>
            </a:r>
            <a:endParaRPr sz="9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312" name="Shape 312"/>
        <p:cNvGrpSpPr/>
        <p:nvPr/>
      </p:nvGrpSpPr>
      <p:grpSpPr>
        <a:xfrm>
          <a:off x="0" y="0"/>
          <a:ext cx="0" cy="0"/>
          <a:chOff x="0" y="0"/>
          <a:chExt cx="0" cy="0"/>
        </a:xfrm>
      </p:grpSpPr>
      <p:pic>
        <p:nvPicPr>
          <p:cNvPr id="313" name="Google Shape;313;p31"/>
          <p:cNvPicPr preferRelativeResize="0"/>
          <p:nvPr/>
        </p:nvPicPr>
        <p:blipFill>
          <a:blip r:embed="rId3">
            <a:alphaModFix/>
          </a:blip>
          <a:stretch>
            <a:fillRect/>
          </a:stretch>
        </p:blipFill>
        <p:spPr>
          <a:xfrm>
            <a:off x="179175" y="152400"/>
            <a:ext cx="6848500" cy="4716500"/>
          </a:xfrm>
          <a:prstGeom prst="rect">
            <a:avLst/>
          </a:prstGeom>
          <a:noFill/>
          <a:ln>
            <a:noFill/>
          </a:ln>
        </p:spPr>
      </p:pic>
      <p:sp>
        <p:nvSpPr>
          <p:cNvPr id="314" name="Google Shape;314;p31"/>
          <p:cNvSpPr txBox="1"/>
          <p:nvPr/>
        </p:nvSpPr>
        <p:spPr>
          <a:xfrm>
            <a:off x="8861100" y="4759175"/>
            <a:ext cx="282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595959"/>
                </a:solidFill>
                <a:latin typeface="Merriweather"/>
                <a:ea typeface="Merriweather"/>
                <a:cs typeface="Merriweather"/>
                <a:sym typeface="Merriweather"/>
              </a:rPr>
              <a:t>9</a:t>
            </a:r>
            <a:endParaRPr b="1" sz="1000">
              <a:solidFill>
                <a:srgbClr val="595959"/>
              </a:solidFill>
              <a:latin typeface="Merriweather"/>
              <a:ea typeface="Merriweather"/>
              <a:cs typeface="Merriweather"/>
              <a:sym typeface="Merriweather"/>
            </a:endParaRPr>
          </a:p>
        </p:txBody>
      </p:sp>
      <p:graphicFrame>
        <p:nvGraphicFramePr>
          <p:cNvPr id="315" name="Google Shape;315;p31"/>
          <p:cNvGraphicFramePr/>
          <p:nvPr/>
        </p:nvGraphicFramePr>
        <p:xfrm>
          <a:off x="7047888" y="368800"/>
          <a:ext cx="3000000" cy="3000000"/>
        </p:xfrm>
        <a:graphic>
          <a:graphicData uri="http://schemas.openxmlformats.org/drawingml/2006/table">
            <a:tbl>
              <a:tblPr>
                <a:noFill/>
                <a:tableStyleId>{B0A05B7F-5320-4281-BBDA-281A8E237B2C}</a:tableStyleId>
              </a:tblPr>
              <a:tblGrid>
                <a:gridCol w="698700"/>
                <a:gridCol w="698700"/>
                <a:gridCol w="698700"/>
              </a:tblGrid>
              <a:tr h="433700">
                <a:tc>
                  <a:txBody>
                    <a:bodyPr/>
                    <a:lstStyle/>
                    <a:p>
                      <a:pPr indent="0" lvl="0" marL="0" rtl="0" algn="l">
                        <a:spcBef>
                          <a:spcPts val="0"/>
                        </a:spcBef>
                        <a:spcAft>
                          <a:spcPts val="0"/>
                        </a:spcAft>
                        <a:buNone/>
                      </a:pPr>
                      <a:r>
                        <a:t/>
                      </a:r>
                      <a:endParaRPr sz="900"/>
                    </a:p>
                  </a:txBody>
                  <a:tcPr marT="91425" marB="91425" marR="91425" marL="91425">
                    <a:lnL cap="flat" cmpd="sng" w="9525">
                      <a:solidFill>
                        <a:srgbClr val="CCCCCC"/>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sz="900"/>
                        <a:t>Negative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sz="900"/>
                        <a:t>Positive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92150">
                <a:tc>
                  <a:txBody>
                    <a:bodyPr/>
                    <a:lstStyle/>
                    <a:p>
                      <a:pPr indent="0" lvl="0" marL="0" rtl="0" algn="l">
                        <a:spcBef>
                          <a:spcPts val="0"/>
                        </a:spcBef>
                        <a:spcAft>
                          <a:spcPts val="0"/>
                        </a:spcAft>
                        <a:buNone/>
                      </a:pPr>
                      <a:r>
                        <a:rPr lang="el" sz="900"/>
                        <a:t>Negative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sz="900"/>
                        <a:t>True</a:t>
                      </a:r>
                      <a:endParaRPr sz="900"/>
                    </a:p>
                    <a:p>
                      <a:pPr indent="0" lvl="0" marL="0" rtl="0" algn="l">
                        <a:spcBef>
                          <a:spcPts val="0"/>
                        </a:spcBef>
                        <a:spcAft>
                          <a:spcPts val="0"/>
                        </a:spcAft>
                        <a:buNone/>
                      </a:pPr>
                      <a:r>
                        <a:rPr lang="el" sz="900"/>
                        <a:t>Negative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sz="900"/>
                        <a:t>False Positive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92150">
                <a:tc>
                  <a:txBody>
                    <a:bodyPr/>
                    <a:lstStyle/>
                    <a:p>
                      <a:pPr indent="0" lvl="0" marL="0" rtl="0" algn="l">
                        <a:spcBef>
                          <a:spcPts val="0"/>
                        </a:spcBef>
                        <a:spcAft>
                          <a:spcPts val="0"/>
                        </a:spcAft>
                        <a:buNone/>
                      </a:pPr>
                      <a:r>
                        <a:rPr lang="el" sz="900"/>
                        <a:t>Positive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sz="900"/>
                        <a:t>False Negative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sz="900"/>
                        <a:t>True Positive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316" name="Google Shape;316;p31"/>
          <p:cNvSpPr txBox="1"/>
          <p:nvPr/>
        </p:nvSpPr>
        <p:spPr>
          <a:xfrm>
            <a:off x="7047900" y="2063850"/>
            <a:ext cx="2096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900">
                <a:solidFill>
                  <a:schemeClr val="dk1"/>
                </a:solidFill>
              </a:rPr>
              <a:t>TPR</a:t>
            </a:r>
            <a:r>
              <a:rPr lang="el" sz="900">
                <a:solidFill>
                  <a:schemeClr val="dk1"/>
                </a:solidFill>
              </a:rPr>
              <a:t> = True Positives / (True Positives + False Negatives)</a:t>
            </a:r>
            <a:endParaRPr sz="900">
              <a:solidFill>
                <a:schemeClr val="dk1"/>
              </a:solidFill>
            </a:endParaRPr>
          </a:p>
          <a:p>
            <a:pPr indent="0" lvl="0" marL="0" rtl="0" algn="l">
              <a:spcBef>
                <a:spcPts val="0"/>
              </a:spcBef>
              <a:spcAft>
                <a:spcPts val="0"/>
              </a:spcAft>
              <a:buNone/>
            </a:pPr>
            <a:r>
              <a:t/>
            </a:r>
            <a:endParaRPr sz="900">
              <a:solidFill>
                <a:schemeClr val="dk1"/>
              </a:solidFill>
            </a:endParaRPr>
          </a:p>
          <a:p>
            <a:pPr indent="0" lvl="0" marL="0" rtl="0" algn="l">
              <a:spcBef>
                <a:spcPts val="0"/>
              </a:spcBef>
              <a:spcAft>
                <a:spcPts val="0"/>
              </a:spcAft>
              <a:buNone/>
            </a:pPr>
            <a:r>
              <a:t/>
            </a:r>
            <a:endParaRPr sz="900">
              <a:solidFill>
                <a:schemeClr val="dk1"/>
              </a:solidFill>
            </a:endParaRPr>
          </a:p>
          <a:p>
            <a:pPr indent="0" lvl="0" marL="0" rtl="0" algn="l">
              <a:spcBef>
                <a:spcPts val="0"/>
              </a:spcBef>
              <a:spcAft>
                <a:spcPts val="0"/>
              </a:spcAft>
              <a:buNone/>
            </a:pPr>
            <a:r>
              <a:rPr b="1" lang="el" sz="900">
                <a:solidFill>
                  <a:schemeClr val="dk1"/>
                </a:solidFill>
              </a:rPr>
              <a:t>FPR </a:t>
            </a:r>
            <a:r>
              <a:rPr lang="el" sz="900">
                <a:solidFill>
                  <a:schemeClr val="dk1"/>
                </a:solidFill>
              </a:rPr>
              <a:t>=False Positives / (False Positives + True Negatives)</a:t>
            </a:r>
            <a:endParaRPr sz="9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90" name="Shape 90"/>
        <p:cNvGrpSpPr/>
        <p:nvPr/>
      </p:nvGrpSpPr>
      <p:grpSpPr>
        <a:xfrm>
          <a:off x="0" y="0"/>
          <a:ext cx="0" cy="0"/>
          <a:chOff x="0" y="0"/>
          <a:chExt cx="0" cy="0"/>
        </a:xfrm>
      </p:grpSpPr>
      <p:sp>
        <p:nvSpPr>
          <p:cNvPr id="91" name="Google Shape;91;p14"/>
          <p:cNvSpPr txBox="1"/>
          <p:nvPr/>
        </p:nvSpPr>
        <p:spPr>
          <a:xfrm>
            <a:off x="890750" y="348250"/>
            <a:ext cx="2518200" cy="4926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Fira Sans Extra Condensed"/>
              <a:buChar char="●"/>
            </a:pPr>
            <a:r>
              <a:rPr b="1" lang="el" sz="2000">
                <a:latin typeface="Fira Sans Extra Condensed"/>
                <a:ea typeface="Fira Sans Extra Condensed"/>
                <a:cs typeface="Fira Sans Extra Condensed"/>
                <a:sym typeface="Fira Sans Extra Condensed"/>
              </a:rPr>
              <a:t>Introduction</a:t>
            </a:r>
            <a:endParaRPr b="1" sz="2000">
              <a:latin typeface="Fira Sans Extra Condensed"/>
              <a:ea typeface="Fira Sans Extra Condensed"/>
              <a:cs typeface="Fira Sans Extra Condensed"/>
              <a:sym typeface="Fira Sans Extra Condensed"/>
            </a:endParaRPr>
          </a:p>
        </p:txBody>
      </p:sp>
      <p:sp>
        <p:nvSpPr>
          <p:cNvPr id="92" name="Google Shape;92;p14"/>
          <p:cNvSpPr txBox="1"/>
          <p:nvPr/>
        </p:nvSpPr>
        <p:spPr>
          <a:xfrm>
            <a:off x="1285875" y="1098350"/>
            <a:ext cx="6456300" cy="1908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t>Big Blue Bank needs a predictive model which detects the fraud transactions. Νowadays this is an important service for the clients. </a:t>
            </a:r>
            <a:endParaRPr/>
          </a:p>
          <a:p>
            <a:pPr indent="0" lvl="0" marL="0" rtl="0" algn="l">
              <a:spcBef>
                <a:spcPts val="0"/>
              </a:spcBef>
              <a:spcAft>
                <a:spcPts val="0"/>
              </a:spcAft>
              <a:buNone/>
            </a:pPr>
            <a:r>
              <a:t/>
            </a:r>
            <a:endParaRPr/>
          </a:p>
          <a:p>
            <a:pPr indent="0" lvl="0" marL="0" rtl="0" algn="l">
              <a:spcBef>
                <a:spcPts val="0"/>
              </a:spcBef>
              <a:spcAft>
                <a:spcPts val="0"/>
              </a:spcAft>
              <a:buNone/>
            </a:pPr>
            <a:r>
              <a:rPr lang="el"/>
              <a:t>In this presentation we are going to analyze the procedure of making the model.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93" name="Google Shape;93;p14"/>
          <p:cNvSpPr txBox="1"/>
          <p:nvPr/>
        </p:nvSpPr>
        <p:spPr>
          <a:xfrm>
            <a:off x="890750" y="2632025"/>
            <a:ext cx="4025100" cy="4926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Fira Sans Extra Condensed"/>
              <a:buChar char="●"/>
            </a:pPr>
            <a:r>
              <a:rPr b="1" lang="el" sz="2000">
                <a:latin typeface="Fira Sans Extra Condensed"/>
                <a:ea typeface="Fira Sans Extra Condensed"/>
                <a:cs typeface="Fira Sans Extra Condensed"/>
                <a:sym typeface="Fira Sans Extra Condensed"/>
              </a:rPr>
              <a:t>Info</a:t>
            </a:r>
            <a:endParaRPr b="1" sz="2000">
              <a:latin typeface="Fira Sans Extra Condensed"/>
              <a:ea typeface="Fira Sans Extra Condensed"/>
              <a:cs typeface="Fira Sans Extra Condensed"/>
              <a:sym typeface="Fira Sans Extra Condensed"/>
            </a:endParaRPr>
          </a:p>
        </p:txBody>
      </p:sp>
      <p:sp>
        <p:nvSpPr>
          <p:cNvPr id="94" name="Google Shape;94;p14"/>
          <p:cNvSpPr txBox="1"/>
          <p:nvPr/>
        </p:nvSpPr>
        <p:spPr>
          <a:xfrm>
            <a:off x="1285875" y="3281650"/>
            <a:ext cx="6261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t>Credit card fraud is the unauthorized use of a credit or debit card, or similar payment tool (ACH, EFT, recurring charge, etc.), to fraudulently obtain money or property. Credit and debit card numbers can be stolen from unsecured websites or can be obtained in an identity theft scheme.</a:t>
            </a:r>
            <a:endParaRPr/>
          </a:p>
        </p:txBody>
      </p:sp>
      <p:sp>
        <p:nvSpPr>
          <p:cNvPr id="95" name="Google Shape;95;p14"/>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96" name="Google Shape;96;p14"/>
          <p:cNvSpPr txBox="1"/>
          <p:nvPr/>
        </p:nvSpPr>
        <p:spPr>
          <a:xfrm>
            <a:off x="8861100" y="4759175"/>
            <a:ext cx="282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595959"/>
                </a:solidFill>
                <a:latin typeface="Merriweather"/>
                <a:ea typeface="Merriweather"/>
                <a:cs typeface="Merriweather"/>
                <a:sym typeface="Merriweather"/>
              </a:rPr>
              <a:t>2</a:t>
            </a:r>
            <a:endParaRPr b="1" sz="1000">
              <a:solidFill>
                <a:srgbClr val="595959"/>
              </a:solidFill>
              <a:latin typeface="Merriweather"/>
              <a:ea typeface="Merriweather"/>
              <a:cs typeface="Merriweather"/>
              <a:sym typeface="Merriweath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320" name="Shape 320"/>
        <p:cNvGrpSpPr/>
        <p:nvPr/>
      </p:nvGrpSpPr>
      <p:grpSpPr>
        <a:xfrm>
          <a:off x="0" y="0"/>
          <a:ext cx="0" cy="0"/>
          <a:chOff x="0" y="0"/>
          <a:chExt cx="0" cy="0"/>
        </a:xfrm>
      </p:grpSpPr>
      <p:pic>
        <p:nvPicPr>
          <p:cNvPr id="321" name="Google Shape;321;p32"/>
          <p:cNvPicPr preferRelativeResize="0"/>
          <p:nvPr/>
        </p:nvPicPr>
        <p:blipFill>
          <a:blip r:embed="rId3">
            <a:alphaModFix/>
          </a:blip>
          <a:stretch>
            <a:fillRect/>
          </a:stretch>
        </p:blipFill>
        <p:spPr>
          <a:xfrm>
            <a:off x="172500" y="152400"/>
            <a:ext cx="6858249" cy="4723200"/>
          </a:xfrm>
          <a:prstGeom prst="rect">
            <a:avLst/>
          </a:prstGeom>
          <a:noFill/>
          <a:ln>
            <a:noFill/>
          </a:ln>
        </p:spPr>
      </p:pic>
      <p:sp>
        <p:nvSpPr>
          <p:cNvPr id="322" name="Google Shape;322;p32"/>
          <p:cNvSpPr txBox="1"/>
          <p:nvPr/>
        </p:nvSpPr>
        <p:spPr>
          <a:xfrm>
            <a:off x="8861100" y="4759175"/>
            <a:ext cx="282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595959"/>
                </a:solidFill>
                <a:latin typeface="Merriweather"/>
                <a:ea typeface="Merriweather"/>
                <a:cs typeface="Merriweather"/>
                <a:sym typeface="Merriweather"/>
              </a:rPr>
              <a:t>9</a:t>
            </a:r>
            <a:endParaRPr b="1" sz="1000">
              <a:solidFill>
                <a:srgbClr val="595959"/>
              </a:solidFill>
              <a:latin typeface="Merriweather"/>
              <a:ea typeface="Merriweather"/>
              <a:cs typeface="Merriweather"/>
              <a:sym typeface="Merriweather"/>
            </a:endParaRPr>
          </a:p>
        </p:txBody>
      </p:sp>
      <p:graphicFrame>
        <p:nvGraphicFramePr>
          <p:cNvPr id="323" name="Google Shape;323;p32"/>
          <p:cNvGraphicFramePr/>
          <p:nvPr/>
        </p:nvGraphicFramePr>
        <p:xfrm>
          <a:off x="7047888" y="368800"/>
          <a:ext cx="3000000" cy="3000000"/>
        </p:xfrm>
        <a:graphic>
          <a:graphicData uri="http://schemas.openxmlformats.org/drawingml/2006/table">
            <a:tbl>
              <a:tblPr>
                <a:noFill/>
                <a:tableStyleId>{B0A05B7F-5320-4281-BBDA-281A8E237B2C}</a:tableStyleId>
              </a:tblPr>
              <a:tblGrid>
                <a:gridCol w="698700"/>
                <a:gridCol w="698700"/>
                <a:gridCol w="698700"/>
              </a:tblGrid>
              <a:tr h="433700">
                <a:tc>
                  <a:txBody>
                    <a:bodyPr/>
                    <a:lstStyle/>
                    <a:p>
                      <a:pPr indent="0" lvl="0" marL="0" rtl="0" algn="l">
                        <a:spcBef>
                          <a:spcPts val="0"/>
                        </a:spcBef>
                        <a:spcAft>
                          <a:spcPts val="0"/>
                        </a:spcAft>
                        <a:buNone/>
                      </a:pPr>
                      <a:r>
                        <a:t/>
                      </a:r>
                      <a:endParaRPr sz="900"/>
                    </a:p>
                  </a:txBody>
                  <a:tcPr marT="91425" marB="91425" marR="91425" marL="91425">
                    <a:lnL cap="flat" cmpd="sng" w="9525">
                      <a:solidFill>
                        <a:srgbClr val="CCCCCC"/>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sz="900"/>
                        <a:t>Negative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sz="900"/>
                        <a:t>Positive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92150">
                <a:tc>
                  <a:txBody>
                    <a:bodyPr/>
                    <a:lstStyle/>
                    <a:p>
                      <a:pPr indent="0" lvl="0" marL="0" rtl="0" algn="l">
                        <a:spcBef>
                          <a:spcPts val="0"/>
                        </a:spcBef>
                        <a:spcAft>
                          <a:spcPts val="0"/>
                        </a:spcAft>
                        <a:buNone/>
                      </a:pPr>
                      <a:r>
                        <a:rPr lang="el" sz="900"/>
                        <a:t>Negative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sz="900"/>
                        <a:t>True</a:t>
                      </a:r>
                      <a:endParaRPr sz="900"/>
                    </a:p>
                    <a:p>
                      <a:pPr indent="0" lvl="0" marL="0" rtl="0" algn="l">
                        <a:spcBef>
                          <a:spcPts val="0"/>
                        </a:spcBef>
                        <a:spcAft>
                          <a:spcPts val="0"/>
                        </a:spcAft>
                        <a:buNone/>
                      </a:pPr>
                      <a:r>
                        <a:rPr lang="el" sz="900"/>
                        <a:t>Negative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sz="900"/>
                        <a:t>False Positive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92150">
                <a:tc>
                  <a:txBody>
                    <a:bodyPr/>
                    <a:lstStyle/>
                    <a:p>
                      <a:pPr indent="0" lvl="0" marL="0" rtl="0" algn="l">
                        <a:spcBef>
                          <a:spcPts val="0"/>
                        </a:spcBef>
                        <a:spcAft>
                          <a:spcPts val="0"/>
                        </a:spcAft>
                        <a:buNone/>
                      </a:pPr>
                      <a:r>
                        <a:rPr lang="el" sz="900"/>
                        <a:t>Positive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sz="900"/>
                        <a:t>False Negative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sz="900"/>
                        <a:t>True Positive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324" name="Google Shape;324;p32"/>
          <p:cNvSpPr txBox="1"/>
          <p:nvPr/>
        </p:nvSpPr>
        <p:spPr>
          <a:xfrm>
            <a:off x="7047900" y="2063850"/>
            <a:ext cx="2096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900">
                <a:solidFill>
                  <a:schemeClr val="dk1"/>
                </a:solidFill>
              </a:rPr>
              <a:t>TPR</a:t>
            </a:r>
            <a:r>
              <a:rPr lang="el" sz="900">
                <a:solidFill>
                  <a:schemeClr val="dk1"/>
                </a:solidFill>
              </a:rPr>
              <a:t> = True Positives / (True Positives + False Negatives)</a:t>
            </a:r>
            <a:endParaRPr sz="900">
              <a:solidFill>
                <a:schemeClr val="dk1"/>
              </a:solidFill>
            </a:endParaRPr>
          </a:p>
          <a:p>
            <a:pPr indent="0" lvl="0" marL="0" rtl="0" algn="l">
              <a:spcBef>
                <a:spcPts val="0"/>
              </a:spcBef>
              <a:spcAft>
                <a:spcPts val="0"/>
              </a:spcAft>
              <a:buNone/>
            </a:pPr>
            <a:r>
              <a:t/>
            </a:r>
            <a:endParaRPr sz="900">
              <a:solidFill>
                <a:schemeClr val="dk1"/>
              </a:solidFill>
            </a:endParaRPr>
          </a:p>
          <a:p>
            <a:pPr indent="0" lvl="0" marL="0" rtl="0" algn="l">
              <a:spcBef>
                <a:spcPts val="0"/>
              </a:spcBef>
              <a:spcAft>
                <a:spcPts val="0"/>
              </a:spcAft>
              <a:buNone/>
            </a:pPr>
            <a:r>
              <a:t/>
            </a:r>
            <a:endParaRPr sz="900">
              <a:solidFill>
                <a:schemeClr val="dk1"/>
              </a:solidFill>
            </a:endParaRPr>
          </a:p>
          <a:p>
            <a:pPr indent="0" lvl="0" marL="0" rtl="0" algn="l">
              <a:spcBef>
                <a:spcPts val="0"/>
              </a:spcBef>
              <a:spcAft>
                <a:spcPts val="0"/>
              </a:spcAft>
              <a:buNone/>
            </a:pPr>
            <a:r>
              <a:rPr b="1" lang="el" sz="900">
                <a:solidFill>
                  <a:schemeClr val="dk1"/>
                </a:solidFill>
              </a:rPr>
              <a:t>FPR </a:t>
            </a:r>
            <a:r>
              <a:rPr lang="el" sz="900">
                <a:solidFill>
                  <a:schemeClr val="dk1"/>
                </a:solidFill>
              </a:rPr>
              <a:t>=False Positives / (False Positives + True Negatives)</a:t>
            </a:r>
            <a:endParaRPr sz="9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328" name="Shape 328"/>
        <p:cNvGrpSpPr/>
        <p:nvPr/>
      </p:nvGrpSpPr>
      <p:grpSpPr>
        <a:xfrm>
          <a:off x="0" y="0"/>
          <a:ext cx="0" cy="0"/>
          <a:chOff x="0" y="0"/>
          <a:chExt cx="0" cy="0"/>
        </a:xfrm>
      </p:grpSpPr>
      <p:pic>
        <p:nvPicPr>
          <p:cNvPr id="329" name="Google Shape;329;p33"/>
          <p:cNvPicPr preferRelativeResize="0"/>
          <p:nvPr/>
        </p:nvPicPr>
        <p:blipFill>
          <a:blip r:embed="rId3">
            <a:alphaModFix/>
          </a:blip>
          <a:stretch>
            <a:fillRect/>
          </a:stretch>
        </p:blipFill>
        <p:spPr>
          <a:xfrm>
            <a:off x="179200" y="152400"/>
            <a:ext cx="6846225" cy="4714925"/>
          </a:xfrm>
          <a:prstGeom prst="rect">
            <a:avLst/>
          </a:prstGeom>
          <a:noFill/>
          <a:ln>
            <a:noFill/>
          </a:ln>
        </p:spPr>
      </p:pic>
      <p:sp>
        <p:nvSpPr>
          <p:cNvPr id="330" name="Google Shape;330;p33"/>
          <p:cNvSpPr txBox="1"/>
          <p:nvPr/>
        </p:nvSpPr>
        <p:spPr>
          <a:xfrm>
            <a:off x="8861100" y="4759175"/>
            <a:ext cx="282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595959"/>
                </a:solidFill>
                <a:latin typeface="Merriweather"/>
                <a:ea typeface="Merriweather"/>
                <a:cs typeface="Merriweather"/>
                <a:sym typeface="Merriweather"/>
              </a:rPr>
              <a:t>9</a:t>
            </a:r>
            <a:endParaRPr b="1" sz="1000">
              <a:solidFill>
                <a:srgbClr val="595959"/>
              </a:solidFill>
              <a:latin typeface="Merriweather"/>
              <a:ea typeface="Merriweather"/>
              <a:cs typeface="Merriweather"/>
              <a:sym typeface="Merriweather"/>
            </a:endParaRPr>
          </a:p>
        </p:txBody>
      </p:sp>
      <p:graphicFrame>
        <p:nvGraphicFramePr>
          <p:cNvPr id="331" name="Google Shape;331;p33"/>
          <p:cNvGraphicFramePr/>
          <p:nvPr/>
        </p:nvGraphicFramePr>
        <p:xfrm>
          <a:off x="7047888" y="368800"/>
          <a:ext cx="3000000" cy="3000000"/>
        </p:xfrm>
        <a:graphic>
          <a:graphicData uri="http://schemas.openxmlformats.org/drawingml/2006/table">
            <a:tbl>
              <a:tblPr>
                <a:noFill/>
                <a:tableStyleId>{B0A05B7F-5320-4281-BBDA-281A8E237B2C}</a:tableStyleId>
              </a:tblPr>
              <a:tblGrid>
                <a:gridCol w="698700"/>
                <a:gridCol w="698700"/>
                <a:gridCol w="698700"/>
              </a:tblGrid>
              <a:tr h="433700">
                <a:tc>
                  <a:txBody>
                    <a:bodyPr/>
                    <a:lstStyle/>
                    <a:p>
                      <a:pPr indent="0" lvl="0" marL="0" rtl="0" algn="l">
                        <a:spcBef>
                          <a:spcPts val="0"/>
                        </a:spcBef>
                        <a:spcAft>
                          <a:spcPts val="0"/>
                        </a:spcAft>
                        <a:buNone/>
                      </a:pPr>
                      <a:r>
                        <a:t/>
                      </a:r>
                      <a:endParaRPr sz="900"/>
                    </a:p>
                  </a:txBody>
                  <a:tcPr marT="91425" marB="91425" marR="91425" marL="91425">
                    <a:lnL cap="flat" cmpd="sng" w="9525">
                      <a:solidFill>
                        <a:srgbClr val="CCCCCC"/>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sz="900"/>
                        <a:t>Negative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sz="900"/>
                        <a:t>Positive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92150">
                <a:tc>
                  <a:txBody>
                    <a:bodyPr/>
                    <a:lstStyle/>
                    <a:p>
                      <a:pPr indent="0" lvl="0" marL="0" rtl="0" algn="l">
                        <a:spcBef>
                          <a:spcPts val="0"/>
                        </a:spcBef>
                        <a:spcAft>
                          <a:spcPts val="0"/>
                        </a:spcAft>
                        <a:buNone/>
                      </a:pPr>
                      <a:r>
                        <a:rPr lang="el" sz="900"/>
                        <a:t>Negative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sz="900"/>
                        <a:t>True</a:t>
                      </a:r>
                      <a:endParaRPr sz="900"/>
                    </a:p>
                    <a:p>
                      <a:pPr indent="0" lvl="0" marL="0" rtl="0" algn="l">
                        <a:spcBef>
                          <a:spcPts val="0"/>
                        </a:spcBef>
                        <a:spcAft>
                          <a:spcPts val="0"/>
                        </a:spcAft>
                        <a:buNone/>
                      </a:pPr>
                      <a:r>
                        <a:rPr lang="el" sz="900"/>
                        <a:t>Negative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sz="900"/>
                        <a:t>False Positive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92150">
                <a:tc>
                  <a:txBody>
                    <a:bodyPr/>
                    <a:lstStyle/>
                    <a:p>
                      <a:pPr indent="0" lvl="0" marL="0" rtl="0" algn="l">
                        <a:spcBef>
                          <a:spcPts val="0"/>
                        </a:spcBef>
                        <a:spcAft>
                          <a:spcPts val="0"/>
                        </a:spcAft>
                        <a:buNone/>
                      </a:pPr>
                      <a:r>
                        <a:rPr lang="el" sz="900"/>
                        <a:t>Positive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sz="900"/>
                        <a:t>False Negative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sz="900"/>
                        <a:t>True Positive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332" name="Google Shape;332;p33"/>
          <p:cNvSpPr txBox="1"/>
          <p:nvPr/>
        </p:nvSpPr>
        <p:spPr>
          <a:xfrm>
            <a:off x="7047900" y="2063850"/>
            <a:ext cx="2096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900">
                <a:solidFill>
                  <a:schemeClr val="dk1"/>
                </a:solidFill>
              </a:rPr>
              <a:t>TPR</a:t>
            </a:r>
            <a:r>
              <a:rPr lang="el" sz="900">
                <a:solidFill>
                  <a:schemeClr val="dk1"/>
                </a:solidFill>
              </a:rPr>
              <a:t> = True Positives / (True Positives + False Negatives)</a:t>
            </a:r>
            <a:endParaRPr sz="900">
              <a:solidFill>
                <a:schemeClr val="dk1"/>
              </a:solidFill>
            </a:endParaRPr>
          </a:p>
          <a:p>
            <a:pPr indent="0" lvl="0" marL="0" rtl="0" algn="l">
              <a:spcBef>
                <a:spcPts val="0"/>
              </a:spcBef>
              <a:spcAft>
                <a:spcPts val="0"/>
              </a:spcAft>
              <a:buNone/>
            </a:pPr>
            <a:r>
              <a:t/>
            </a:r>
            <a:endParaRPr sz="900">
              <a:solidFill>
                <a:schemeClr val="dk1"/>
              </a:solidFill>
            </a:endParaRPr>
          </a:p>
          <a:p>
            <a:pPr indent="0" lvl="0" marL="0" rtl="0" algn="l">
              <a:spcBef>
                <a:spcPts val="0"/>
              </a:spcBef>
              <a:spcAft>
                <a:spcPts val="0"/>
              </a:spcAft>
              <a:buNone/>
            </a:pPr>
            <a:r>
              <a:t/>
            </a:r>
            <a:endParaRPr sz="900">
              <a:solidFill>
                <a:schemeClr val="dk1"/>
              </a:solidFill>
            </a:endParaRPr>
          </a:p>
          <a:p>
            <a:pPr indent="0" lvl="0" marL="0" rtl="0" algn="l">
              <a:spcBef>
                <a:spcPts val="0"/>
              </a:spcBef>
              <a:spcAft>
                <a:spcPts val="0"/>
              </a:spcAft>
              <a:buNone/>
            </a:pPr>
            <a:r>
              <a:rPr b="1" lang="el" sz="900">
                <a:solidFill>
                  <a:schemeClr val="dk1"/>
                </a:solidFill>
              </a:rPr>
              <a:t>FPR </a:t>
            </a:r>
            <a:r>
              <a:rPr lang="el" sz="900">
                <a:solidFill>
                  <a:schemeClr val="dk1"/>
                </a:solidFill>
              </a:rPr>
              <a:t>=False Positives / (False Positives + True Negatives)</a:t>
            </a:r>
            <a:endParaRPr sz="9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336" name="Shape 336"/>
        <p:cNvGrpSpPr/>
        <p:nvPr/>
      </p:nvGrpSpPr>
      <p:grpSpPr>
        <a:xfrm>
          <a:off x="0" y="0"/>
          <a:ext cx="0" cy="0"/>
          <a:chOff x="0" y="0"/>
          <a:chExt cx="0" cy="0"/>
        </a:xfrm>
      </p:grpSpPr>
      <p:pic>
        <p:nvPicPr>
          <p:cNvPr id="337" name="Google Shape;337;p34"/>
          <p:cNvPicPr preferRelativeResize="0"/>
          <p:nvPr/>
        </p:nvPicPr>
        <p:blipFill>
          <a:blip r:embed="rId3">
            <a:alphaModFix/>
          </a:blip>
          <a:stretch>
            <a:fillRect/>
          </a:stretch>
        </p:blipFill>
        <p:spPr>
          <a:xfrm>
            <a:off x="179175" y="152400"/>
            <a:ext cx="6846249" cy="4714950"/>
          </a:xfrm>
          <a:prstGeom prst="rect">
            <a:avLst/>
          </a:prstGeom>
          <a:noFill/>
          <a:ln>
            <a:noFill/>
          </a:ln>
        </p:spPr>
      </p:pic>
      <p:graphicFrame>
        <p:nvGraphicFramePr>
          <p:cNvPr id="338" name="Google Shape;338;p34"/>
          <p:cNvGraphicFramePr/>
          <p:nvPr/>
        </p:nvGraphicFramePr>
        <p:xfrm>
          <a:off x="7047888" y="368800"/>
          <a:ext cx="3000000" cy="3000000"/>
        </p:xfrm>
        <a:graphic>
          <a:graphicData uri="http://schemas.openxmlformats.org/drawingml/2006/table">
            <a:tbl>
              <a:tblPr>
                <a:noFill/>
                <a:tableStyleId>{B0A05B7F-5320-4281-BBDA-281A8E237B2C}</a:tableStyleId>
              </a:tblPr>
              <a:tblGrid>
                <a:gridCol w="698700"/>
                <a:gridCol w="698700"/>
                <a:gridCol w="698700"/>
              </a:tblGrid>
              <a:tr h="433700">
                <a:tc>
                  <a:txBody>
                    <a:bodyPr/>
                    <a:lstStyle/>
                    <a:p>
                      <a:pPr indent="0" lvl="0" marL="0" rtl="0" algn="l">
                        <a:spcBef>
                          <a:spcPts val="0"/>
                        </a:spcBef>
                        <a:spcAft>
                          <a:spcPts val="0"/>
                        </a:spcAft>
                        <a:buNone/>
                      </a:pPr>
                      <a:r>
                        <a:t/>
                      </a:r>
                      <a:endParaRPr sz="900"/>
                    </a:p>
                  </a:txBody>
                  <a:tcPr marT="91425" marB="91425" marR="91425" marL="91425">
                    <a:lnL cap="flat" cmpd="sng" w="9525">
                      <a:solidFill>
                        <a:srgbClr val="CCCCCC"/>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sz="900"/>
                        <a:t>Negative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sz="900"/>
                        <a:t>Positive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92150">
                <a:tc>
                  <a:txBody>
                    <a:bodyPr/>
                    <a:lstStyle/>
                    <a:p>
                      <a:pPr indent="0" lvl="0" marL="0" rtl="0" algn="l">
                        <a:spcBef>
                          <a:spcPts val="0"/>
                        </a:spcBef>
                        <a:spcAft>
                          <a:spcPts val="0"/>
                        </a:spcAft>
                        <a:buNone/>
                      </a:pPr>
                      <a:r>
                        <a:rPr lang="el" sz="900"/>
                        <a:t>Negative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sz="900"/>
                        <a:t>True</a:t>
                      </a:r>
                      <a:endParaRPr sz="900"/>
                    </a:p>
                    <a:p>
                      <a:pPr indent="0" lvl="0" marL="0" rtl="0" algn="l">
                        <a:spcBef>
                          <a:spcPts val="0"/>
                        </a:spcBef>
                        <a:spcAft>
                          <a:spcPts val="0"/>
                        </a:spcAft>
                        <a:buNone/>
                      </a:pPr>
                      <a:r>
                        <a:rPr lang="el" sz="900"/>
                        <a:t>Negative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sz="900"/>
                        <a:t>False Positive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92150">
                <a:tc>
                  <a:txBody>
                    <a:bodyPr/>
                    <a:lstStyle/>
                    <a:p>
                      <a:pPr indent="0" lvl="0" marL="0" rtl="0" algn="l">
                        <a:spcBef>
                          <a:spcPts val="0"/>
                        </a:spcBef>
                        <a:spcAft>
                          <a:spcPts val="0"/>
                        </a:spcAft>
                        <a:buNone/>
                      </a:pPr>
                      <a:r>
                        <a:rPr lang="el" sz="900"/>
                        <a:t>Positive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sz="900"/>
                        <a:t>False Negative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l">
                        <a:spcBef>
                          <a:spcPts val="0"/>
                        </a:spcBef>
                        <a:spcAft>
                          <a:spcPts val="0"/>
                        </a:spcAft>
                        <a:buNone/>
                      </a:pPr>
                      <a:r>
                        <a:rPr lang="el" sz="900"/>
                        <a:t>True Positive</a:t>
                      </a:r>
                      <a:endParaRPr sz="900"/>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339" name="Google Shape;339;p34"/>
          <p:cNvSpPr txBox="1"/>
          <p:nvPr/>
        </p:nvSpPr>
        <p:spPr>
          <a:xfrm>
            <a:off x="8861100" y="4759175"/>
            <a:ext cx="282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595959"/>
                </a:solidFill>
                <a:latin typeface="Merriweather"/>
                <a:ea typeface="Merriweather"/>
                <a:cs typeface="Merriweather"/>
                <a:sym typeface="Merriweather"/>
              </a:rPr>
              <a:t>9</a:t>
            </a:r>
            <a:endParaRPr b="1" sz="1000">
              <a:solidFill>
                <a:srgbClr val="595959"/>
              </a:solidFill>
              <a:latin typeface="Merriweather"/>
              <a:ea typeface="Merriweather"/>
              <a:cs typeface="Merriweather"/>
              <a:sym typeface="Merriweather"/>
            </a:endParaRPr>
          </a:p>
        </p:txBody>
      </p:sp>
      <p:sp>
        <p:nvSpPr>
          <p:cNvPr id="340" name="Google Shape;340;p34"/>
          <p:cNvSpPr txBox="1"/>
          <p:nvPr/>
        </p:nvSpPr>
        <p:spPr>
          <a:xfrm>
            <a:off x="7047900" y="2063850"/>
            <a:ext cx="2096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900">
                <a:solidFill>
                  <a:schemeClr val="dk1"/>
                </a:solidFill>
              </a:rPr>
              <a:t>TPR</a:t>
            </a:r>
            <a:r>
              <a:rPr lang="el" sz="900">
                <a:solidFill>
                  <a:schemeClr val="dk1"/>
                </a:solidFill>
              </a:rPr>
              <a:t> = </a:t>
            </a:r>
            <a:r>
              <a:rPr lang="el" sz="900">
                <a:solidFill>
                  <a:schemeClr val="dk1"/>
                </a:solidFill>
              </a:rPr>
              <a:t>True Positives / (True Positives + False Negatives)</a:t>
            </a:r>
            <a:endParaRPr sz="900">
              <a:solidFill>
                <a:schemeClr val="dk1"/>
              </a:solidFill>
            </a:endParaRPr>
          </a:p>
          <a:p>
            <a:pPr indent="0" lvl="0" marL="0" rtl="0" algn="l">
              <a:spcBef>
                <a:spcPts val="0"/>
              </a:spcBef>
              <a:spcAft>
                <a:spcPts val="0"/>
              </a:spcAft>
              <a:buNone/>
            </a:pPr>
            <a:r>
              <a:t/>
            </a:r>
            <a:endParaRPr sz="900">
              <a:solidFill>
                <a:schemeClr val="dk1"/>
              </a:solidFill>
            </a:endParaRPr>
          </a:p>
          <a:p>
            <a:pPr indent="0" lvl="0" marL="0" rtl="0" algn="l">
              <a:spcBef>
                <a:spcPts val="0"/>
              </a:spcBef>
              <a:spcAft>
                <a:spcPts val="0"/>
              </a:spcAft>
              <a:buNone/>
            </a:pPr>
            <a:r>
              <a:t/>
            </a:r>
            <a:endParaRPr sz="900">
              <a:solidFill>
                <a:schemeClr val="dk1"/>
              </a:solidFill>
            </a:endParaRPr>
          </a:p>
          <a:p>
            <a:pPr indent="0" lvl="0" marL="0" rtl="0" algn="l">
              <a:spcBef>
                <a:spcPts val="0"/>
              </a:spcBef>
              <a:spcAft>
                <a:spcPts val="0"/>
              </a:spcAft>
              <a:buNone/>
            </a:pPr>
            <a:r>
              <a:rPr b="1" lang="el" sz="900">
                <a:solidFill>
                  <a:schemeClr val="dk1"/>
                </a:solidFill>
              </a:rPr>
              <a:t>FPR</a:t>
            </a:r>
            <a:r>
              <a:rPr b="1" lang="el" sz="900">
                <a:solidFill>
                  <a:schemeClr val="dk1"/>
                </a:solidFill>
              </a:rPr>
              <a:t> </a:t>
            </a:r>
            <a:r>
              <a:rPr lang="el" sz="900">
                <a:solidFill>
                  <a:schemeClr val="dk1"/>
                </a:solidFill>
              </a:rPr>
              <a:t>=False Positives / (False Positives + True Negatives)</a:t>
            </a:r>
            <a:endParaRPr sz="9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344" name="Shape 344"/>
        <p:cNvGrpSpPr/>
        <p:nvPr/>
      </p:nvGrpSpPr>
      <p:grpSpPr>
        <a:xfrm>
          <a:off x="0" y="0"/>
          <a:ext cx="0" cy="0"/>
          <a:chOff x="0" y="0"/>
          <a:chExt cx="0" cy="0"/>
        </a:xfrm>
      </p:grpSpPr>
      <p:sp>
        <p:nvSpPr>
          <p:cNvPr id="345" name="Google Shape;345;p35"/>
          <p:cNvSpPr txBox="1"/>
          <p:nvPr/>
        </p:nvSpPr>
        <p:spPr>
          <a:xfrm>
            <a:off x="8786825" y="4759175"/>
            <a:ext cx="357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595959"/>
                </a:solidFill>
                <a:latin typeface="Merriweather"/>
                <a:ea typeface="Merriweather"/>
                <a:cs typeface="Merriweather"/>
                <a:sym typeface="Merriweather"/>
              </a:rPr>
              <a:t>10</a:t>
            </a:r>
            <a:endParaRPr b="1" sz="1000">
              <a:solidFill>
                <a:srgbClr val="595959"/>
              </a:solidFill>
              <a:latin typeface="Merriweather"/>
              <a:ea typeface="Merriweather"/>
              <a:cs typeface="Merriweather"/>
              <a:sym typeface="Merriweather"/>
            </a:endParaRPr>
          </a:p>
        </p:txBody>
      </p:sp>
      <p:pic>
        <p:nvPicPr>
          <p:cNvPr id="346" name="Google Shape;346;p35"/>
          <p:cNvPicPr preferRelativeResize="0"/>
          <p:nvPr/>
        </p:nvPicPr>
        <p:blipFill>
          <a:blip r:embed="rId3">
            <a:alphaModFix/>
          </a:blip>
          <a:stretch>
            <a:fillRect/>
          </a:stretch>
        </p:blipFill>
        <p:spPr>
          <a:xfrm>
            <a:off x="179175" y="152400"/>
            <a:ext cx="6846249" cy="4714950"/>
          </a:xfrm>
          <a:prstGeom prst="rect">
            <a:avLst/>
          </a:prstGeom>
          <a:noFill/>
          <a:ln>
            <a:noFill/>
          </a:ln>
        </p:spPr>
      </p:pic>
      <p:sp>
        <p:nvSpPr>
          <p:cNvPr id="347" name="Google Shape;347;p35"/>
          <p:cNvSpPr txBox="1"/>
          <p:nvPr/>
        </p:nvSpPr>
        <p:spPr>
          <a:xfrm>
            <a:off x="7058925" y="1198800"/>
            <a:ext cx="1982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900"/>
              <a:t>Precision</a:t>
            </a:r>
            <a:r>
              <a:rPr lang="el" sz="900"/>
              <a:t> = True Positives / (True Positives + False Positives)</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b="1" lang="el" sz="900"/>
              <a:t>Recall </a:t>
            </a:r>
            <a:r>
              <a:rPr lang="el" sz="900"/>
              <a:t>= True Positives / (True Positives + False Negatives)</a:t>
            </a:r>
            <a:endParaRPr sz="9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351" name="Shape 351"/>
        <p:cNvGrpSpPr/>
        <p:nvPr/>
      </p:nvGrpSpPr>
      <p:grpSpPr>
        <a:xfrm>
          <a:off x="0" y="0"/>
          <a:ext cx="0" cy="0"/>
          <a:chOff x="0" y="0"/>
          <a:chExt cx="0" cy="0"/>
        </a:xfrm>
      </p:grpSpPr>
      <p:sp>
        <p:nvSpPr>
          <p:cNvPr id="352" name="Google Shape;352;p36"/>
          <p:cNvSpPr txBox="1"/>
          <p:nvPr/>
        </p:nvSpPr>
        <p:spPr>
          <a:xfrm>
            <a:off x="8786825" y="4759175"/>
            <a:ext cx="357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595959"/>
                </a:solidFill>
                <a:latin typeface="Merriweather"/>
                <a:ea typeface="Merriweather"/>
                <a:cs typeface="Merriweather"/>
                <a:sym typeface="Merriweather"/>
              </a:rPr>
              <a:t>10</a:t>
            </a:r>
            <a:endParaRPr b="1" sz="1000">
              <a:solidFill>
                <a:srgbClr val="595959"/>
              </a:solidFill>
              <a:latin typeface="Merriweather"/>
              <a:ea typeface="Merriweather"/>
              <a:cs typeface="Merriweather"/>
              <a:sym typeface="Merriweather"/>
            </a:endParaRPr>
          </a:p>
        </p:txBody>
      </p:sp>
      <p:pic>
        <p:nvPicPr>
          <p:cNvPr id="353" name="Google Shape;353;p36"/>
          <p:cNvPicPr preferRelativeResize="0"/>
          <p:nvPr/>
        </p:nvPicPr>
        <p:blipFill>
          <a:blip r:embed="rId3">
            <a:alphaModFix/>
          </a:blip>
          <a:stretch>
            <a:fillRect/>
          </a:stretch>
        </p:blipFill>
        <p:spPr>
          <a:xfrm>
            <a:off x="179200" y="152400"/>
            <a:ext cx="6846225" cy="4714925"/>
          </a:xfrm>
          <a:prstGeom prst="rect">
            <a:avLst/>
          </a:prstGeom>
          <a:noFill/>
          <a:ln>
            <a:noFill/>
          </a:ln>
        </p:spPr>
      </p:pic>
      <p:sp>
        <p:nvSpPr>
          <p:cNvPr id="354" name="Google Shape;354;p36"/>
          <p:cNvSpPr txBox="1"/>
          <p:nvPr/>
        </p:nvSpPr>
        <p:spPr>
          <a:xfrm>
            <a:off x="7058925" y="1198800"/>
            <a:ext cx="1982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900"/>
              <a:t>Precision</a:t>
            </a:r>
            <a:r>
              <a:rPr lang="el" sz="900"/>
              <a:t> = True Positives / (True Positives + False Positives)</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b="1" lang="el" sz="900"/>
              <a:t>Recall </a:t>
            </a:r>
            <a:r>
              <a:rPr lang="el" sz="900"/>
              <a:t>= True Positives / (True Positives + False Negatives)</a:t>
            </a:r>
            <a:endParaRPr sz="9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358" name="Shape 358"/>
        <p:cNvGrpSpPr/>
        <p:nvPr/>
      </p:nvGrpSpPr>
      <p:grpSpPr>
        <a:xfrm>
          <a:off x="0" y="0"/>
          <a:ext cx="0" cy="0"/>
          <a:chOff x="0" y="0"/>
          <a:chExt cx="0" cy="0"/>
        </a:xfrm>
      </p:grpSpPr>
      <p:sp>
        <p:nvSpPr>
          <p:cNvPr id="359" name="Google Shape;359;p37"/>
          <p:cNvSpPr txBox="1"/>
          <p:nvPr/>
        </p:nvSpPr>
        <p:spPr>
          <a:xfrm>
            <a:off x="8786825" y="4759175"/>
            <a:ext cx="357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595959"/>
                </a:solidFill>
                <a:latin typeface="Merriweather"/>
                <a:ea typeface="Merriweather"/>
                <a:cs typeface="Merriweather"/>
                <a:sym typeface="Merriweather"/>
              </a:rPr>
              <a:t>10</a:t>
            </a:r>
            <a:endParaRPr b="1" sz="1000">
              <a:solidFill>
                <a:srgbClr val="595959"/>
              </a:solidFill>
              <a:latin typeface="Merriweather"/>
              <a:ea typeface="Merriweather"/>
              <a:cs typeface="Merriweather"/>
              <a:sym typeface="Merriweather"/>
            </a:endParaRPr>
          </a:p>
        </p:txBody>
      </p:sp>
      <p:pic>
        <p:nvPicPr>
          <p:cNvPr id="360" name="Google Shape;360;p37"/>
          <p:cNvPicPr preferRelativeResize="0"/>
          <p:nvPr/>
        </p:nvPicPr>
        <p:blipFill>
          <a:blip r:embed="rId3">
            <a:alphaModFix/>
          </a:blip>
          <a:stretch>
            <a:fillRect/>
          </a:stretch>
        </p:blipFill>
        <p:spPr>
          <a:xfrm>
            <a:off x="179175" y="152400"/>
            <a:ext cx="6846249" cy="4714950"/>
          </a:xfrm>
          <a:prstGeom prst="rect">
            <a:avLst/>
          </a:prstGeom>
          <a:noFill/>
          <a:ln>
            <a:noFill/>
          </a:ln>
        </p:spPr>
      </p:pic>
      <p:sp>
        <p:nvSpPr>
          <p:cNvPr id="361" name="Google Shape;361;p37"/>
          <p:cNvSpPr txBox="1"/>
          <p:nvPr/>
        </p:nvSpPr>
        <p:spPr>
          <a:xfrm>
            <a:off x="7058925" y="1198800"/>
            <a:ext cx="1982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900"/>
              <a:t>Precision</a:t>
            </a:r>
            <a:r>
              <a:rPr lang="el" sz="900"/>
              <a:t> = True Positives / (True Positives + False Positives)</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b="1" lang="el" sz="900"/>
              <a:t>Recall </a:t>
            </a:r>
            <a:r>
              <a:rPr lang="el" sz="900"/>
              <a:t>= True Positives / (True Positives + False Negatives)</a:t>
            </a:r>
            <a:endParaRPr sz="9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365" name="Shape 365"/>
        <p:cNvGrpSpPr/>
        <p:nvPr/>
      </p:nvGrpSpPr>
      <p:grpSpPr>
        <a:xfrm>
          <a:off x="0" y="0"/>
          <a:ext cx="0" cy="0"/>
          <a:chOff x="0" y="0"/>
          <a:chExt cx="0" cy="0"/>
        </a:xfrm>
      </p:grpSpPr>
      <p:sp>
        <p:nvSpPr>
          <p:cNvPr id="366" name="Google Shape;366;p38"/>
          <p:cNvSpPr txBox="1"/>
          <p:nvPr/>
        </p:nvSpPr>
        <p:spPr>
          <a:xfrm>
            <a:off x="8786825" y="4759175"/>
            <a:ext cx="357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595959"/>
                </a:solidFill>
                <a:latin typeface="Merriweather"/>
                <a:ea typeface="Merriweather"/>
                <a:cs typeface="Merriweather"/>
                <a:sym typeface="Merriweather"/>
              </a:rPr>
              <a:t>10</a:t>
            </a:r>
            <a:endParaRPr b="1" sz="1000">
              <a:solidFill>
                <a:srgbClr val="595959"/>
              </a:solidFill>
              <a:latin typeface="Merriweather"/>
              <a:ea typeface="Merriweather"/>
              <a:cs typeface="Merriweather"/>
              <a:sym typeface="Merriweather"/>
            </a:endParaRPr>
          </a:p>
        </p:txBody>
      </p:sp>
      <p:pic>
        <p:nvPicPr>
          <p:cNvPr id="367" name="Google Shape;367;p38"/>
          <p:cNvPicPr preferRelativeResize="0"/>
          <p:nvPr/>
        </p:nvPicPr>
        <p:blipFill>
          <a:blip r:embed="rId3">
            <a:alphaModFix/>
          </a:blip>
          <a:stretch>
            <a:fillRect/>
          </a:stretch>
        </p:blipFill>
        <p:spPr>
          <a:xfrm>
            <a:off x="179175" y="152400"/>
            <a:ext cx="6846249" cy="4714950"/>
          </a:xfrm>
          <a:prstGeom prst="rect">
            <a:avLst/>
          </a:prstGeom>
          <a:noFill/>
          <a:ln>
            <a:noFill/>
          </a:ln>
        </p:spPr>
      </p:pic>
      <p:sp>
        <p:nvSpPr>
          <p:cNvPr id="368" name="Google Shape;368;p38"/>
          <p:cNvSpPr txBox="1"/>
          <p:nvPr/>
        </p:nvSpPr>
        <p:spPr>
          <a:xfrm>
            <a:off x="7058925" y="1198800"/>
            <a:ext cx="1982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900"/>
              <a:t>Precision</a:t>
            </a:r>
            <a:r>
              <a:rPr lang="el" sz="900"/>
              <a:t> = True Positives / (True Positives + False Positives)</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b="1" lang="el" sz="900"/>
              <a:t>Recall </a:t>
            </a:r>
            <a:r>
              <a:rPr lang="el" sz="900"/>
              <a:t>= True Positives / (True Positives + False Negatives)</a:t>
            </a:r>
            <a:endParaRPr sz="9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372" name="Shape 372"/>
        <p:cNvGrpSpPr/>
        <p:nvPr/>
      </p:nvGrpSpPr>
      <p:grpSpPr>
        <a:xfrm>
          <a:off x="0" y="0"/>
          <a:ext cx="0" cy="0"/>
          <a:chOff x="0" y="0"/>
          <a:chExt cx="0" cy="0"/>
        </a:xfrm>
      </p:grpSpPr>
      <p:sp>
        <p:nvSpPr>
          <p:cNvPr id="373" name="Google Shape;373;p39"/>
          <p:cNvSpPr txBox="1"/>
          <p:nvPr/>
        </p:nvSpPr>
        <p:spPr>
          <a:xfrm>
            <a:off x="8786825" y="4759175"/>
            <a:ext cx="357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595959"/>
                </a:solidFill>
                <a:latin typeface="Merriweather"/>
                <a:ea typeface="Merriweather"/>
                <a:cs typeface="Merriweather"/>
                <a:sym typeface="Merriweather"/>
              </a:rPr>
              <a:t>10</a:t>
            </a:r>
            <a:endParaRPr b="1" sz="1000">
              <a:solidFill>
                <a:srgbClr val="595959"/>
              </a:solidFill>
              <a:latin typeface="Merriweather"/>
              <a:ea typeface="Merriweather"/>
              <a:cs typeface="Merriweather"/>
              <a:sym typeface="Merriweather"/>
            </a:endParaRPr>
          </a:p>
        </p:txBody>
      </p:sp>
      <p:pic>
        <p:nvPicPr>
          <p:cNvPr id="374" name="Google Shape;374;p39"/>
          <p:cNvPicPr preferRelativeResize="0"/>
          <p:nvPr/>
        </p:nvPicPr>
        <p:blipFill>
          <a:blip r:embed="rId3">
            <a:alphaModFix/>
          </a:blip>
          <a:stretch>
            <a:fillRect/>
          </a:stretch>
        </p:blipFill>
        <p:spPr>
          <a:xfrm>
            <a:off x="179200" y="152400"/>
            <a:ext cx="6846225" cy="4714925"/>
          </a:xfrm>
          <a:prstGeom prst="rect">
            <a:avLst/>
          </a:prstGeom>
          <a:noFill/>
          <a:ln>
            <a:noFill/>
          </a:ln>
        </p:spPr>
      </p:pic>
      <p:sp>
        <p:nvSpPr>
          <p:cNvPr id="375" name="Google Shape;375;p39"/>
          <p:cNvSpPr txBox="1"/>
          <p:nvPr/>
        </p:nvSpPr>
        <p:spPr>
          <a:xfrm>
            <a:off x="7058925" y="1198800"/>
            <a:ext cx="1982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900"/>
              <a:t>Precision</a:t>
            </a:r>
            <a:r>
              <a:rPr lang="el" sz="900"/>
              <a:t> = True Positives / (True Positives + False Positives)</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b="1" lang="el" sz="900"/>
              <a:t>Recall </a:t>
            </a:r>
            <a:r>
              <a:rPr lang="el" sz="900"/>
              <a:t>= True Positives / (True Positives + False Negatives)</a:t>
            </a:r>
            <a:endParaRPr sz="9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379" name="Shape 379"/>
        <p:cNvGrpSpPr/>
        <p:nvPr/>
      </p:nvGrpSpPr>
      <p:grpSpPr>
        <a:xfrm>
          <a:off x="0" y="0"/>
          <a:ext cx="0" cy="0"/>
          <a:chOff x="0" y="0"/>
          <a:chExt cx="0" cy="0"/>
        </a:xfrm>
      </p:grpSpPr>
      <p:sp>
        <p:nvSpPr>
          <p:cNvPr id="380" name="Google Shape;380;p40"/>
          <p:cNvSpPr txBox="1"/>
          <p:nvPr/>
        </p:nvSpPr>
        <p:spPr>
          <a:xfrm>
            <a:off x="8786825" y="4759175"/>
            <a:ext cx="357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595959"/>
                </a:solidFill>
                <a:latin typeface="Merriweather"/>
                <a:ea typeface="Merriweather"/>
                <a:cs typeface="Merriweather"/>
                <a:sym typeface="Merriweather"/>
              </a:rPr>
              <a:t>10</a:t>
            </a:r>
            <a:endParaRPr b="1" sz="1000">
              <a:solidFill>
                <a:srgbClr val="595959"/>
              </a:solidFill>
              <a:latin typeface="Merriweather"/>
              <a:ea typeface="Merriweather"/>
              <a:cs typeface="Merriweather"/>
              <a:sym typeface="Merriweather"/>
            </a:endParaRPr>
          </a:p>
        </p:txBody>
      </p:sp>
      <p:pic>
        <p:nvPicPr>
          <p:cNvPr id="381" name="Google Shape;381;p40"/>
          <p:cNvPicPr preferRelativeResize="0"/>
          <p:nvPr/>
        </p:nvPicPr>
        <p:blipFill>
          <a:blip r:embed="rId3">
            <a:alphaModFix/>
          </a:blip>
          <a:stretch>
            <a:fillRect/>
          </a:stretch>
        </p:blipFill>
        <p:spPr>
          <a:xfrm>
            <a:off x="179200" y="152400"/>
            <a:ext cx="6846225" cy="4714925"/>
          </a:xfrm>
          <a:prstGeom prst="rect">
            <a:avLst/>
          </a:prstGeom>
          <a:noFill/>
          <a:ln>
            <a:noFill/>
          </a:ln>
        </p:spPr>
      </p:pic>
      <p:sp>
        <p:nvSpPr>
          <p:cNvPr id="382" name="Google Shape;382;p40"/>
          <p:cNvSpPr txBox="1"/>
          <p:nvPr/>
        </p:nvSpPr>
        <p:spPr>
          <a:xfrm>
            <a:off x="7058925" y="1198800"/>
            <a:ext cx="1982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900"/>
              <a:t>Precision</a:t>
            </a:r>
            <a:r>
              <a:rPr lang="el" sz="900"/>
              <a:t> = True Positives / (True Positives + False Positives)</a:t>
            </a:r>
            <a:endParaRPr sz="900"/>
          </a:p>
          <a:p>
            <a:pPr indent="0" lvl="0" marL="0" rtl="0" algn="l">
              <a:spcBef>
                <a:spcPts val="0"/>
              </a:spcBef>
              <a:spcAft>
                <a:spcPts val="0"/>
              </a:spcAft>
              <a:buNone/>
            </a:pPr>
            <a:r>
              <a:t/>
            </a:r>
            <a:endParaRPr sz="900"/>
          </a:p>
          <a:p>
            <a:pPr indent="0" lvl="0" marL="0" rtl="0" algn="l">
              <a:spcBef>
                <a:spcPts val="0"/>
              </a:spcBef>
              <a:spcAft>
                <a:spcPts val="0"/>
              </a:spcAft>
              <a:buNone/>
            </a:pPr>
            <a:r>
              <a:t/>
            </a:r>
            <a:endParaRPr sz="900"/>
          </a:p>
          <a:p>
            <a:pPr indent="0" lvl="0" marL="0" rtl="0" algn="l">
              <a:spcBef>
                <a:spcPts val="0"/>
              </a:spcBef>
              <a:spcAft>
                <a:spcPts val="0"/>
              </a:spcAft>
              <a:buNone/>
            </a:pPr>
            <a:r>
              <a:rPr b="1" lang="el" sz="900"/>
              <a:t>Recall </a:t>
            </a:r>
            <a:r>
              <a:rPr lang="el" sz="900"/>
              <a:t>= True Positives / (True Positives + False Negatives)</a:t>
            </a:r>
            <a:endParaRPr sz="9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386" name="Shape 386"/>
        <p:cNvGrpSpPr/>
        <p:nvPr/>
      </p:nvGrpSpPr>
      <p:grpSpPr>
        <a:xfrm>
          <a:off x="0" y="0"/>
          <a:ext cx="0" cy="0"/>
          <a:chOff x="0" y="0"/>
          <a:chExt cx="0" cy="0"/>
        </a:xfrm>
      </p:grpSpPr>
      <p:sp>
        <p:nvSpPr>
          <p:cNvPr id="387" name="Google Shape;387;p41"/>
          <p:cNvSpPr txBox="1"/>
          <p:nvPr/>
        </p:nvSpPr>
        <p:spPr>
          <a:xfrm>
            <a:off x="8786825" y="4759175"/>
            <a:ext cx="357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595959"/>
                </a:solidFill>
                <a:latin typeface="Merriweather"/>
                <a:ea typeface="Merriweather"/>
                <a:cs typeface="Merriweather"/>
                <a:sym typeface="Merriweather"/>
              </a:rPr>
              <a:t>11</a:t>
            </a:r>
            <a:endParaRPr b="1" sz="1000">
              <a:solidFill>
                <a:srgbClr val="595959"/>
              </a:solidFill>
              <a:latin typeface="Merriweather"/>
              <a:ea typeface="Merriweather"/>
              <a:cs typeface="Merriweather"/>
              <a:sym typeface="Merriweather"/>
            </a:endParaRPr>
          </a:p>
        </p:txBody>
      </p:sp>
      <p:pic>
        <p:nvPicPr>
          <p:cNvPr id="388" name="Google Shape;388;p41"/>
          <p:cNvPicPr preferRelativeResize="0"/>
          <p:nvPr/>
        </p:nvPicPr>
        <p:blipFill rotWithShape="1">
          <a:blip r:embed="rId3">
            <a:alphaModFix/>
          </a:blip>
          <a:srcRect b="0" l="1273" r="0" t="0"/>
          <a:stretch/>
        </p:blipFill>
        <p:spPr>
          <a:xfrm>
            <a:off x="217325" y="697575"/>
            <a:ext cx="8726674" cy="3748351"/>
          </a:xfrm>
          <a:prstGeom prst="rect">
            <a:avLst/>
          </a:prstGeom>
          <a:noFill/>
          <a:ln>
            <a:noFill/>
          </a:ln>
        </p:spPr>
      </p:pic>
      <p:cxnSp>
        <p:nvCxnSpPr>
          <p:cNvPr id="389" name="Google Shape;389;p41"/>
          <p:cNvCxnSpPr>
            <a:stCxn id="388" idx="1"/>
          </p:cNvCxnSpPr>
          <p:nvPr/>
        </p:nvCxnSpPr>
        <p:spPr>
          <a:xfrm>
            <a:off x="217325" y="2571750"/>
            <a:ext cx="3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100" name="Shape 100"/>
        <p:cNvGrpSpPr/>
        <p:nvPr/>
      </p:nvGrpSpPr>
      <p:grpSpPr>
        <a:xfrm>
          <a:off x="0" y="0"/>
          <a:ext cx="0" cy="0"/>
          <a:chOff x="0" y="0"/>
          <a:chExt cx="0" cy="0"/>
        </a:xfrm>
      </p:grpSpPr>
      <p:pic>
        <p:nvPicPr>
          <p:cNvPr id="101" name="Google Shape;101;p15"/>
          <p:cNvPicPr preferRelativeResize="0"/>
          <p:nvPr/>
        </p:nvPicPr>
        <p:blipFill>
          <a:blip r:embed="rId3">
            <a:alphaModFix/>
          </a:blip>
          <a:stretch>
            <a:fillRect/>
          </a:stretch>
        </p:blipFill>
        <p:spPr>
          <a:xfrm>
            <a:off x="648000" y="636225"/>
            <a:ext cx="798600" cy="1674258"/>
          </a:xfrm>
          <a:prstGeom prst="rect">
            <a:avLst/>
          </a:prstGeom>
          <a:noFill/>
          <a:ln>
            <a:noFill/>
          </a:ln>
        </p:spPr>
      </p:pic>
      <p:sp>
        <p:nvSpPr>
          <p:cNvPr id="102" name="Google Shape;102;p15"/>
          <p:cNvSpPr txBox="1"/>
          <p:nvPr/>
        </p:nvSpPr>
        <p:spPr>
          <a:xfrm>
            <a:off x="7699400" y="256000"/>
            <a:ext cx="104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03" name="Google Shape;103;p15"/>
          <p:cNvSpPr txBox="1"/>
          <p:nvPr/>
        </p:nvSpPr>
        <p:spPr>
          <a:xfrm>
            <a:off x="8861100" y="4759175"/>
            <a:ext cx="282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595959"/>
                </a:solidFill>
                <a:latin typeface="Merriweather"/>
                <a:ea typeface="Merriweather"/>
                <a:cs typeface="Merriweather"/>
                <a:sym typeface="Merriweather"/>
              </a:rPr>
              <a:t>3</a:t>
            </a:r>
            <a:endParaRPr b="1" sz="1000">
              <a:solidFill>
                <a:srgbClr val="595959"/>
              </a:solidFill>
              <a:latin typeface="Merriweather"/>
              <a:ea typeface="Merriweather"/>
              <a:cs typeface="Merriweather"/>
              <a:sym typeface="Merriweathe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393" name="Shape 393"/>
        <p:cNvGrpSpPr/>
        <p:nvPr/>
      </p:nvGrpSpPr>
      <p:grpSpPr>
        <a:xfrm>
          <a:off x="0" y="0"/>
          <a:ext cx="0" cy="0"/>
          <a:chOff x="0" y="0"/>
          <a:chExt cx="0" cy="0"/>
        </a:xfrm>
      </p:grpSpPr>
      <p:sp>
        <p:nvSpPr>
          <p:cNvPr id="394" name="Google Shape;394;p42"/>
          <p:cNvSpPr txBox="1"/>
          <p:nvPr/>
        </p:nvSpPr>
        <p:spPr>
          <a:xfrm>
            <a:off x="8786825" y="4759175"/>
            <a:ext cx="357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595959"/>
                </a:solidFill>
                <a:latin typeface="Merriweather"/>
                <a:ea typeface="Merriweather"/>
                <a:cs typeface="Merriweather"/>
                <a:sym typeface="Merriweather"/>
              </a:rPr>
              <a:t>12</a:t>
            </a:r>
            <a:endParaRPr b="1" sz="1000">
              <a:solidFill>
                <a:srgbClr val="595959"/>
              </a:solidFill>
              <a:latin typeface="Merriweather"/>
              <a:ea typeface="Merriweather"/>
              <a:cs typeface="Merriweather"/>
              <a:sym typeface="Merriweather"/>
            </a:endParaRPr>
          </a:p>
        </p:txBody>
      </p:sp>
      <p:pic>
        <p:nvPicPr>
          <p:cNvPr id="395" name="Google Shape;395;p42"/>
          <p:cNvPicPr preferRelativeResize="0"/>
          <p:nvPr/>
        </p:nvPicPr>
        <p:blipFill>
          <a:blip r:embed="rId3">
            <a:alphaModFix/>
          </a:blip>
          <a:stretch>
            <a:fillRect/>
          </a:stretch>
        </p:blipFill>
        <p:spPr>
          <a:xfrm>
            <a:off x="767900" y="310050"/>
            <a:ext cx="3308150" cy="2403150"/>
          </a:xfrm>
          <a:prstGeom prst="rect">
            <a:avLst/>
          </a:prstGeom>
          <a:noFill/>
          <a:ln>
            <a:noFill/>
          </a:ln>
        </p:spPr>
      </p:pic>
      <p:pic>
        <p:nvPicPr>
          <p:cNvPr id="396" name="Google Shape;396;p42"/>
          <p:cNvPicPr preferRelativeResize="0"/>
          <p:nvPr/>
        </p:nvPicPr>
        <p:blipFill>
          <a:blip r:embed="rId4">
            <a:alphaModFix/>
          </a:blip>
          <a:stretch>
            <a:fillRect/>
          </a:stretch>
        </p:blipFill>
        <p:spPr>
          <a:xfrm>
            <a:off x="4795775" y="2015825"/>
            <a:ext cx="3345775" cy="2494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400" name="Shape 400"/>
        <p:cNvGrpSpPr/>
        <p:nvPr/>
      </p:nvGrpSpPr>
      <p:grpSpPr>
        <a:xfrm>
          <a:off x="0" y="0"/>
          <a:ext cx="0" cy="0"/>
          <a:chOff x="0" y="0"/>
          <a:chExt cx="0" cy="0"/>
        </a:xfrm>
      </p:grpSpPr>
      <p:sp>
        <p:nvSpPr>
          <p:cNvPr id="401" name="Google Shape;401;p43"/>
          <p:cNvSpPr txBox="1"/>
          <p:nvPr/>
        </p:nvSpPr>
        <p:spPr>
          <a:xfrm>
            <a:off x="8786825" y="4759175"/>
            <a:ext cx="357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595959"/>
                </a:solidFill>
                <a:latin typeface="Merriweather"/>
                <a:ea typeface="Merriweather"/>
                <a:cs typeface="Merriweather"/>
                <a:sym typeface="Merriweather"/>
              </a:rPr>
              <a:t>13</a:t>
            </a:r>
            <a:endParaRPr b="1" sz="1000">
              <a:solidFill>
                <a:srgbClr val="595959"/>
              </a:solidFill>
              <a:latin typeface="Merriweather"/>
              <a:ea typeface="Merriweather"/>
              <a:cs typeface="Merriweather"/>
              <a:sym typeface="Merriweather"/>
            </a:endParaRPr>
          </a:p>
        </p:txBody>
      </p:sp>
      <p:sp>
        <p:nvSpPr>
          <p:cNvPr id="402" name="Google Shape;402;p43"/>
          <p:cNvSpPr txBox="1"/>
          <p:nvPr/>
        </p:nvSpPr>
        <p:spPr>
          <a:xfrm>
            <a:off x="1025800" y="459375"/>
            <a:ext cx="6221700" cy="4926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SzPts val="2000"/>
              <a:buFont typeface="Fira Sans Extra Condensed"/>
              <a:buChar char="●"/>
            </a:pPr>
            <a:r>
              <a:rPr b="1" lang="el" sz="2000">
                <a:latin typeface="Fira Sans Extra Condensed"/>
                <a:ea typeface="Fira Sans Extra Condensed"/>
                <a:cs typeface="Fira Sans Extra Condensed"/>
                <a:sym typeface="Fira Sans Extra Condensed"/>
              </a:rPr>
              <a:t>Conclusion</a:t>
            </a:r>
            <a:endParaRPr b="1" sz="2000">
              <a:latin typeface="Fira Sans Extra Condensed"/>
              <a:ea typeface="Fira Sans Extra Condensed"/>
              <a:cs typeface="Fira Sans Extra Condensed"/>
              <a:sym typeface="Fira Sans Extra Condensed"/>
            </a:endParaRPr>
          </a:p>
        </p:txBody>
      </p:sp>
      <p:sp>
        <p:nvSpPr>
          <p:cNvPr id="403" name="Google Shape;403;p43"/>
          <p:cNvSpPr txBox="1"/>
          <p:nvPr/>
        </p:nvSpPr>
        <p:spPr>
          <a:xfrm>
            <a:off x="967425" y="1356925"/>
            <a:ext cx="60693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l">
                <a:solidFill>
                  <a:schemeClr val="dk1"/>
                </a:solidFill>
              </a:rPr>
              <a:t>Based on the metrics and graphs the two best machine learning algorithms for this credit card fraud detection dataset are: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l"/>
              <a:t>Logistic Regression</a:t>
            </a:r>
            <a:endParaRPr/>
          </a:p>
          <a:p>
            <a:pPr indent="-317500" lvl="0" marL="457200" rtl="0" algn="l">
              <a:spcBef>
                <a:spcPts val="0"/>
              </a:spcBef>
              <a:spcAft>
                <a:spcPts val="0"/>
              </a:spcAft>
              <a:buSzPts val="1400"/>
              <a:buChar char="●"/>
            </a:pPr>
            <a:r>
              <a:rPr lang="el"/>
              <a:t>XGBClassifier</a:t>
            </a:r>
            <a:endParaRPr/>
          </a:p>
          <a:p>
            <a:pPr indent="0" lvl="0" marL="457200" rtl="0" algn="l">
              <a:spcBef>
                <a:spcPts val="0"/>
              </a:spcBef>
              <a:spcAft>
                <a:spcPts val="0"/>
              </a:spcAft>
              <a:buNone/>
            </a:pPr>
            <a:r>
              <a:t/>
            </a:r>
            <a:endParaRPr/>
          </a:p>
        </p:txBody>
      </p:sp>
      <p:sp>
        <p:nvSpPr>
          <p:cNvPr id="404" name="Google Shape;404;p43"/>
          <p:cNvSpPr txBox="1"/>
          <p:nvPr/>
        </p:nvSpPr>
        <p:spPr>
          <a:xfrm>
            <a:off x="1072225" y="2845850"/>
            <a:ext cx="61029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t>Logistic Regression makes the best predictions when the transaction is fraud while XGB provides best results overall and makes the fewer false predictions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408" name="Shape 408"/>
        <p:cNvGrpSpPr/>
        <p:nvPr/>
      </p:nvGrpSpPr>
      <p:grpSpPr>
        <a:xfrm>
          <a:off x="0" y="0"/>
          <a:ext cx="0" cy="0"/>
          <a:chOff x="0" y="0"/>
          <a:chExt cx="0" cy="0"/>
        </a:xfrm>
      </p:grpSpPr>
      <p:sp>
        <p:nvSpPr>
          <p:cNvPr id="409" name="Google Shape;409;p44"/>
          <p:cNvSpPr txBox="1"/>
          <p:nvPr/>
        </p:nvSpPr>
        <p:spPr>
          <a:xfrm>
            <a:off x="8786825" y="4759175"/>
            <a:ext cx="357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595959"/>
                </a:solidFill>
                <a:latin typeface="Merriweather"/>
                <a:ea typeface="Merriweather"/>
                <a:cs typeface="Merriweather"/>
                <a:sym typeface="Merriweather"/>
              </a:rPr>
              <a:t>14</a:t>
            </a:r>
            <a:endParaRPr b="1" sz="1000">
              <a:solidFill>
                <a:srgbClr val="595959"/>
              </a:solidFill>
              <a:latin typeface="Merriweather"/>
              <a:ea typeface="Merriweather"/>
              <a:cs typeface="Merriweather"/>
              <a:sym typeface="Merriweather"/>
            </a:endParaRPr>
          </a:p>
        </p:txBody>
      </p:sp>
      <p:sp>
        <p:nvSpPr>
          <p:cNvPr id="410" name="Google Shape;410;p44"/>
          <p:cNvSpPr txBox="1"/>
          <p:nvPr>
            <p:ph idx="4294967295" type="ctrTitle"/>
          </p:nvPr>
        </p:nvSpPr>
        <p:spPr>
          <a:xfrm>
            <a:off x="401825" y="603925"/>
            <a:ext cx="5048400" cy="64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l"/>
              <a:t>Credit Card Fraud Detection</a:t>
            </a:r>
            <a:endParaRPr/>
          </a:p>
        </p:txBody>
      </p:sp>
      <p:sp>
        <p:nvSpPr>
          <p:cNvPr id="411" name="Google Shape;411;p44"/>
          <p:cNvSpPr txBox="1"/>
          <p:nvPr>
            <p:ph idx="4294967295" type="subTitle"/>
          </p:nvPr>
        </p:nvSpPr>
        <p:spPr>
          <a:xfrm>
            <a:off x="1094950" y="1205500"/>
            <a:ext cx="2930100" cy="549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l"/>
              <a:t>Machine Learning Project</a:t>
            </a:r>
            <a:endParaRPr/>
          </a:p>
        </p:txBody>
      </p:sp>
      <p:sp>
        <p:nvSpPr>
          <p:cNvPr id="412" name="Google Shape;412;p44"/>
          <p:cNvSpPr txBox="1"/>
          <p:nvPr/>
        </p:nvSpPr>
        <p:spPr>
          <a:xfrm>
            <a:off x="2440525" y="2226650"/>
            <a:ext cx="39915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a:latin typeface="Trebuchet MS"/>
                <a:ea typeface="Trebuchet MS"/>
                <a:cs typeface="Trebuchet MS"/>
                <a:sym typeface="Trebuchet MS"/>
              </a:rPr>
              <a:t>George Sylas</a:t>
            </a:r>
            <a:endParaRPr b="1">
              <a:latin typeface="Trebuchet MS"/>
              <a:ea typeface="Trebuchet MS"/>
              <a:cs typeface="Trebuchet MS"/>
              <a:sym typeface="Trebuchet MS"/>
            </a:endParaRPr>
          </a:p>
          <a:p>
            <a:pPr indent="0" lvl="0" marL="0" rtl="0" algn="l">
              <a:spcBef>
                <a:spcPts val="0"/>
              </a:spcBef>
              <a:spcAft>
                <a:spcPts val="0"/>
              </a:spcAft>
              <a:buNone/>
            </a:pPr>
            <a:r>
              <a:rPr b="1" lang="el">
                <a:latin typeface="Trebuchet MS"/>
                <a:ea typeface="Trebuchet MS"/>
                <a:cs typeface="Trebuchet MS"/>
                <a:sym typeface="Trebuchet MS"/>
              </a:rPr>
              <a:t>Stefanos Sekis</a:t>
            </a:r>
            <a:endParaRPr b="1">
              <a:latin typeface="Trebuchet MS"/>
              <a:ea typeface="Trebuchet MS"/>
              <a:cs typeface="Trebuchet MS"/>
              <a:sym typeface="Trebuchet MS"/>
            </a:endParaRPr>
          </a:p>
          <a:p>
            <a:pPr indent="0" lvl="0" marL="0" rtl="0" algn="l">
              <a:spcBef>
                <a:spcPts val="0"/>
              </a:spcBef>
              <a:spcAft>
                <a:spcPts val="0"/>
              </a:spcAft>
              <a:buNone/>
            </a:pPr>
            <a:r>
              <a:t/>
            </a:r>
            <a:endParaRPr b="1">
              <a:latin typeface="Trebuchet MS"/>
              <a:ea typeface="Trebuchet MS"/>
              <a:cs typeface="Trebuchet MS"/>
              <a:sym typeface="Trebuchet MS"/>
            </a:endParaRPr>
          </a:p>
          <a:p>
            <a:pPr indent="0" lvl="0" marL="0" rtl="0" algn="l">
              <a:spcBef>
                <a:spcPts val="0"/>
              </a:spcBef>
              <a:spcAft>
                <a:spcPts val="0"/>
              </a:spcAft>
              <a:buNone/>
            </a:pPr>
            <a:r>
              <a:rPr b="1" lang="el">
                <a:solidFill>
                  <a:srgbClr val="4A86E8"/>
                </a:solidFill>
                <a:latin typeface="Trebuchet MS"/>
                <a:ea typeface="Trebuchet MS"/>
                <a:cs typeface="Trebuchet MS"/>
                <a:sym typeface="Trebuchet MS"/>
              </a:rPr>
              <a:t>Big Blue Data Academy</a:t>
            </a:r>
            <a:endParaRPr b="1">
              <a:solidFill>
                <a:srgbClr val="4A86E8"/>
              </a:solidFill>
              <a:latin typeface="Trebuchet MS"/>
              <a:ea typeface="Trebuchet MS"/>
              <a:cs typeface="Trebuchet MS"/>
              <a:sym typeface="Trebuchet MS"/>
            </a:endParaRPr>
          </a:p>
        </p:txBody>
      </p:sp>
      <p:pic>
        <p:nvPicPr>
          <p:cNvPr id="413" name="Google Shape;413;p44"/>
          <p:cNvPicPr preferRelativeResize="0"/>
          <p:nvPr/>
        </p:nvPicPr>
        <p:blipFill>
          <a:blip r:embed="rId3">
            <a:alphaModFix/>
          </a:blip>
          <a:stretch>
            <a:fillRect/>
          </a:stretch>
        </p:blipFill>
        <p:spPr>
          <a:xfrm>
            <a:off x="4867255" y="3106725"/>
            <a:ext cx="3454845" cy="1744925"/>
          </a:xfrm>
          <a:prstGeom prst="rect">
            <a:avLst/>
          </a:prstGeom>
          <a:noFill/>
          <a:ln>
            <a:noFill/>
          </a:ln>
        </p:spPr>
      </p:pic>
      <p:pic>
        <p:nvPicPr>
          <p:cNvPr id="414" name="Google Shape;414;p44"/>
          <p:cNvPicPr preferRelativeResize="0"/>
          <p:nvPr/>
        </p:nvPicPr>
        <p:blipFill>
          <a:blip r:embed="rId4">
            <a:alphaModFix/>
          </a:blip>
          <a:stretch>
            <a:fillRect/>
          </a:stretch>
        </p:blipFill>
        <p:spPr>
          <a:xfrm>
            <a:off x="4403625" y="708300"/>
            <a:ext cx="2184401" cy="14577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418" name="Shape 418"/>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107" name="Shape 107"/>
        <p:cNvGrpSpPr/>
        <p:nvPr/>
      </p:nvGrpSpPr>
      <p:grpSpPr>
        <a:xfrm>
          <a:off x="0" y="0"/>
          <a:ext cx="0" cy="0"/>
          <a:chOff x="0" y="0"/>
          <a:chExt cx="0" cy="0"/>
        </a:xfrm>
      </p:grpSpPr>
      <p:pic>
        <p:nvPicPr>
          <p:cNvPr id="108" name="Google Shape;108;p16"/>
          <p:cNvPicPr preferRelativeResize="0"/>
          <p:nvPr/>
        </p:nvPicPr>
        <p:blipFill>
          <a:blip r:embed="rId3">
            <a:alphaModFix/>
          </a:blip>
          <a:stretch>
            <a:fillRect/>
          </a:stretch>
        </p:blipFill>
        <p:spPr>
          <a:xfrm>
            <a:off x="648000" y="636225"/>
            <a:ext cx="798600" cy="1674258"/>
          </a:xfrm>
          <a:prstGeom prst="rect">
            <a:avLst/>
          </a:prstGeom>
          <a:noFill/>
          <a:ln>
            <a:noFill/>
          </a:ln>
        </p:spPr>
      </p:pic>
      <p:sp>
        <p:nvSpPr>
          <p:cNvPr id="109" name="Google Shape;109;p16"/>
          <p:cNvSpPr/>
          <p:nvPr/>
        </p:nvSpPr>
        <p:spPr>
          <a:xfrm>
            <a:off x="2853175" y="709925"/>
            <a:ext cx="2732400" cy="1392900"/>
          </a:xfrm>
          <a:prstGeom prst="roundRect">
            <a:avLst>
              <a:gd fmla="val 16667" name="adj"/>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6"/>
          <p:cNvSpPr txBox="1"/>
          <p:nvPr/>
        </p:nvSpPr>
        <p:spPr>
          <a:xfrm>
            <a:off x="3084175" y="883025"/>
            <a:ext cx="2270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t>   Terminal Check</a:t>
            </a:r>
            <a:endParaRPr/>
          </a:p>
          <a:p>
            <a:pPr indent="-317500" lvl="0" marL="457200" rtl="0" algn="l">
              <a:spcBef>
                <a:spcPts val="0"/>
              </a:spcBef>
              <a:spcAft>
                <a:spcPts val="0"/>
              </a:spcAft>
              <a:buSzPts val="1400"/>
              <a:buChar char="●"/>
            </a:pPr>
            <a:r>
              <a:rPr lang="el"/>
              <a:t>Correct pin?</a:t>
            </a:r>
            <a:endParaRPr/>
          </a:p>
          <a:p>
            <a:pPr indent="-317500" lvl="0" marL="457200" rtl="0" algn="l">
              <a:spcBef>
                <a:spcPts val="0"/>
              </a:spcBef>
              <a:spcAft>
                <a:spcPts val="0"/>
              </a:spcAft>
              <a:buSzPts val="1400"/>
              <a:buChar char="●"/>
            </a:pPr>
            <a:r>
              <a:rPr lang="el"/>
              <a:t>Sufficient Balance?</a:t>
            </a:r>
            <a:endParaRPr/>
          </a:p>
          <a:p>
            <a:pPr indent="-317500" lvl="0" marL="457200" rtl="0" algn="l">
              <a:spcBef>
                <a:spcPts val="0"/>
              </a:spcBef>
              <a:spcAft>
                <a:spcPts val="0"/>
              </a:spcAft>
              <a:buSzPts val="1400"/>
              <a:buChar char="●"/>
            </a:pPr>
            <a:r>
              <a:rPr lang="el"/>
              <a:t>Blocked Card?</a:t>
            </a:r>
            <a:endParaRPr/>
          </a:p>
        </p:txBody>
      </p:sp>
      <p:cxnSp>
        <p:nvCxnSpPr>
          <p:cNvPr id="111" name="Google Shape;111;p16"/>
          <p:cNvCxnSpPr/>
          <p:nvPr/>
        </p:nvCxnSpPr>
        <p:spPr>
          <a:xfrm>
            <a:off x="1614050" y="1486800"/>
            <a:ext cx="1131900" cy="0"/>
          </a:xfrm>
          <a:prstGeom prst="straightConnector1">
            <a:avLst/>
          </a:prstGeom>
          <a:noFill/>
          <a:ln cap="flat" cmpd="sng" w="9525">
            <a:solidFill>
              <a:schemeClr val="dk2"/>
            </a:solidFill>
            <a:prstDash val="solid"/>
            <a:round/>
            <a:headEnd len="med" w="med" type="none"/>
            <a:tailEnd len="med" w="med" type="triangle"/>
          </a:ln>
        </p:spPr>
      </p:cxnSp>
      <p:sp>
        <p:nvSpPr>
          <p:cNvPr id="112" name="Google Shape;112;p16"/>
          <p:cNvSpPr txBox="1"/>
          <p:nvPr/>
        </p:nvSpPr>
        <p:spPr>
          <a:xfrm>
            <a:off x="8861100" y="4759175"/>
            <a:ext cx="2829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b="1" sz="1000">
              <a:solidFill>
                <a:srgbClr val="595959"/>
              </a:solidFill>
              <a:latin typeface="Merriweather"/>
              <a:ea typeface="Merriweather"/>
              <a:cs typeface="Merriweather"/>
              <a:sym typeface="Merriweather"/>
            </a:endParaRPr>
          </a:p>
        </p:txBody>
      </p:sp>
      <p:sp>
        <p:nvSpPr>
          <p:cNvPr id="113" name="Google Shape;113;p16"/>
          <p:cNvSpPr txBox="1"/>
          <p:nvPr/>
        </p:nvSpPr>
        <p:spPr>
          <a:xfrm>
            <a:off x="8861100" y="4759175"/>
            <a:ext cx="282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595959"/>
                </a:solidFill>
                <a:latin typeface="Merriweather"/>
                <a:ea typeface="Merriweather"/>
                <a:cs typeface="Merriweather"/>
                <a:sym typeface="Merriweather"/>
              </a:rPr>
              <a:t>3</a:t>
            </a:r>
            <a:endParaRPr b="1" sz="1000">
              <a:solidFill>
                <a:srgbClr val="595959"/>
              </a:solidFill>
              <a:latin typeface="Merriweather"/>
              <a:ea typeface="Merriweather"/>
              <a:cs typeface="Merriweather"/>
              <a:sym typeface="Merriweath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117" name="Shape 117"/>
        <p:cNvGrpSpPr/>
        <p:nvPr/>
      </p:nvGrpSpPr>
      <p:grpSpPr>
        <a:xfrm>
          <a:off x="0" y="0"/>
          <a:ext cx="0" cy="0"/>
          <a:chOff x="0" y="0"/>
          <a:chExt cx="0" cy="0"/>
        </a:xfrm>
      </p:grpSpPr>
      <p:pic>
        <p:nvPicPr>
          <p:cNvPr id="118" name="Google Shape;118;p17"/>
          <p:cNvPicPr preferRelativeResize="0"/>
          <p:nvPr/>
        </p:nvPicPr>
        <p:blipFill>
          <a:blip r:embed="rId3">
            <a:alphaModFix/>
          </a:blip>
          <a:stretch>
            <a:fillRect/>
          </a:stretch>
        </p:blipFill>
        <p:spPr>
          <a:xfrm>
            <a:off x="648000" y="636225"/>
            <a:ext cx="798600" cy="1674258"/>
          </a:xfrm>
          <a:prstGeom prst="rect">
            <a:avLst/>
          </a:prstGeom>
          <a:noFill/>
          <a:ln>
            <a:noFill/>
          </a:ln>
        </p:spPr>
      </p:pic>
      <p:sp>
        <p:nvSpPr>
          <p:cNvPr id="119" name="Google Shape;119;p17"/>
          <p:cNvSpPr/>
          <p:nvPr/>
        </p:nvSpPr>
        <p:spPr>
          <a:xfrm>
            <a:off x="2853175" y="709925"/>
            <a:ext cx="2732400" cy="1392900"/>
          </a:xfrm>
          <a:prstGeom prst="roundRect">
            <a:avLst>
              <a:gd fmla="val 16667" name="adj"/>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txBox="1"/>
          <p:nvPr/>
        </p:nvSpPr>
        <p:spPr>
          <a:xfrm>
            <a:off x="3084175" y="883025"/>
            <a:ext cx="2270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t>   Terminal Check</a:t>
            </a:r>
            <a:endParaRPr/>
          </a:p>
          <a:p>
            <a:pPr indent="-317500" lvl="0" marL="457200" rtl="0" algn="l">
              <a:spcBef>
                <a:spcPts val="0"/>
              </a:spcBef>
              <a:spcAft>
                <a:spcPts val="0"/>
              </a:spcAft>
              <a:buSzPts val="1400"/>
              <a:buChar char="●"/>
            </a:pPr>
            <a:r>
              <a:rPr lang="el"/>
              <a:t>Correct pin?</a:t>
            </a:r>
            <a:endParaRPr/>
          </a:p>
          <a:p>
            <a:pPr indent="-317500" lvl="0" marL="457200" rtl="0" algn="l">
              <a:spcBef>
                <a:spcPts val="0"/>
              </a:spcBef>
              <a:spcAft>
                <a:spcPts val="0"/>
              </a:spcAft>
              <a:buSzPts val="1400"/>
              <a:buChar char="●"/>
            </a:pPr>
            <a:r>
              <a:rPr lang="el"/>
              <a:t>Sufficient Balance?</a:t>
            </a:r>
            <a:endParaRPr/>
          </a:p>
          <a:p>
            <a:pPr indent="-317500" lvl="0" marL="457200" rtl="0" algn="l">
              <a:spcBef>
                <a:spcPts val="0"/>
              </a:spcBef>
              <a:spcAft>
                <a:spcPts val="0"/>
              </a:spcAft>
              <a:buSzPts val="1400"/>
              <a:buChar char="●"/>
            </a:pPr>
            <a:r>
              <a:rPr lang="el"/>
              <a:t>Blocked Card?</a:t>
            </a:r>
            <a:endParaRPr/>
          </a:p>
        </p:txBody>
      </p:sp>
      <p:sp>
        <p:nvSpPr>
          <p:cNvPr id="121" name="Google Shape;121;p17"/>
          <p:cNvSpPr/>
          <p:nvPr/>
        </p:nvSpPr>
        <p:spPr>
          <a:xfrm>
            <a:off x="6992150" y="1091600"/>
            <a:ext cx="798600" cy="797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22" name="Google Shape;122;p17"/>
          <p:cNvCxnSpPr/>
          <p:nvPr/>
        </p:nvCxnSpPr>
        <p:spPr>
          <a:xfrm>
            <a:off x="1614050" y="1486800"/>
            <a:ext cx="1131900" cy="0"/>
          </a:xfrm>
          <a:prstGeom prst="straightConnector1">
            <a:avLst/>
          </a:prstGeom>
          <a:noFill/>
          <a:ln cap="flat" cmpd="sng" w="9525">
            <a:solidFill>
              <a:schemeClr val="dk2"/>
            </a:solidFill>
            <a:prstDash val="solid"/>
            <a:round/>
            <a:headEnd len="med" w="med" type="none"/>
            <a:tailEnd len="med" w="med" type="triangle"/>
          </a:ln>
        </p:spPr>
      </p:cxnSp>
      <p:cxnSp>
        <p:nvCxnSpPr>
          <p:cNvPr id="123" name="Google Shape;123;p17"/>
          <p:cNvCxnSpPr/>
          <p:nvPr/>
        </p:nvCxnSpPr>
        <p:spPr>
          <a:xfrm flipH="1" rot="10800000">
            <a:off x="5726150" y="1493375"/>
            <a:ext cx="1218900" cy="13500"/>
          </a:xfrm>
          <a:prstGeom prst="straightConnector1">
            <a:avLst/>
          </a:prstGeom>
          <a:noFill/>
          <a:ln cap="flat" cmpd="sng" w="9525">
            <a:solidFill>
              <a:schemeClr val="dk2"/>
            </a:solidFill>
            <a:prstDash val="solid"/>
            <a:round/>
            <a:headEnd len="med" w="med" type="none"/>
            <a:tailEnd len="med" w="med" type="triangle"/>
          </a:ln>
        </p:spPr>
      </p:cxnSp>
      <p:sp>
        <p:nvSpPr>
          <p:cNvPr id="124" name="Google Shape;124;p17"/>
          <p:cNvSpPr/>
          <p:nvPr/>
        </p:nvSpPr>
        <p:spPr>
          <a:xfrm>
            <a:off x="7822400" y="1088250"/>
            <a:ext cx="798600" cy="7971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7"/>
          <p:cNvSpPr txBox="1"/>
          <p:nvPr/>
        </p:nvSpPr>
        <p:spPr>
          <a:xfrm>
            <a:off x="8861100" y="4759175"/>
            <a:ext cx="282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595959"/>
                </a:solidFill>
                <a:latin typeface="Merriweather"/>
                <a:ea typeface="Merriweather"/>
                <a:cs typeface="Merriweather"/>
                <a:sym typeface="Merriweather"/>
              </a:rPr>
              <a:t>3</a:t>
            </a:r>
            <a:endParaRPr b="1" sz="1200">
              <a:solidFill>
                <a:srgbClr val="595959"/>
              </a:solidFill>
              <a:latin typeface="Merriweather"/>
              <a:ea typeface="Merriweather"/>
              <a:cs typeface="Merriweather"/>
              <a:sym typeface="Merriweather"/>
            </a:endParaRPr>
          </a:p>
          <a:p>
            <a:pPr indent="0" lvl="0" marL="0" rtl="0" algn="l">
              <a:spcBef>
                <a:spcPts val="0"/>
              </a:spcBef>
              <a:spcAft>
                <a:spcPts val="0"/>
              </a:spcAft>
              <a:buNone/>
            </a:pPr>
            <a:r>
              <a:t/>
            </a:r>
            <a:endParaRPr b="1" sz="1200">
              <a:solidFill>
                <a:srgbClr val="595959"/>
              </a:solidFill>
              <a:latin typeface="Merriweather"/>
              <a:ea typeface="Merriweather"/>
              <a:cs typeface="Merriweather"/>
              <a:sym typeface="Merriweath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129" name="Shape 129"/>
        <p:cNvGrpSpPr/>
        <p:nvPr/>
      </p:nvGrpSpPr>
      <p:grpSpPr>
        <a:xfrm>
          <a:off x="0" y="0"/>
          <a:ext cx="0" cy="0"/>
          <a:chOff x="0" y="0"/>
          <a:chExt cx="0" cy="0"/>
        </a:xfrm>
      </p:grpSpPr>
      <p:pic>
        <p:nvPicPr>
          <p:cNvPr id="130" name="Google Shape;130;p18"/>
          <p:cNvPicPr preferRelativeResize="0"/>
          <p:nvPr/>
        </p:nvPicPr>
        <p:blipFill>
          <a:blip r:embed="rId3">
            <a:alphaModFix/>
          </a:blip>
          <a:stretch>
            <a:fillRect/>
          </a:stretch>
        </p:blipFill>
        <p:spPr>
          <a:xfrm>
            <a:off x="648000" y="636225"/>
            <a:ext cx="798600" cy="1674258"/>
          </a:xfrm>
          <a:prstGeom prst="rect">
            <a:avLst/>
          </a:prstGeom>
          <a:noFill/>
          <a:ln>
            <a:noFill/>
          </a:ln>
        </p:spPr>
      </p:pic>
      <p:sp>
        <p:nvSpPr>
          <p:cNvPr id="131" name="Google Shape;131;p18"/>
          <p:cNvSpPr/>
          <p:nvPr/>
        </p:nvSpPr>
        <p:spPr>
          <a:xfrm>
            <a:off x="2853175" y="709925"/>
            <a:ext cx="2732400" cy="1392900"/>
          </a:xfrm>
          <a:prstGeom prst="roundRect">
            <a:avLst>
              <a:gd fmla="val 16667" name="adj"/>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8"/>
          <p:cNvSpPr txBox="1"/>
          <p:nvPr/>
        </p:nvSpPr>
        <p:spPr>
          <a:xfrm>
            <a:off x="3084175" y="883025"/>
            <a:ext cx="2270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t>   Terminal Check</a:t>
            </a:r>
            <a:endParaRPr/>
          </a:p>
          <a:p>
            <a:pPr indent="-317500" lvl="0" marL="457200" rtl="0" algn="l">
              <a:spcBef>
                <a:spcPts val="0"/>
              </a:spcBef>
              <a:spcAft>
                <a:spcPts val="0"/>
              </a:spcAft>
              <a:buSzPts val="1400"/>
              <a:buChar char="●"/>
            </a:pPr>
            <a:r>
              <a:rPr lang="el"/>
              <a:t>Correct pin?</a:t>
            </a:r>
            <a:endParaRPr/>
          </a:p>
          <a:p>
            <a:pPr indent="-317500" lvl="0" marL="457200" rtl="0" algn="l">
              <a:spcBef>
                <a:spcPts val="0"/>
              </a:spcBef>
              <a:spcAft>
                <a:spcPts val="0"/>
              </a:spcAft>
              <a:buSzPts val="1400"/>
              <a:buChar char="●"/>
            </a:pPr>
            <a:r>
              <a:rPr lang="el"/>
              <a:t>Sufficient Balance?</a:t>
            </a:r>
            <a:endParaRPr/>
          </a:p>
          <a:p>
            <a:pPr indent="-317500" lvl="0" marL="457200" rtl="0" algn="l">
              <a:spcBef>
                <a:spcPts val="0"/>
              </a:spcBef>
              <a:spcAft>
                <a:spcPts val="0"/>
              </a:spcAft>
              <a:buSzPts val="1400"/>
              <a:buChar char="●"/>
            </a:pPr>
            <a:r>
              <a:rPr lang="el"/>
              <a:t>Blocked Card?</a:t>
            </a:r>
            <a:endParaRPr/>
          </a:p>
        </p:txBody>
      </p:sp>
      <p:sp>
        <p:nvSpPr>
          <p:cNvPr id="133" name="Google Shape;133;p18"/>
          <p:cNvSpPr/>
          <p:nvPr/>
        </p:nvSpPr>
        <p:spPr>
          <a:xfrm>
            <a:off x="6992150" y="1091600"/>
            <a:ext cx="798600" cy="797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18"/>
          <p:cNvCxnSpPr/>
          <p:nvPr/>
        </p:nvCxnSpPr>
        <p:spPr>
          <a:xfrm>
            <a:off x="1614050" y="1486800"/>
            <a:ext cx="1131900" cy="0"/>
          </a:xfrm>
          <a:prstGeom prst="straightConnector1">
            <a:avLst/>
          </a:prstGeom>
          <a:noFill/>
          <a:ln cap="flat" cmpd="sng" w="9525">
            <a:solidFill>
              <a:schemeClr val="dk2"/>
            </a:solidFill>
            <a:prstDash val="solid"/>
            <a:round/>
            <a:headEnd len="med" w="med" type="none"/>
            <a:tailEnd len="med" w="med" type="triangle"/>
          </a:ln>
        </p:spPr>
      </p:cxnSp>
      <p:cxnSp>
        <p:nvCxnSpPr>
          <p:cNvPr id="135" name="Google Shape;135;p18"/>
          <p:cNvCxnSpPr/>
          <p:nvPr/>
        </p:nvCxnSpPr>
        <p:spPr>
          <a:xfrm flipH="1" rot="10800000">
            <a:off x="5726150" y="1493375"/>
            <a:ext cx="1218900" cy="13500"/>
          </a:xfrm>
          <a:prstGeom prst="straightConnector1">
            <a:avLst/>
          </a:prstGeom>
          <a:noFill/>
          <a:ln cap="flat" cmpd="sng" w="9525">
            <a:solidFill>
              <a:schemeClr val="dk2"/>
            </a:solidFill>
            <a:prstDash val="solid"/>
            <a:round/>
            <a:headEnd len="med" w="med" type="none"/>
            <a:tailEnd len="med" w="med" type="triangle"/>
          </a:ln>
        </p:spPr>
      </p:cxnSp>
      <p:sp>
        <p:nvSpPr>
          <p:cNvPr id="136" name="Google Shape;136;p18"/>
          <p:cNvSpPr/>
          <p:nvPr/>
        </p:nvSpPr>
        <p:spPr>
          <a:xfrm>
            <a:off x="7822400" y="1088250"/>
            <a:ext cx="798600" cy="7971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7" name="Google Shape;137;p18"/>
          <p:cNvCxnSpPr/>
          <p:nvPr/>
        </p:nvCxnSpPr>
        <p:spPr>
          <a:xfrm rot="10800000">
            <a:off x="8190850" y="656200"/>
            <a:ext cx="6600" cy="301500"/>
          </a:xfrm>
          <a:prstGeom prst="straightConnector1">
            <a:avLst/>
          </a:prstGeom>
          <a:noFill/>
          <a:ln cap="flat" cmpd="sng" w="9525">
            <a:solidFill>
              <a:schemeClr val="dk2"/>
            </a:solidFill>
            <a:prstDash val="solid"/>
            <a:round/>
            <a:headEnd len="med" w="med" type="none"/>
            <a:tailEnd len="med" w="med" type="triangle"/>
          </a:ln>
        </p:spPr>
      </p:cxnSp>
      <p:sp>
        <p:nvSpPr>
          <p:cNvPr id="138" name="Google Shape;138;p18"/>
          <p:cNvSpPr txBox="1"/>
          <p:nvPr/>
        </p:nvSpPr>
        <p:spPr>
          <a:xfrm>
            <a:off x="7699400" y="256000"/>
            <a:ext cx="104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t>Rejected</a:t>
            </a:r>
            <a:endParaRPr/>
          </a:p>
        </p:txBody>
      </p:sp>
      <p:sp>
        <p:nvSpPr>
          <p:cNvPr id="139" name="Google Shape;139;p18"/>
          <p:cNvSpPr txBox="1"/>
          <p:nvPr/>
        </p:nvSpPr>
        <p:spPr>
          <a:xfrm>
            <a:off x="8861100" y="4759175"/>
            <a:ext cx="282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595959"/>
                </a:solidFill>
                <a:latin typeface="Merriweather"/>
                <a:ea typeface="Merriweather"/>
                <a:cs typeface="Merriweather"/>
                <a:sym typeface="Merriweather"/>
              </a:rPr>
              <a:t>3</a:t>
            </a:r>
            <a:endParaRPr b="1" sz="1000">
              <a:solidFill>
                <a:srgbClr val="595959"/>
              </a:solidFill>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143" name="Shape 143"/>
        <p:cNvGrpSpPr/>
        <p:nvPr/>
      </p:nvGrpSpPr>
      <p:grpSpPr>
        <a:xfrm>
          <a:off x="0" y="0"/>
          <a:ext cx="0" cy="0"/>
          <a:chOff x="0" y="0"/>
          <a:chExt cx="0" cy="0"/>
        </a:xfrm>
      </p:grpSpPr>
      <p:pic>
        <p:nvPicPr>
          <p:cNvPr id="144" name="Google Shape;144;p19"/>
          <p:cNvPicPr preferRelativeResize="0"/>
          <p:nvPr/>
        </p:nvPicPr>
        <p:blipFill>
          <a:blip r:embed="rId3">
            <a:alphaModFix/>
          </a:blip>
          <a:stretch>
            <a:fillRect/>
          </a:stretch>
        </p:blipFill>
        <p:spPr>
          <a:xfrm>
            <a:off x="648000" y="636225"/>
            <a:ext cx="798600" cy="1674258"/>
          </a:xfrm>
          <a:prstGeom prst="rect">
            <a:avLst/>
          </a:prstGeom>
          <a:noFill/>
          <a:ln>
            <a:noFill/>
          </a:ln>
        </p:spPr>
      </p:pic>
      <p:sp>
        <p:nvSpPr>
          <p:cNvPr id="145" name="Google Shape;145;p19"/>
          <p:cNvSpPr/>
          <p:nvPr/>
        </p:nvSpPr>
        <p:spPr>
          <a:xfrm>
            <a:off x="2853175" y="709925"/>
            <a:ext cx="2732400" cy="1392900"/>
          </a:xfrm>
          <a:prstGeom prst="roundRect">
            <a:avLst>
              <a:gd fmla="val 16667" name="adj"/>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9"/>
          <p:cNvSpPr txBox="1"/>
          <p:nvPr/>
        </p:nvSpPr>
        <p:spPr>
          <a:xfrm>
            <a:off x="3084175" y="883025"/>
            <a:ext cx="2270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t>   Terminal Check</a:t>
            </a:r>
            <a:endParaRPr/>
          </a:p>
          <a:p>
            <a:pPr indent="-317500" lvl="0" marL="457200" rtl="0" algn="l">
              <a:spcBef>
                <a:spcPts val="0"/>
              </a:spcBef>
              <a:spcAft>
                <a:spcPts val="0"/>
              </a:spcAft>
              <a:buSzPts val="1400"/>
              <a:buChar char="●"/>
            </a:pPr>
            <a:r>
              <a:rPr lang="el"/>
              <a:t>Correct pin?</a:t>
            </a:r>
            <a:endParaRPr/>
          </a:p>
          <a:p>
            <a:pPr indent="-317500" lvl="0" marL="457200" rtl="0" algn="l">
              <a:spcBef>
                <a:spcPts val="0"/>
              </a:spcBef>
              <a:spcAft>
                <a:spcPts val="0"/>
              </a:spcAft>
              <a:buSzPts val="1400"/>
              <a:buChar char="●"/>
            </a:pPr>
            <a:r>
              <a:rPr lang="el"/>
              <a:t>Sufficient Balance?</a:t>
            </a:r>
            <a:endParaRPr/>
          </a:p>
          <a:p>
            <a:pPr indent="-317500" lvl="0" marL="457200" rtl="0" algn="l">
              <a:spcBef>
                <a:spcPts val="0"/>
              </a:spcBef>
              <a:spcAft>
                <a:spcPts val="0"/>
              </a:spcAft>
              <a:buSzPts val="1400"/>
              <a:buChar char="●"/>
            </a:pPr>
            <a:r>
              <a:rPr lang="el"/>
              <a:t>Blocked Card?</a:t>
            </a:r>
            <a:endParaRPr/>
          </a:p>
        </p:txBody>
      </p:sp>
      <p:sp>
        <p:nvSpPr>
          <p:cNvPr id="147" name="Google Shape;147;p19"/>
          <p:cNvSpPr/>
          <p:nvPr/>
        </p:nvSpPr>
        <p:spPr>
          <a:xfrm>
            <a:off x="6992150" y="1091600"/>
            <a:ext cx="798600" cy="797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 name="Google Shape;148;p19"/>
          <p:cNvCxnSpPr/>
          <p:nvPr/>
        </p:nvCxnSpPr>
        <p:spPr>
          <a:xfrm>
            <a:off x="1614050" y="1486800"/>
            <a:ext cx="1131900" cy="0"/>
          </a:xfrm>
          <a:prstGeom prst="straightConnector1">
            <a:avLst/>
          </a:prstGeom>
          <a:noFill/>
          <a:ln cap="flat" cmpd="sng" w="9525">
            <a:solidFill>
              <a:schemeClr val="dk2"/>
            </a:solidFill>
            <a:prstDash val="solid"/>
            <a:round/>
            <a:headEnd len="med" w="med" type="none"/>
            <a:tailEnd len="med" w="med" type="triangle"/>
          </a:ln>
        </p:spPr>
      </p:cxnSp>
      <p:cxnSp>
        <p:nvCxnSpPr>
          <p:cNvPr id="149" name="Google Shape;149;p19"/>
          <p:cNvCxnSpPr/>
          <p:nvPr/>
        </p:nvCxnSpPr>
        <p:spPr>
          <a:xfrm flipH="1" rot="10800000">
            <a:off x="5726150" y="1493375"/>
            <a:ext cx="1218900" cy="13500"/>
          </a:xfrm>
          <a:prstGeom prst="straightConnector1">
            <a:avLst/>
          </a:prstGeom>
          <a:noFill/>
          <a:ln cap="flat" cmpd="sng" w="9525">
            <a:solidFill>
              <a:schemeClr val="dk2"/>
            </a:solidFill>
            <a:prstDash val="solid"/>
            <a:round/>
            <a:headEnd len="med" w="med" type="none"/>
            <a:tailEnd len="med" w="med" type="triangle"/>
          </a:ln>
        </p:spPr>
      </p:cxnSp>
      <p:sp>
        <p:nvSpPr>
          <p:cNvPr id="150" name="Google Shape;150;p19"/>
          <p:cNvSpPr/>
          <p:nvPr/>
        </p:nvSpPr>
        <p:spPr>
          <a:xfrm>
            <a:off x="7822400" y="1088250"/>
            <a:ext cx="798600" cy="7971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1" name="Google Shape;151;p19"/>
          <p:cNvCxnSpPr/>
          <p:nvPr/>
        </p:nvCxnSpPr>
        <p:spPr>
          <a:xfrm rot="10800000">
            <a:off x="8190850" y="656200"/>
            <a:ext cx="6600" cy="301500"/>
          </a:xfrm>
          <a:prstGeom prst="straightConnector1">
            <a:avLst/>
          </a:prstGeom>
          <a:noFill/>
          <a:ln cap="flat" cmpd="sng" w="9525">
            <a:solidFill>
              <a:schemeClr val="dk2"/>
            </a:solidFill>
            <a:prstDash val="solid"/>
            <a:round/>
            <a:headEnd len="med" w="med" type="none"/>
            <a:tailEnd len="med" w="med" type="triangle"/>
          </a:ln>
        </p:spPr>
      </p:cxnSp>
      <p:sp>
        <p:nvSpPr>
          <p:cNvPr id="152" name="Google Shape;152;p19"/>
          <p:cNvSpPr txBox="1"/>
          <p:nvPr/>
        </p:nvSpPr>
        <p:spPr>
          <a:xfrm>
            <a:off x="7699400" y="256000"/>
            <a:ext cx="104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t>Rejected</a:t>
            </a:r>
            <a:endParaRPr/>
          </a:p>
        </p:txBody>
      </p:sp>
      <p:sp>
        <p:nvSpPr>
          <p:cNvPr id="153" name="Google Shape;153;p19"/>
          <p:cNvSpPr/>
          <p:nvPr/>
        </p:nvSpPr>
        <p:spPr>
          <a:xfrm>
            <a:off x="6638625" y="2491350"/>
            <a:ext cx="1922100" cy="716700"/>
          </a:xfrm>
          <a:prstGeom prst="roundRect">
            <a:avLst>
              <a:gd fmla="val 16667" name="adj"/>
            </a:avLst>
          </a:prstGeom>
          <a:solidFill>
            <a:srgbClr val="99999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txBox="1"/>
          <p:nvPr/>
        </p:nvSpPr>
        <p:spPr>
          <a:xfrm>
            <a:off x="6876350" y="2649600"/>
            <a:ext cx="15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t>Predictive Model</a:t>
            </a:r>
            <a:endParaRPr/>
          </a:p>
        </p:txBody>
      </p:sp>
      <p:cxnSp>
        <p:nvCxnSpPr>
          <p:cNvPr id="155" name="Google Shape;155;p19"/>
          <p:cNvCxnSpPr/>
          <p:nvPr/>
        </p:nvCxnSpPr>
        <p:spPr>
          <a:xfrm>
            <a:off x="7447350" y="1995775"/>
            <a:ext cx="6600" cy="348300"/>
          </a:xfrm>
          <a:prstGeom prst="straightConnector1">
            <a:avLst/>
          </a:prstGeom>
          <a:noFill/>
          <a:ln cap="flat" cmpd="sng" w="9525">
            <a:solidFill>
              <a:schemeClr val="dk2"/>
            </a:solidFill>
            <a:prstDash val="solid"/>
            <a:round/>
            <a:headEnd len="med" w="med" type="none"/>
            <a:tailEnd len="med" w="med" type="triangle"/>
          </a:ln>
        </p:spPr>
      </p:cxnSp>
      <p:sp>
        <p:nvSpPr>
          <p:cNvPr id="156" name="Google Shape;156;p19"/>
          <p:cNvSpPr txBox="1"/>
          <p:nvPr/>
        </p:nvSpPr>
        <p:spPr>
          <a:xfrm>
            <a:off x="8861100" y="4759175"/>
            <a:ext cx="282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595959"/>
                </a:solidFill>
                <a:latin typeface="Merriweather"/>
                <a:ea typeface="Merriweather"/>
                <a:cs typeface="Merriweather"/>
                <a:sym typeface="Merriweather"/>
              </a:rPr>
              <a:t>3</a:t>
            </a:r>
            <a:endParaRPr b="1" sz="1000">
              <a:solidFill>
                <a:srgbClr val="595959"/>
              </a:solidFill>
              <a:latin typeface="Merriweather"/>
              <a:ea typeface="Merriweather"/>
              <a:cs typeface="Merriweather"/>
              <a:sym typeface="Merriweathe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160" name="Shape 160"/>
        <p:cNvGrpSpPr/>
        <p:nvPr/>
      </p:nvGrpSpPr>
      <p:grpSpPr>
        <a:xfrm>
          <a:off x="0" y="0"/>
          <a:ext cx="0" cy="0"/>
          <a:chOff x="0" y="0"/>
          <a:chExt cx="0" cy="0"/>
        </a:xfrm>
      </p:grpSpPr>
      <p:pic>
        <p:nvPicPr>
          <p:cNvPr id="161" name="Google Shape;161;p20"/>
          <p:cNvPicPr preferRelativeResize="0"/>
          <p:nvPr/>
        </p:nvPicPr>
        <p:blipFill>
          <a:blip r:embed="rId3">
            <a:alphaModFix/>
          </a:blip>
          <a:stretch>
            <a:fillRect/>
          </a:stretch>
        </p:blipFill>
        <p:spPr>
          <a:xfrm>
            <a:off x="648000" y="636225"/>
            <a:ext cx="798600" cy="1674258"/>
          </a:xfrm>
          <a:prstGeom prst="rect">
            <a:avLst/>
          </a:prstGeom>
          <a:noFill/>
          <a:ln>
            <a:noFill/>
          </a:ln>
        </p:spPr>
      </p:pic>
      <p:sp>
        <p:nvSpPr>
          <p:cNvPr id="162" name="Google Shape;162;p20"/>
          <p:cNvSpPr/>
          <p:nvPr/>
        </p:nvSpPr>
        <p:spPr>
          <a:xfrm>
            <a:off x="2853175" y="709925"/>
            <a:ext cx="2732400" cy="1392900"/>
          </a:xfrm>
          <a:prstGeom prst="roundRect">
            <a:avLst>
              <a:gd fmla="val 16667" name="adj"/>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0"/>
          <p:cNvSpPr txBox="1"/>
          <p:nvPr/>
        </p:nvSpPr>
        <p:spPr>
          <a:xfrm>
            <a:off x="3084175" y="883025"/>
            <a:ext cx="2270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t>   Terminal Check</a:t>
            </a:r>
            <a:endParaRPr/>
          </a:p>
          <a:p>
            <a:pPr indent="-317500" lvl="0" marL="457200" rtl="0" algn="l">
              <a:spcBef>
                <a:spcPts val="0"/>
              </a:spcBef>
              <a:spcAft>
                <a:spcPts val="0"/>
              </a:spcAft>
              <a:buSzPts val="1400"/>
              <a:buChar char="●"/>
            </a:pPr>
            <a:r>
              <a:rPr lang="el"/>
              <a:t>Correct pin?</a:t>
            </a:r>
            <a:endParaRPr/>
          </a:p>
          <a:p>
            <a:pPr indent="-317500" lvl="0" marL="457200" rtl="0" algn="l">
              <a:spcBef>
                <a:spcPts val="0"/>
              </a:spcBef>
              <a:spcAft>
                <a:spcPts val="0"/>
              </a:spcAft>
              <a:buSzPts val="1400"/>
              <a:buChar char="●"/>
            </a:pPr>
            <a:r>
              <a:rPr lang="el"/>
              <a:t>Sufficient Balance?</a:t>
            </a:r>
            <a:endParaRPr/>
          </a:p>
          <a:p>
            <a:pPr indent="-317500" lvl="0" marL="457200" rtl="0" algn="l">
              <a:spcBef>
                <a:spcPts val="0"/>
              </a:spcBef>
              <a:spcAft>
                <a:spcPts val="0"/>
              </a:spcAft>
              <a:buSzPts val="1400"/>
              <a:buChar char="●"/>
            </a:pPr>
            <a:r>
              <a:rPr lang="el"/>
              <a:t>Blocked Card?</a:t>
            </a:r>
            <a:endParaRPr/>
          </a:p>
        </p:txBody>
      </p:sp>
      <p:sp>
        <p:nvSpPr>
          <p:cNvPr id="164" name="Google Shape;164;p20"/>
          <p:cNvSpPr/>
          <p:nvPr/>
        </p:nvSpPr>
        <p:spPr>
          <a:xfrm>
            <a:off x="6992150" y="1091600"/>
            <a:ext cx="798600" cy="797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5" name="Google Shape;165;p20"/>
          <p:cNvCxnSpPr/>
          <p:nvPr/>
        </p:nvCxnSpPr>
        <p:spPr>
          <a:xfrm>
            <a:off x="1614050" y="1486800"/>
            <a:ext cx="1131900" cy="0"/>
          </a:xfrm>
          <a:prstGeom prst="straightConnector1">
            <a:avLst/>
          </a:prstGeom>
          <a:noFill/>
          <a:ln cap="flat" cmpd="sng" w="9525">
            <a:solidFill>
              <a:schemeClr val="dk2"/>
            </a:solidFill>
            <a:prstDash val="solid"/>
            <a:round/>
            <a:headEnd len="med" w="med" type="none"/>
            <a:tailEnd len="med" w="med" type="triangle"/>
          </a:ln>
        </p:spPr>
      </p:cxnSp>
      <p:cxnSp>
        <p:nvCxnSpPr>
          <p:cNvPr id="166" name="Google Shape;166;p20"/>
          <p:cNvCxnSpPr/>
          <p:nvPr/>
        </p:nvCxnSpPr>
        <p:spPr>
          <a:xfrm flipH="1" rot="10800000">
            <a:off x="5726150" y="1493375"/>
            <a:ext cx="1218900" cy="13500"/>
          </a:xfrm>
          <a:prstGeom prst="straightConnector1">
            <a:avLst/>
          </a:prstGeom>
          <a:noFill/>
          <a:ln cap="flat" cmpd="sng" w="9525">
            <a:solidFill>
              <a:schemeClr val="dk2"/>
            </a:solidFill>
            <a:prstDash val="solid"/>
            <a:round/>
            <a:headEnd len="med" w="med" type="none"/>
            <a:tailEnd len="med" w="med" type="triangle"/>
          </a:ln>
        </p:spPr>
      </p:cxnSp>
      <p:sp>
        <p:nvSpPr>
          <p:cNvPr id="167" name="Google Shape;167;p20"/>
          <p:cNvSpPr/>
          <p:nvPr/>
        </p:nvSpPr>
        <p:spPr>
          <a:xfrm>
            <a:off x="7822400" y="1088250"/>
            <a:ext cx="798600" cy="7971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 name="Google Shape;168;p20"/>
          <p:cNvCxnSpPr/>
          <p:nvPr/>
        </p:nvCxnSpPr>
        <p:spPr>
          <a:xfrm rot="10800000">
            <a:off x="8190850" y="656200"/>
            <a:ext cx="6600" cy="301500"/>
          </a:xfrm>
          <a:prstGeom prst="straightConnector1">
            <a:avLst/>
          </a:prstGeom>
          <a:noFill/>
          <a:ln cap="flat" cmpd="sng" w="9525">
            <a:solidFill>
              <a:schemeClr val="dk2"/>
            </a:solidFill>
            <a:prstDash val="solid"/>
            <a:round/>
            <a:headEnd len="med" w="med" type="none"/>
            <a:tailEnd len="med" w="med" type="triangle"/>
          </a:ln>
        </p:spPr>
      </p:cxnSp>
      <p:sp>
        <p:nvSpPr>
          <p:cNvPr id="169" name="Google Shape;169;p20"/>
          <p:cNvSpPr txBox="1"/>
          <p:nvPr/>
        </p:nvSpPr>
        <p:spPr>
          <a:xfrm>
            <a:off x="7699400" y="256000"/>
            <a:ext cx="104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t>Rejected</a:t>
            </a:r>
            <a:endParaRPr/>
          </a:p>
        </p:txBody>
      </p:sp>
      <p:sp>
        <p:nvSpPr>
          <p:cNvPr id="170" name="Google Shape;170;p20"/>
          <p:cNvSpPr/>
          <p:nvPr/>
        </p:nvSpPr>
        <p:spPr>
          <a:xfrm>
            <a:off x="6638625" y="2491350"/>
            <a:ext cx="1922100" cy="716700"/>
          </a:xfrm>
          <a:prstGeom prst="roundRect">
            <a:avLst>
              <a:gd fmla="val 16667" name="adj"/>
            </a:avLst>
          </a:prstGeom>
          <a:solidFill>
            <a:srgbClr val="99999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0"/>
          <p:cNvSpPr txBox="1"/>
          <p:nvPr/>
        </p:nvSpPr>
        <p:spPr>
          <a:xfrm>
            <a:off x="6876350" y="2649600"/>
            <a:ext cx="15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t>Predictive Model</a:t>
            </a:r>
            <a:endParaRPr/>
          </a:p>
        </p:txBody>
      </p:sp>
      <p:cxnSp>
        <p:nvCxnSpPr>
          <p:cNvPr id="172" name="Google Shape;172;p20"/>
          <p:cNvCxnSpPr/>
          <p:nvPr/>
        </p:nvCxnSpPr>
        <p:spPr>
          <a:xfrm>
            <a:off x="7447350" y="1995775"/>
            <a:ext cx="6600" cy="348300"/>
          </a:xfrm>
          <a:prstGeom prst="straightConnector1">
            <a:avLst/>
          </a:prstGeom>
          <a:noFill/>
          <a:ln cap="flat" cmpd="sng" w="9525">
            <a:solidFill>
              <a:schemeClr val="dk2"/>
            </a:solidFill>
            <a:prstDash val="solid"/>
            <a:round/>
            <a:headEnd len="med" w="med" type="none"/>
            <a:tailEnd len="med" w="med" type="triangle"/>
          </a:ln>
        </p:spPr>
      </p:cxnSp>
      <p:cxnSp>
        <p:nvCxnSpPr>
          <p:cNvPr id="173" name="Google Shape;173;p20"/>
          <p:cNvCxnSpPr/>
          <p:nvPr/>
        </p:nvCxnSpPr>
        <p:spPr>
          <a:xfrm>
            <a:off x="7581300" y="3415600"/>
            <a:ext cx="6600" cy="562500"/>
          </a:xfrm>
          <a:prstGeom prst="straightConnector1">
            <a:avLst/>
          </a:prstGeom>
          <a:noFill/>
          <a:ln cap="flat" cmpd="sng" w="9525">
            <a:solidFill>
              <a:schemeClr val="dk2"/>
            </a:solidFill>
            <a:prstDash val="solid"/>
            <a:round/>
            <a:headEnd len="med" w="med" type="none"/>
            <a:tailEnd len="med" w="med" type="triangle"/>
          </a:ln>
        </p:spPr>
      </p:cxnSp>
      <p:sp>
        <p:nvSpPr>
          <p:cNvPr id="174" name="Google Shape;174;p20"/>
          <p:cNvSpPr/>
          <p:nvPr/>
        </p:nvSpPr>
        <p:spPr>
          <a:xfrm>
            <a:off x="6945075" y="4232675"/>
            <a:ext cx="535800" cy="562500"/>
          </a:xfrm>
          <a:prstGeom prst="ellipse">
            <a:avLst/>
          </a:prstGeom>
          <a:solidFill>
            <a:srgbClr val="CC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0"/>
          <p:cNvSpPr/>
          <p:nvPr/>
        </p:nvSpPr>
        <p:spPr>
          <a:xfrm>
            <a:off x="7614825" y="4232675"/>
            <a:ext cx="535800" cy="562500"/>
          </a:xfrm>
          <a:prstGeom prst="ellipse">
            <a:avLst/>
          </a:prstGeom>
          <a:solidFill>
            <a:srgbClr val="93C47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0"/>
          <p:cNvSpPr txBox="1"/>
          <p:nvPr/>
        </p:nvSpPr>
        <p:spPr>
          <a:xfrm>
            <a:off x="6875925" y="4321475"/>
            <a:ext cx="674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300"/>
              <a:t>Fraud</a:t>
            </a:r>
            <a:endParaRPr sz="1300"/>
          </a:p>
        </p:txBody>
      </p:sp>
      <p:sp>
        <p:nvSpPr>
          <p:cNvPr id="177" name="Google Shape;177;p20"/>
          <p:cNvSpPr txBox="1"/>
          <p:nvPr/>
        </p:nvSpPr>
        <p:spPr>
          <a:xfrm>
            <a:off x="8861100" y="4759175"/>
            <a:ext cx="282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595959"/>
                </a:solidFill>
                <a:latin typeface="Merriweather"/>
                <a:ea typeface="Merriweather"/>
                <a:cs typeface="Merriweather"/>
                <a:sym typeface="Merriweather"/>
              </a:rPr>
              <a:t>3</a:t>
            </a:r>
            <a:endParaRPr b="1" sz="1000">
              <a:solidFill>
                <a:srgbClr val="595959"/>
              </a:solidFill>
              <a:latin typeface="Merriweather"/>
              <a:ea typeface="Merriweather"/>
              <a:cs typeface="Merriweather"/>
              <a:sym typeface="Merriweathe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CCCCC"/>
        </a:solidFill>
      </p:bgPr>
    </p:bg>
    <p:spTree>
      <p:nvGrpSpPr>
        <p:cNvPr id="181" name="Shape 181"/>
        <p:cNvGrpSpPr/>
        <p:nvPr/>
      </p:nvGrpSpPr>
      <p:grpSpPr>
        <a:xfrm>
          <a:off x="0" y="0"/>
          <a:ext cx="0" cy="0"/>
          <a:chOff x="0" y="0"/>
          <a:chExt cx="0" cy="0"/>
        </a:xfrm>
      </p:grpSpPr>
      <p:pic>
        <p:nvPicPr>
          <p:cNvPr id="182" name="Google Shape;182;p21"/>
          <p:cNvPicPr preferRelativeResize="0"/>
          <p:nvPr/>
        </p:nvPicPr>
        <p:blipFill>
          <a:blip r:embed="rId3">
            <a:alphaModFix/>
          </a:blip>
          <a:stretch>
            <a:fillRect/>
          </a:stretch>
        </p:blipFill>
        <p:spPr>
          <a:xfrm>
            <a:off x="648000" y="636225"/>
            <a:ext cx="798600" cy="1674258"/>
          </a:xfrm>
          <a:prstGeom prst="rect">
            <a:avLst/>
          </a:prstGeom>
          <a:noFill/>
          <a:ln>
            <a:noFill/>
          </a:ln>
        </p:spPr>
      </p:pic>
      <p:sp>
        <p:nvSpPr>
          <p:cNvPr id="183" name="Google Shape;183;p21"/>
          <p:cNvSpPr/>
          <p:nvPr/>
        </p:nvSpPr>
        <p:spPr>
          <a:xfrm>
            <a:off x="2853175" y="709925"/>
            <a:ext cx="2732400" cy="1392900"/>
          </a:xfrm>
          <a:prstGeom prst="roundRect">
            <a:avLst>
              <a:gd fmla="val 16667" name="adj"/>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
          <p:cNvSpPr txBox="1"/>
          <p:nvPr/>
        </p:nvSpPr>
        <p:spPr>
          <a:xfrm>
            <a:off x="3084175" y="883025"/>
            <a:ext cx="2270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t>   Terminal Check</a:t>
            </a:r>
            <a:endParaRPr/>
          </a:p>
          <a:p>
            <a:pPr indent="-317500" lvl="0" marL="457200" rtl="0" algn="l">
              <a:spcBef>
                <a:spcPts val="0"/>
              </a:spcBef>
              <a:spcAft>
                <a:spcPts val="0"/>
              </a:spcAft>
              <a:buSzPts val="1400"/>
              <a:buChar char="●"/>
            </a:pPr>
            <a:r>
              <a:rPr lang="el"/>
              <a:t>Correct pin?</a:t>
            </a:r>
            <a:endParaRPr/>
          </a:p>
          <a:p>
            <a:pPr indent="-317500" lvl="0" marL="457200" rtl="0" algn="l">
              <a:spcBef>
                <a:spcPts val="0"/>
              </a:spcBef>
              <a:spcAft>
                <a:spcPts val="0"/>
              </a:spcAft>
              <a:buSzPts val="1400"/>
              <a:buChar char="●"/>
            </a:pPr>
            <a:r>
              <a:rPr lang="el"/>
              <a:t>Sufficient Balance?</a:t>
            </a:r>
            <a:endParaRPr/>
          </a:p>
          <a:p>
            <a:pPr indent="-317500" lvl="0" marL="457200" rtl="0" algn="l">
              <a:spcBef>
                <a:spcPts val="0"/>
              </a:spcBef>
              <a:spcAft>
                <a:spcPts val="0"/>
              </a:spcAft>
              <a:buSzPts val="1400"/>
              <a:buChar char="●"/>
            </a:pPr>
            <a:r>
              <a:rPr lang="el"/>
              <a:t>Blocked Card?</a:t>
            </a:r>
            <a:endParaRPr/>
          </a:p>
        </p:txBody>
      </p:sp>
      <p:sp>
        <p:nvSpPr>
          <p:cNvPr id="185" name="Google Shape;185;p21"/>
          <p:cNvSpPr/>
          <p:nvPr/>
        </p:nvSpPr>
        <p:spPr>
          <a:xfrm>
            <a:off x="6992150" y="1091600"/>
            <a:ext cx="798600" cy="7971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6" name="Google Shape;186;p21"/>
          <p:cNvCxnSpPr/>
          <p:nvPr/>
        </p:nvCxnSpPr>
        <p:spPr>
          <a:xfrm>
            <a:off x="1614050" y="1486800"/>
            <a:ext cx="1131900" cy="0"/>
          </a:xfrm>
          <a:prstGeom prst="straightConnector1">
            <a:avLst/>
          </a:prstGeom>
          <a:noFill/>
          <a:ln cap="flat" cmpd="sng" w="9525">
            <a:solidFill>
              <a:schemeClr val="dk2"/>
            </a:solidFill>
            <a:prstDash val="solid"/>
            <a:round/>
            <a:headEnd len="med" w="med" type="none"/>
            <a:tailEnd len="med" w="med" type="triangle"/>
          </a:ln>
        </p:spPr>
      </p:cxnSp>
      <p:cxnSp>
        <p:nvCxnSpPr>
          <p:cNvPr id="187" name="Google Shape;187;p21"/>
          <p:cNvCxnSpPr/>
          <p:nvPr/>
        </p:nvCxnSpPr>
        <p:spPr>
          <a:xfrm flipH="1" rot="10800000">
            <a:off x="5726150" y="1493375"/>
            <a:ext cx="1218900" cy="13500"/>
          </a:xfrm>
          <a:prstGeom prst="straightConnector1">
            <a:avLst/>
          </a:prstGeom>
          <a:noFill/>
          <a:ln cap="flat" cmpd="sng" w="9525">
            <a:solidFill>
              <a:schemeClr val="dk2"/>
            </a:solidFill>
            <a:prstDash val="solid"/>
            <a:round/>
            <a:headEnd len="med" w="med" type="none"/>
            <a:tailEnd len="med" w="med" type="triangle"/>
          </a:ln>
        </p:spPr>
      </p:cxnSp>
      <p:sp>
        <p:nvSpPr>
          <p:cNvPr id="188" name="Google Shape;188;p21"/>
          <p:cNvSpPr/>
          <p:nvPr/>
        </p:nvSpPr>
        <p:spPr>
          <a:xfrm>
            <a:off x="7822400" y="1088250"/>
            <a:ext cx="798600" cy="797100"/>
          </a:xfrm>
          <a:prstGeom prst="ellipse">
            <a:avLst/>
          </a:prstGeom>
          <a:solidFill>
            <a:srgbClr val="CC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89" name="Google Shape;189;p21"/>
          <p:cNvCxnSpPr/>
          <p:nvPr/>
        </p:nvCxnSpPr>
        <p:spPr>
          <a:xfrm rot="10800000">
            <a:off x="8190850" y="656200"/>
            <a:ext cx="6600" cy="301500"/>
          </a:xfrm>
          <a:prstGeom prst="straightConnector1">
            <a:avLst/>
          </a:prstGeom>
          <a:noFill/>
          <a:ln cap="flat" cmpd="sng" w="9525">
            <a:solidFill>
              <a:schemeClr val="dk2"/>
            </a:solidFill>
            <a:prstDash val="solid"/>
            <a:round/>
            <a:headEnd len="med" w="med" type="none"/>
            <a:tailEnd len="med" w="med" type="triangle"/>
          </a:ln>
        </p:spPr>
      </p:cxnSp>
      <p:sp>
        <p:nvSpPr>
          <p:cNvPr id="190" name="Google Shape;190;p21"/>
          <p:cNvSpPr txBox="1"/>
          <p:nvPr/>
        </p:nvSpPr>
        <p:spPr>
          <a:xfrm>
            <a:off x="7699400" y="256000"/>
            <a:ext cx="104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t>Rejected</a:t>
            </a:r>
            <a:endParaRPr/>
          </a:p>
        </p:txBody>
      </p:sp>
      <p:sp>
        <p:nvSpPr>
          <p:cNvPr id="191" name="Google Shape;191;p21"/>
          <p:cNvSpPr/>
          <p:nvPr/>
        </p:nvSpPr>
        <p:spPr>
          <a:xfrm>
            <a:off x="6638625" y="2491350"/>
            <a:ext cx="1922100" cy="716700"/>
          </a:xfrm>
          <a:prstGeom prst="roundRect">
            <a:avLst>
              <a:gd fmla="val 16667" name="adj"/>
            </a:avLst>
          </a:prstGeom>
          <a:solidFill>
            <a:srgbClr val="999999"/>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1"/>
          <p:cNvSpPr txBox="1"/>
          <p:nvPr/>
        </p:nvSpPr>
        <p:spPr>
          <a:xfrm>
            <a:off x="6876350" y="2649600"/>
            <a:ext cx="1567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a:t>Predictive Model</a:t>
            </a:r>
            <a:endParaRPr/>
          </a:p>
        </p:txBody>
      </p:sp>
      <p:cxnSp>
        <p:nvCxnSpPr>
          <p:cNvPr id="193" name="Google Shape;193;p21"/>
          <p:cNvCxnSpPr/>
          <p:nvPr/>
        </p:nvCxnSpPr>
        <p:spPr>
          <a:xfrm>
            <a:off x="7447350" y="1995775"/>
            <a:ext cx="6600" cy="348300"/>
          </a:xfrm>
          <a:prstGeom prst="straightConnector1">
            <a:avLst/>
          </a:prstGeom>
          <a:noFill/>
          <a:ln cap="flat" cmpd="sng" w="9525">
            <a:solidFill>
              <a:schemeClr val="dk2"/>
            </a:solidFill>
            <a:prstDash val="solid"/>
            <a:round/>
            <a:headEnd len="med" w="med" type="none"/>
            <a:tailEnd len="med" w="med" type="triangle"/>
          </a:ln>
        </p:spPr>
      </p:cxnSp>
      <p:cxnSp>
        <p:nvCxnSpPr>
          <p:cNvPr id="194" name="Google Shape;194;p21"/>
          <p:cNvCxnSpPr/>
          <p:nvPr/>
        </p:nvCxnSpPr>
        <p:spPr>
          <a:xfrm>
            <a:off x="7581300" y="3415600"/>
            <a:ext cx="6600" cy="562500"/>
          </a:xfrm>
          <a:prstGeom prst="straightConnector1">
            <a:avLst/>
          </a:prstGeom>
          <a:noFill/>
          <a:ln cap="flat" cmpd="sng" w="9525">
            <a:solidFill>
              <a:schemeClr val="dk2"/>
            </a:solidFill>
            <a:prstDash val="solid"/>
            <a:round/>
            <a:headEnd len="med" w="med" type="none"/>
            <a:tailEnd len="med" w="med" type="triangle"/>
          </a:ln>
        </p:spPr>
      </p:cxnSp>
      <p:sp>
        <p:nvSpPr>
          <p:cNvPr id="195" name="Google Shape;195;p21"/>
          <p:cNvSpPr/>
          <p:nvPr/>
        </p:nvSpPr>
        <p:spPr>
          <a:xfrm>
            <a:off x="6945075" y="4232675"/>
            <a:ext cx="535800" cy="562500"/>
          </a:xfrm>
          <a:prstGeom prst="ellipse">
            <a:avLst/>
          </a:prstGeom>
          <a:solidFill>
            <a:srgbClr val="CC0000"/>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1"/>
          <p:cNvSpPr/>
          <p:nvPr/>
        </p:nvSpPr>
        <p:spPr>
          <a:xfrm>
            <a:off x="7614825" y="4232675"/>
            <a:ext cx="535800" cy="562500"/>
          </a:xfrm>
          <a:prstGeom prst="ellipse">
            <a:avLst/>
          </a:prstGeom>
          <a:solidFill>
            <a:srgbClr val="93C47D"/>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1"/>
          <p:cNvSpPr txBox="1"/>
          <p:nvPr/>
        </p:nvSpPr>
        <p:spPr>
          <a:xfrm>
            <a:off x="6875925" y="4321475"/>
            <a:ext cx="6741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l" sz="1300"/>
              <a:t>Fraud</a:t>
            </a:r>
            <a:endParaRPr sz="1300"/>
          </a:p>
        </p:txBody>
      </p:sp>
      <p:cxnSp>
        <p:nvCxnSpPr>
          <p:cNvPr id="198" name="Google Shape;198;p21"/>
          <p:cNvCxnSpPr/>
          <p:nvPr/>
        </p:nvCxnSpPr>
        <p:spPr>
          <a:xfrm rot="10800000">
            <a:off x="5860100" y="4520750"/>
            <a:ext cx="783600" cy="6600"/>
          </a:xfrm>
          <a:prstGeom prst="straightConnector1">
            <a:avLst/>
          </a:prstGeom>
          <a:noFill/>
          <a:ln cap="flat" cmpd="sng" w="9525">
            <a:solidFill>
              <a:schemeClr val="dk2"/>
            </a:solidFill>
            <a:prstDash val="solid"/>
            <a:round/>
            <a:headEnd len="med" w="med" type="none"/>
            <a:tailEnd len="med" w="med" type="triangle"/>
          </a:ln>
        </p:spPr>
      </p:cxnSp>
      <p:pic>
        <p:nvPicPr>
          <p:cNvPr id="199" name="Google Shape;199;p21"/>
          <p:cNvPicPr preferRelativeResize="0"/>
          <p:nvPr/>
        </p:nvPicPr>
        <p:blipFill>
          <a:blip r:embed="rId4">
            <a:alphaModFix/>
          </a:blip>
          <a:stretch>
            <a:fillRect/>
          </a:stretch>
        </p:blipFill>
        <p:spPr>
          <a:xfrm>
            <a:off x="3978876" y="3817425"/>
            <a:ext cx="1375700" cy="1213850"/>
          </a:xfrm>
          <a:prstGeom prst="rect">
            <a:avLst/>
          </a:prstGeom>
          <a:noFill/>
          <a:ln>
            <a:noFill/>
          </a:ln>
        </p:spPr>
      </p:pic>
      <p:sp>
        <p:nvSpPr>
          <p:cNvPr id="200" name="Google Shape;200;p21"/>
          <p:cNvSpPr txBox="1"/>
          <p:nvPr/>
        </p:nvSpPr>
        <p:spPr>
          <a:xfrm>
            <a:off x="8861100" y="4759175"/>
            <a:ext cx="282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l" sz="1200">
                <a:solidFill>
                  <a:srgbClr val="595959"/>
                </a:solidFill>
                <a:latin typeface="Merriweather"/>
                <a:ea typeface="Merriweather"/>
                <a:cs typeface="Merriweather"/>
                <a:sym typeface="Merriweather"/>
              </a:rPr>
              <a:t>3</a:t>
            </a:r>
            <a:endParaRPr b="1" sz="1000">
              <a:solidFill>
                <a:srgbClr val="595959"/>
              </a:solidFill>
              <a:latin typeface="Merriweather"/>
              <a:ea typeface="Merriweather"/>
              <a:cs typeface="Merriweather"/>
              <a:sym typeface="Merriweathe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