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23"/>
  </p:notesMasterIdLst>
  <p:handoutMasterIdLst>
    <p:handoutMasterId r:id="rId24"/>
  </p:handoutMasterIdLst>
  <p:sldIdLst>
    <p:sldId id="289" r:id="rId5"/>
    <p:sldId id="288" r:id="rId6"/>
    <p:sldId id="276" r:id="rId7"/>
    <p:sldId id="283" r:id="rId8"/>
    <p:sldId id="261" r:id="rId9"/>
    <p:sldId id="257" r:id="rId10"/>
    <p:sldId id="264" r:id="rId11"/>
    <p:sldId id="265" r:id="rId12"/>
    <p:sldId id="263" r:id="rId13"/>
    <p:sldId id="268" r:id="rId14"/>
    <p:sldId id="266" r:id="rId15"/>
    <p:sldId id="267" r:id="rId16"/>
    <p:sldId id="290" r:id="rId17"/>
    <p:sldId id="291" r:id="rId18"/>
    <p:sldId id="292" r:id="rId19"/>
    <p:sldId id="293" r:id="rId20"/>
    <p:sldId id="294"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4" autoAdjust="0"/>
  </p:normalViewPr>
  <p:slideViewPr>
    <p:cSldViewPr snapToGrid="0">
      <p:cViewPr varScale="1">
        <p:scale>
          <a:sx n="100" d="100"/>
          <a:sy n="100" d="100"/>
        </p:scale>
        <p:origin x="102" y="18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3/11/2025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3/11/2025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7112980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2729973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32818806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18</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74404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1588769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20650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3/11/2025</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3/11/2025</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3/11/2025</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3/11/2025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solidFill>
                  <a:schemeClr val="accent6"/>
                </a:solidFill>
              </a:defRPr>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535595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3/11/2025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667566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DD9208B-0FD2-A7E3-5202-0F18392AE4F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04010E2-9C6F-C582-1E3A-F5D43D0FFBBC}"/>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3D2B8AF-94DE-C211-EAE7-0971C111BEAD}"/>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47A2AC-F284-077E-9A14-EB7D1DE6274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E91F1F-5151-2442-2B89-CE0AB1178507}"/>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BD82AC-3C5B-819E-E0FF-157D74B840BC}"/>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F299648-2E6E-FA0D-85E4-8884BE34A00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07BD0263-5D42-E696-F170-1F9CF5FF2A74}"/>
              </a:ext>
            </a:extLst>
          </p:cNvPr>
          <p:cNvSpPr>
            <a:spLocks noGrp="1"/>
          </p:cNvSpPr>
          <p:nvPr>
            <p:ph sz="half" idx="15" hasCustomPrompt="1"/>
          </p:nvPr>
        </p:nvSpPr>
        <p:spPr>
          <a:xfrm>
            <a:off x="838199" y="2078963"/>
            <a:ext cx="3435628" cy="4067492"/>
          </a:xfrm>
        </p:spPr>
        <p:txBody>
          <a:bodyPr>
            <a:normAutofit/>
          </a:bodyPr>
          <a:lstStyle>
            <a:lvl1pPr marL="457200" indent="-457200">
              <a:spcBef>
                <a:spcPts val="1000"/>
              </a:spcBef>
              <a:spcAft>
                <a:spcPts val="500"/>
              </a:spcAft>
              <a:buFont typeface="+mj-lt"/>
              <a:buAutoNum type="arabicPeriod"/>
              <a:defRPr sz="1800"/>
            </a:lvl1pPr>
            <a:lvl2pPr marL="914400" indent="-457200">
              <a:spcBef>
                <a:spcPts val="1000"/>
              </a:spcBef>
              <a:spcAft>
                <a:spcPts val="500"/>
              </a:spcAft>
              <a:buFont typeface="+mj-lt"/>
              <a:buAutoNum type="alphaLcPeriod"/>
              <a:defRPr sz="1800"/>
            </a:lvl2pPr>
            <a:lvl3pPr marL="1371600" indent="-457200">
              <a:spcBef>
                <a:spcPts val="1000"/>
              </a:spcBef>
              <a:spcAft>
                <a:spcPts val="500"/>
              </a:spcAft>
              <a:buFont typeface="+mj-lt"/>
              <a:buAutoNum type="arabicParenR"/>
              <a:defRPr sz="1800"/>
            </a:lvl3pPr>
            <a:lvl4pPr marL="1828800" indent="-457200">
              <a:spcBef>
                <a:spcPts val="1000"/>
              </a:spcBef>
              <a:spcAft>
                <a:spcPts val="500"/>
              </a:spcAft>
              <a:buFont typeface="+mj-lt"/>
              <a:buAutoNum type="alphaLcParenR"/>
              <a:defRPr sz="1800"/>
            </a:lvl4pPr>
            <a:lvl5pPr marL="2228850" indent="-457200">
              <a:spcBef>
                <a:spcPts val="1000"/>
              </a:spcBef>
              <a:spcAft>
                <a:spcPts val="500"/>
              </a:spcAft>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1BEE7174-135F-6F9F-11B9-3C3F2F9CDEAA}"/>
              </a:ext>
            </a:extLst>
          </p:cNvPr>
          <p:cNvSpPr>
            <a:spLocks noGrp="1"/>
          </p:cNvSpPr>
          <p:nvPr>
            <p:ph sz="half" idx="14" hasCustomPrompt="1"/>
          </p:nvPr>
        </p:nvSpPr>
        <p:spPr>
          <a:xfrm>
            <a:off x="4965539" y="2087315"/>
            <a:ext cx="6007261" cy="4067492"/>
          </a:xfrm>
        </p:spPr>
        <p:txBody>
          <a:bodyPr>
            <a:normAutofit/>
          </a:bodyPr>
          <a:lstStyle>
            <a:lvl1pPr marL="0" indent="0">
              <a:spcBef>
                <a:spcPts val="1000"/>
              </a:spcBef>
              <a:spcAft>
                <a:spcPts val="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3/11/2025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5204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3/11/2025</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3/11/2025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656868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C45A11E-9896-BD8B-8CC6-A79C124D89BC}"/>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6022B-53D6-6CE0-2093-873FC64A5D34}"/>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D4BD8F-684C-A145-3376-9E69B0E5BEE5}"/>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7C1DA9-2A25-EE21-085B-8857DC1AD722}"/>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236BB3-E567-A8A9-5EC2-BCEF79CFCF06}"/>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A87C9F-C765-C63C-951E-70721DDACDC3}"/>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425665-0C9C-3899-9DB9-ED05D91E26E6}"/>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125"/>
            <a:ext cx="10330405" cy="1325563"/>
          </a:xfrm>
        </p:spPr>
        <p:txBody>
          <a:bodyPr anchor="b" anchorCtr="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137059"/>
            <a:ext cx="2816352" cy="3986246"/>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109014" y="2137059"/>
            <a:ext cx="7059592" cy="3986245"/>
          </a:xfrm>
        </p:spPr>
        <p:txBody>
          <a:bodyPr>
            <a:normAutofit/>
          </a:bodyPr>
          <a:lstStyle>
            <a:lvl1pPr marL="0" indent="0" algn="ctr">
              <a:buNone/>
              <a:defRPr lang="en-US" sz="2000" dirty="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3/11/2025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74227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3/11/2025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5187899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7588714-FE55-FCEF-78C2-2A4D11ECD7FD}"/>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AF6BF02-4CD8-261B-BE58-05677EB947E9}"/>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AF1F17-7A1F-BCA2-15C0-417928B4E78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F0ADE0B-D150-E72B-EE9A-E5EFDBC6F01E}"/>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BBCDD5A-A3C4-DF4F-74AD-CAF0F465BDA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9430AE4-C878-DFAB-EDA5-36B97176DE7A}"/>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61487B2-0348-2FFC-03FB-6508B6FD36B3}"/>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2125262"/>
            <a:ext cx="10515600" cy="3675944"/>
          </a:xfrm>
        </p:spPr>
        <p:txBody>
          <a:bodyPr>
            <a:normAutofit/>
          </a:bodyPr>
          <a:lstStyle>
            <a:lvl1pPr marL="0" indent="0" algn="ctr">
              <a:buNone/>
              <a:defRPr sz="2000"/>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3/11/2025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148842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3/11/2025</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3/11/2025</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3/11/2025</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3/11/2025</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3/11/2025</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3/11/2025</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3/11/2025</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3/11/2025</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8" name="Straight Connector 105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66" name="Straight Connector 106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68" name="Straight Connector 106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70" name="Straight Connector 106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1072" name="Rectangle 1071">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348344" y="533400"/>
            <a:ext cx="5161030" cy="4876800"/>
          </a:xfrm>
        </p:spPr>
        <p:txBody>
          <a:bodyPr vert="horz" lIns="91440" tIns="45720" rIns="91440" bIns="45720" rtlCol="0" anchor="b">
            <a:normAutofit/>
          </a:bodyPr>
          <a:lstStyle/>
          <a:p>
            <a:r>
              <a:rPr lang="en-US" sz="3400" i="0" dirty="0">
                <a:solidFill>
                  <a:schemeClr val="bg2">
                    <a:lumMod val="50000"/>
                  </a:schemeClr>
                </a:solidFill>
                <a:latin typeface="Verdana" panose="020B0604030504040204" pitchFamily="34" charset="0"/>
                <a:ea typeface="Verdana" panose="020B0604030504040204" pitchFamily="34" charset="0"/>
              </a:rPr>
              <a:t>Customer</a:t>
            </a:r>
            <a:br>
              <a:rPr lang="en-US" sz="3400" i="0" dirty="0">
                <a:solidFill>
                  <a:schemeClr val="bg2">
                    <a:lumMod val="50000"/>
                  </a:schemeClr>
                </a:solidFill>
                <a:latin typeface="Verdana" panose="020B0604030504040204" pitchFamily="34" charset="0"/>
                <a:ea typeface="Verdana" panose="020B0604030504040204" pitchFamily="34" charset="0"/>
              </a:rPr>
            </a:br>
            <a:r>
              <a:rPr lang="en-US" sz="3400" i="0" dirty="0">
                <a:solidFill>
                  <a:schemeClr val="bg2">
                    <a:lumMod val="50000"/>
                  </a:schemeClr>
                </a:solidFill>
                <a:latin typeface="Verdana" panose="020B0604030504040204" pitchFamily="34" charset="0"/>
                <a:ea typeface="Verdana" panose="020B0604030504040204" pitchFamily="34" charset="0"/>
              </a:rPr>
              <a:t>Feedback Analysis Project</a:t>
            </a:r>
            <a:br>
              <a:rPr lang="en-US" sz="3400" i="0" dirty="0">
                <a:solidFill>
                  <a:schemeClr val="bg2">
                    <a:lumMod val="50000"/>
                  </a:schemeClr>
                </a:solidFill>
                <a:latin typeface="Verdana" panose="020B0604030504040204" pitchFamily="34" charset="0"/>
                <a:ea typeface="Verdana" panose="020B0604030504040204" pitchFamily="34" charset="0"/>
              </a:rPr>
            </a:br>
            <a:br>
              <a:rPr lang="en-US" sz="3400" i="0" dirty="0">
                <a:solidFill>
                  <a:schemeClr val="bg2">
                    <a:lumMod val="50000"/>
                  </a:schemeClr>
                </a:solidFill>
                <a:latin typeface="Verdana" panose="020B0604030504040204" pitchFamily="34" charset="0"/>
                <a:ea typeface="Verdana" panose="020B0604030504040204" pitchFamily="34" charset="0"/>
              </a:rPr>
            </a:br>
            <a:r>
              <a:rPr lang="en-US" sz="3400" i="0" dirty="0">
                <a:solidFill>
                  <a:schemeClr val="bg2">
                    <a:lumMod val="50000"/>
                  </a:schemeClr>
                </a:solidFill>
                <a:latin typeface="Verdana" panose="020B0604030504040204" pitchFamily="34" charset="0"/>
                <a:ea typeface="Verdana" panose="020B0604030504040204" pitchFamily="34" charset="0"/>
              </a:rPr>
              <a:t>BY </a:t>
            </a:r>
            <a:br>
              <a:rPr lang="en-US" sz="3400" i="0" dirty="0">
                <a:solidFill>
                  <a:schemeClr val="bg2">
                    <a:lumMod val="50000"/>
                  </a:schemeClr>
                </a:solidFill>
                <a:latin typeface="Verdana" panose="020B0604030504040204" pitchFamily="34" charset="0"/>
                <a:ea typeface="Verdana" panose="020B0604030504040204" pitchFamily="34" charset="0"/>
              </a:rPr>
            </a:br>
            <a:br>
              <a:rPr lang="en-US" sz="3400" i="0" dirty="0">
                <a:solidFill>
                  <a:schemeClr val="bg2">
                    <a:lumMod val="50000"/>
                  </a:schemeClr>
                </a:solidFill>
                <a:latin typeface="Verdana" panose="020B0604030504040204" pitchFamily="34" charset="0"/>
                <a:ea typeface="Verdana" panose="020B0604030504040204" pitchFamily="34" charset="0"/>
              </a:rPr>
            </a:br>
            <a:r>
              <a:rPr lang="en-US" sz="3400" i="0" dirty="0">
                <a:solidFill>
                  <a:schemeClr val="bg2">
                    <a:lumMod val="50000"/>
                  </a:schemeClr>
                </a:solidFill>
                <a:latin typeface="Verdana" panose="020B0604030504040204" pitchFamily="34" charset="0"/>
                <a:ea typeface="Verdana" panose="020B0604030504040204" pitchFamily="34" charset="0"/>
              </a:rPr>
              <a:t>TEAM BRAVO</a:t>
            </a:r>
          </a:p>
        </p:txBody>
      </p:sp>
      <p:cxnSp>
        <p:nvCxnSpPr>
          <p:cNvPr id="1074" name="Straight Connector 1073">
            <a:extLst>
              <a:ext uri="{FF2B5EF4-FFF2-40B4-BE49-F238E27FC236}">
                <a16:creationId xmlns:a16="http://schemas.microsoft.com/office/drawing/2014/main" id="{B42E889C-BF1F-40B2-86C2-92153DB7E6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38034" y="0"/>
            <a:ext cx="6553966" cy="354261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76" name="Straight Connector 1075">
            <a:extLst>
              <a:ext uri="{FF2B5EF4-FFF2-40B4-BE49-F238E27FC236}">
                <a16:creationId xmlns:a16="http://schemas.microsoft.com/office/drawing/2014/main" id="{8557940A-71CE-48E1-BD71-2BEF15613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851108" y="4783369"/>
            <a:ext cx="5340893" cy="207463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78" name="Straight Connector 1077">
            <a:extLst>
              <a:ext uri="{FF2B5EF4-FFF2-40B4-BE49-F238E27FC236}">
                <a16:creationId xmlns:a16="http://schemas.microsoft.com/office/drawing/2014/main" id="{4777C915-01E5-4C85-B3BF-7BF7CC3FE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21640" y="0"/>
            <a:ext cx="1268175"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028" name="Picture 4" descr="What Is Informal Customer Feedback ...">
            <a:extLst>
              <a:ext uri="{FF2B5EF4-FFF2-40B4-BE49-F238E27FC236}">
                <a16:creationId xmlns:a16="http://schemas.microsoft.com/office/drawing/2014/main" id="{CF47C125-81D4-C04E-A6A7-4DCC0BA2A685}"/>
              </a:ext>
            </a:extLst>
          </p:cNvPr>
          <p:cNvPicPr>
            <a:picLocks noGrp="1" noChangeAspect="1" noChangeArrowheads="1"/>
          </p:cNvPicPr>
          <p:nvPr>
            <p:ph type="pic" sz="quarter" idx="10"/>
          </p:nvPr>
        </p:nvPicPr>
        <p:blipFill>
          <a:blip r:embed="rId3">
            <a:extLst>
              <a:ext uri="{28A0092B-C50C-407E-A947-70E740481C1C}">
                <a14:useLocalDpi xmlns:a14="http://schemas.microsoft.com/office/drawing/2010/main" val="0"/>
              </a:ext>
            </a:extLst>
          </a:blip>
          <a:srcRect l="12810" r="12810"/>
          <a:stretch>
            <a:fillRect/>
          </a:stretch>
        </p:blipFill>
        <p:spPr bwMode="auto">
          <a:xfrm>
            <a:off x="5994669" y="533400"/>
            <a:ext cx="5525777" cy="57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7E105210-61FE-4E9D-9076-A5618FDA8D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1143001" y="533400"/>
            <a:ext cx="6008914" cy="1683487"/>
          </a:xfrm>
        </p:spPr>
        <p:txBody>
          <a:bodyPr vert="horz" lIns="91440" tIns="45720" rIns="91440" bIns="45720" rtlCol="0" anchor="ctr">
            <a:normAutofit/>
          </a:bodyPr>
          <a:lstStyle/>
          <a:p>
            <a:r>
              <a:rPr lang="en-US" sz="4100"/>
              <a:t>INSIGHTS AND RECOMMENDATIONS</a:t>
            </a:r>
          </a:p>
        </p:txBody>
      </p:sp>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1143000" y="2216886"/>
            <a:ext cx="6150926" cy="3817091"/>
          </a:xfrm>
        </p:spPr>
        <p:txBody>
          <a:bodyPr vert="horz" lIns="91440" tIns="45720" rIns="91440" bIns="45720" rtlCol="0">
            <a:normAutofit/>
          </a:bodyPr>
          <a:lstStyle/>
          <a:p>
            <a:pPr marR="0" lvl="0" indent="-228600">
              <a:spcAft>
                <a:spcPts val="800"/>
              </a:spcAft>
              <a:buFont typeface="Arial" panose="020B0604020202020204" pitchFamily="34" charset="0"/>
              <a:buChar char="•"/>
              <a:tabLst>
                <a:tab pos="457200" algn="l"/>
              </a:tabLst>
            </a:pPr>
            <a:r>
              <a:rPr lang="en-US" b="1">
                <a:effectLst/>
              </a:rPr>
              <a:t>1. Capitalize on Positive Sentiment:</a:t>
            </a:r>
            <a:endParaRPr lang="en-US">
              <a:effectLst/>
            </a:endParaRPr>
          </a:p>
          <a:p>
            <a:pPr marL="742950" marR="0" lvl="1">
              <a:spcAft>
                <a:spcPts val="800"/>
              </a:spcAft>
              <a:tabLst>
                <a:tab pos="914400" algn="l"/>
              </a:tabLst>
            </a:pPr>
            <a:r>
              <a:rPr lang="en-US" b="1">
                <a:effectLst/>
              </a:rPr>
              <a:t>Insight:</a:t>
            </a:r>
            <a:r>
              <a:rPr lang="en-US">
                <a:effectLst/>
              </a:rPr>
              <a:t> Leverage the high positive sentiment in marketing campaigns and customer testimonials.</a:t>
            </a:r>
          </a:p>
          <a:p>
            <a:pPr marL="742950" marR="0" lvl="1">
              <a:spcAft>
                <a:spcPts val="800"/>
              </a:spcAft>
              <a:tabLst>
                <a:tab pos="914400" algn="l"/>
              </a:tabLst>
            </a:pPr>
            <a:r>
              <a:rPr lang="en-US" b="1">
                <a:effectLst/>
              </a:rPr>
              <a:t>Recommendation:</a:t>
            </a:r>
            <a:r>
              <a:rPr lang="en-US">
                <a:effectLst/>
              </a:rPr>
              <a:t> Highlight positive reviews and ratings on product pages and in advertisements. Implement a customer loyalty program to reward satisfied customers.</a:t>
            </a:r>
          </a:p>
          <a:p>
            <a:pPr indent="-228600">
              <a:buFont typeface="Arial" panose="020B0604020202020204" pitchFamily="34" charset="0"/>
              <a:buChar char="•"/>
            </a:pPr>
            <a:endParaRPr lang="en-US"/>
          </a:p>
        </p:txBody>
      </p:sp>
      <p:cxnSp>
        <p:nvCxnSpPr>
          <p:cNvPr id="42" name="Straight Connector 41">
            <a:extLst>
              <a:ext uri="{FF2B5EF4-FFF2-40B4-BE49-F238E27FC236}">
                <a16:creationId xmlns:a16="http://schemas.microsoft.com/office/drawing/2014/main" id="{8C1DF613-CD5C-4D37-9F6C-843AFBBBDE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197929"/>
            <a:ext cx="2875207" cy="166007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CB56F5D-A737-4E56-BCDD-0F992B89C8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6033977"/>
            <a:ext cx="7151914"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4" name="Picture 43" descr="Multi-colored paper-craft art">
            <a:extLst>
              <a:ext uri="{FF2B5EF4-FFF2-40B4-BE49-F238E27FC236}">
                <a16:creationId xmlns:a16="http://schemas.microsoft.com/office/drawing/2014/main" id="{2EBAE71E-1F25-CF80-DE35-F1DDD2C7A66D}"/>
              </a:ext>
            </a:extLst>
          </p:cNvPr>
          <p:cNvPicPr>
            <a:picLocks noChangeAspect="1"/>
          </p:cNvPicPr>
          <p:nvPr/>
        </p:nvPicPr>
        <p:blipFill>
          <a:blip r:embed="rId3"/>
          <a:srcRect l="30542" r="28304" b="-1"/>
          <a:stretch/>
        </p:blipFill>
        <p:spPr>
          <a:xfrm>
            <a:off x="7963785" y="10"/>
            <a:ext cx="4228215" cy="6857990"/>
          </a:xfrm>
          <a:prstGeom prst="rect">
            <a:avLst/>
          </a:prstGeom>
        </p:spPr>
      </p:pic>
    </p:spTree>
    <p:extLst>
      <p:ext uri="{BB962C8B-B14F-4D97-AF65-F5344CB8AC3E}">
        <p14:creationId xmlns:p14="http://schemas.microsoft.com/office/powerpoint/2010/main" val="4259977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bile device with apps">
            <a:extLst>
              <a:ext uri="{FF2B5EF4-FFF2-40B4-BE49-F238E27FC236}">
                <a16:creationId xmlns:a16="http://schemas.microsoft.com/office/drawing/2014/main" id="{C64186A5-5753-1ED4-1C3F-77D775E74DE9}"/>
              </a:ext>
            </a:extLst>
          </p:cNvPr>
          <p:cNvPicPr>
            <a:picLocks noChangeAspect="1"/>
          </p:cNvPicPr>
          <p:nvPr/>
        </p:nvPicPr>
        <p:blipFill>
          <a:blip r:embed="rId3"/>
          <a:srcRect l="48241" r="8671"/>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1104901" y="467834"/>
            <a:ext cx="6132605" cy="1738422"/>
          </a:xfrm>
        </p:spPr>
        <p:txBody>
          <a:bodyPr vert="horz" lIns="91440" tIns="45720" rIns="91440" bIns="45720" rtlCol="0" anchor="ctr">
            <a:normAutofit/>
          </a:bodyPr>
          <a:lstStyle/>
          <a:p>
            <a:r>
              <a:rPr lang="en-US" sz="4400"/>
              <a:t>INSIGHTS AND RECOMMENDATIONS</a:t>
            </a:r>
          </a:p>
        </p:txBody>
      </p:sp>
      <p:cxnSp>
        <p:nvCxnSpPr>
          <p:cNvPr id="25" name="Straight Connector 24">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948542-FCE1-3AE6-C6C9-17975609DF70}"/>
              </a:ext>
            </a:extLst>
          </p:cNvPr>
          <p:cNvSpPr>
            <a:spLocks noGrp="1"/>
          </p:cNvSpPr>
          <p:nvPr>
            <p:ph sz="half" idx="14"/>
          </p:nvPr>
        </p:nvSpPr>
        <p:spPr>
          <a:xfrm>
            <a:off x="1104902" y="2206255"/>
            <a:ext cx="5487146" cy="4118345"/>
          </a:xfrm>
        </p:spPr>
        <p:txBody>
          <a:bodyPr vert="horz" lIns="91440" tIns="45720" rIns="91440" bIns="45720" rtlCol="0">
            <a:normAutofit/>
          </a:bodyPr>
          <a:lstStyle/>
          <a:p>
            <a:pPr marR="0" lvl="0" indent="-228600">
              <a:spcAft>
                <a:spcPts val="800"/>
              </a:spcAft>
              <a:buFont typeface="Arial" panose="020B0604020202020204" pitchFamily="34" charset="0"/>
              <a:buChar char="•"/>
              <a:tabLst>
                <a:tab pos="457200" algn="l"/>
              </a:tabLst>
            </a:pPr>
            <a:r>
              <a:rPr lang="en-US" b="1">
                <a:effectLst/>
              </a:rPr>
              <a:t>2. Optimize Brand Strategy:</a:t>
            </a:r>
            <a:endParaRPr lang="en-US">
              <a:effectLst/>
            </a:endParaRPr>
          </a:p>
          <a:p>
            <a:pPr marL="742950" marR="0" lvl="1">
              <a:spcAft>
                <a:spcPts val="800"/>
              </a:spcAft>
              <a:tabLst>
                <a:tab pos="914400" algn="l"/>
              </a:tabLst>
            </a:pPr>
            <a:r>
              <a:rPr lang="en-US" b="1">
                <a:effectLst/>
              </a:rPr>
              <a:t>Insight:</a:t>
            </a:r>
            <a:r>
              <a:rPr lang="en-US">
                <a:effectLst/>
              </a:rPr>
              <a:t> Samsung and Apple are clear market leaders.</a:t>
            </a:r>
          </a:p>
          <a:p>
            <a:pPr marL="742950" marR="0" lvl="1">
              <a:spcAft>
                <a:spcPts val="800"/>
              </a:spcAft>
              <a:tabLst>
                <a:tab pos="914400" algn="l"/>
              </a:tabLst>
            </a:pPr>
            <a:r>
              <a:rPr lang="en-US" b="1">
                <a:effectLst/>
              </a:rPr>
              <a:t>Recommendation:</a:t>
            </a:r>
            <a:r>
              <a:rPr lang="en-US">
                <a:effectLst/>
              </a:rPr>
              <a:t> Analyze the specific features and attributes that contribute to the popularity of Samsung and Apple products. For other brands, focus on niche markets or value propositions that differentiate them. For example, the Nokia and Itel brands show there is a customer base for very low cost, basic phones.</a:t>
            </a:r>
          </a:p>
          <a:p>
            <a:pPr marL="742950" marR="0" lvl="1">
              <a:spcAft>
                <a:spcPts val="800"/>
              </a:spcAft>
              <a:tabLst>
                <a:tab pos="914400" algn="l"/>
              </a:tabLst>
            </a:pPr>
            <a:r>
              <a:rPr lang="en-US" b="1">
                <a:effectLst/>
              </a:rPr>
              <a:t>Recommendation:</a:t>
            </a:r>
            <a:r>
              <a:rPr lang="en-US">
                <a:effectLst/>
              </a:rPr>
              <a:t> Increase marketing for the lower cost phones, to increase sales.</a:t>
            </a:r>
          </a:p>
          <a:p>
            <a:pPr marL="457200" lvl="1"/>
            <a:endParaRPr lang="en-US"/>
          </a:p>
        </p:txBody>
      </p:sp>
    </p:spTree>
    <p:extLst>
      <p:ext uri="{BB962C8B-B14F-4D97-AF65-F5344CB8AC3E}">
        <p14:creationId xmlns:p14="http://schemas.microsoft.com/office/powerpoint/2010/main" val="64377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noFill/>
        </p:spPr>
        <p:txBody>
          <a:bodyPr/>
          <a:lstStyle/>
          <a:p>
            <a:pPr algn="ctr"/>
            <a:r>
              <a:rPr lang="en-US" dirty="0">
                <a:solidFill>
                  <a:schemeClr val="bg2">
                    <a:lumMod val="50000"/>
                  </a:schemeClr>
                </a:solidFill>
                <a:latin typeface="Verdana" panose="020B0604030504040204" pitchFamily="34" charset="0"/>
                <a:ea typeface="Verdana" panose="020B0604030504040204" pitchFamily="34" charset="0"/>
              </a:rPr>
              <a:t>INSIGHTS AND RECOMMENDATIONS</a:t>
            </a:r>
            <a:endParaRPr lang="en-US" dirty="0"/>
          </a:p>
        </p:txBody>
      </p:sp>
      <p:sp>
        <p:nvSpPr>
          <p:cNvPr id="4" name="Table Placeholder 3">
            <a:extLst>
              <a:ext uri="{FF2B5EF4-FFF2-40B4-BE49-F238E27FC236}">
                <a16:creationId xmlns:a16="http://schemas.microsoft.com/office/drawing/2014/main" id="{05BE2F7F-A9FE-D0A7-3296-1367107989C8}"/>
              </a:ext>
            </a:extLst>
          </p:cNvPr>
          <p:cNvSpPr>
            <a:spLocks noGrp="1"/>
          </p:cNvSpPr>
          <p:nvPr>
            <p:ph type="tbl" sz="quarter" idx="13"/>
          </p:nvPr>
        </p:nvSpPr>
        <p:spPr>
          <a:xfrm>
            <a:off x="838199" y="2125261"/>
            <a:ext cx="10515600" cy="4460595"/>
          </a:xfrm>
        </p:spPr>
        <p:txBody>
          <a:bodyPr>
            <a:normAutofit lnSpcReduction="10000"/>
          </a:bodyPr>
          <a:lstStyle/>
          <a:p>
            <a:pPr marR="0" lvl="0" algn="l">
              <a:lnSpc>
                <a:spcPct val="115000"/>
              </a:lnSpc>
              <a:spcAft>
                <a:spcPts val="800"/>
              </a:spcAft>
              <a:tabLst>
                <a:tab pos="457200" algn="l"/>
              </a:tabLst>
            </a:pPr>
            <a:r>
              <a:rPr lang="en-US" sz="2400" b="1" kern="100" dirty="0">
                <a:solidFill>
                  <a:schemeClr val="bg2">
                    <a:lumMod val="50000"/>
                  </a:schemeClr>
                </a:solidFill>
                <a:effectLst/>
                <a:latin typeface="Verdana" panose="020B0604030504040204" pitchFamily="34" charset="0"/>
                <a:ea typeface="Verdana" panose="020B0604030504040204" pitchFamily="34" charset="0"/>
                <a:cs typeface="Times New Roman" panose="02020603050405020304" pitchFamily="18" charset="0"/>
              </a:rPr>
              <a:t>3</a:t>
            </a:r>
            <a:r>
              <a:rPr lang="en-US" sz="2400" b="1" kern="100" dirty="0">
                <a:solidFill>
                  <a:schemeClr val="bg2">
                    <a:lumMod val="50000"/>
                  </a:schemeClr>
                </a:solidFill>
                <a:latin typeface="Verdana" panose="020B0604030504040204" pitchFamily="34" charset="0"/>
                <a:ea typeface="Verdana" panose="020B0604030504040204" pitchFamily="34" charset="0"/>
                <a:cs typeface="Times New Roman" panose="02020603050405020304" pitchFamily="18" charset="0"/>
              </a:rPr>
              <a:t>.</a:t>
            </a:r>
            <a:r>
              <a:rPr lang="en-US" sz="2400" b="1" kern="100" dirty="0">
                <a:effectLst/>
                <a:latin typeface="Verdana" panose="020B0604030504040204" pitchFamily="34" charset="0"/>
                <a:ea typeface="Verdana" panose="020B0604030504040204" pitchFamily="34" charset="0"/>
                <a:cs typeface="Times New Roman" panose="02020603050405020304" pitchFamily="18" charset="0"/>
              </a:rPr>
              <a:t> </a:t>
            </a:r>
            <a:r>
              <a:rPr lang="en-US" sz="2400" b="1" kern="100" dirty="0">
                <a:solidFill>
                  <a:schemeClr val="bg2">
                    <a:lumMod val="50000"/>
                  </a:schemeClr>
                </a:solidFill>
                <a:effectLst/>
                <a:latin typeface="Verdana" panose="020B0604030504040204" pitchFamily="34" charset="0"/>
                <a:ea typeface="Verdana" panose="020B0604030504040204" pitchFamily="34" charset="0"/>
                <a:cs typeface="Times New Roman" panose="02020603050405020304" pitchFamily="18" charset="0"/>
              </a:rPr>
              <a:t>Pricing Strategy:</a:t>
            </a:r>
            <a:endParaRPr lang="en-US" sz="2400" kern="100" dirty="0">
              <a:solidFill>
                <a:schemeClr val="bg2">
                  <a:lumMod val="50000"/>
                </a:schemeClr>
              </a:solidFill>
              <a:effectLst/>
              <a:latin typeface="Verdana" panose="020B0604030504040204" pitchFamily="34" charset="0"/>
              <a:ea typeface="Verdana" panose="020B060403050404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b="1" kern="100" dirty="0">
                <a:solidFill>
                  <a:schemeClr val="bg2">
                    <a:lumMod val="50000"/>
                  </a:schemeClr>
                </a:solidFill>
                <a:effectLst/>
                <a:latin typeface="Verdana" panose="020B0604030504040204" pitchFamily="34" charset="0"/>
                <a:ea typeface="Verdana" panose="020B0604030504040204" pitchFamily="34" charset="0"/>
                <a:cs typeface="Times New Roman" panose="02020603050405020304" pitchFamily="18" charset="0"/>
              </a:rPr>
              <a:t>Insight:</a:t>
            </a:r>
            <a:r>
              <a:rPr lang="en-US" sz="2400" kern="100" dirty="0">
                <a:solidFill>
                  <a:schemeClr val="bg2">
                    <a:lumMod val="50000"/>
                  </a:schemeClr>
                </a:solidFill>
                <a:effectLst/>
                <a:latin typeface="Verdana" panose="020B0604030504040204" pitchFamily="34" charset="0"/>
                <a:ea typeface="Verdana" panose="020B0604030504040204" pitchFamily="34" charset="0"/>
                <a:cs typeface="Times New Roman" panose="02020603050405020304" pitchFamily="18" charset="0"/>
              </a:rPr>
              <a:t> Apple's premium pricing strategy is successful.</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b="1" kern="100" dirty="0">
                <a:solidFill>
                  <a:schemeClr val="bg2">
                    <a:lumMod val="50000"/>
                  </a:schemeClr>
                </a:solidFill>
                <a:effectLst/>
                <a:latin typeface="Verdana" panose="020B0604030504040204" pitchFamily="34" charset="0"/>
                <a:ea typeface="Verdana" panose="020B0604030504040204" pitchFamily="34" charset="0"/>
                <a:cs typeface="Times New Roman" panose="02020603050405020304" pitchFamily="18" charset="0"/>
              </a:rPr>
              <a:t>Recommendation:</a:t>
            </a:r>
            <a:r>
              <a:rPr lang="en-US" sz="2400" kern="100" dirty="0">
                <a:solidFill>
                  <a:schemeClr val="bg2">
                    <a:lumMod val="50000"/>
                  </a:schemeClr>
                </a:solidFill>
                <a:effectLst/>
                <a:latin typeface="Verdana" panose="020B0604030504040204" pitchFamily="34" charset="0"/>
                <a:ea typeface="Verdana" panose="020B0604030504040204" pitchFamily="34" charset="0"/>
                <a:cs typeface="Times New Roman" panose="02020603050405020304" pitchFamily="18" charset="0"/>
              </a:rPr>
              <a:t> Conduct further analysis to understand price sensitivity among different customer segments. Explore opportunities to offer bundled products or financing options to make higher-priced items more accessible.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400" b="1" kern="100" dirty="0">
                <a:solidFill>
                  <a:schemeClr val="bg2">
                    <a:lumMod val="50000"/>
                  </a:schemeClr>
                </a:solidFill>
                <a:effectLst/>
                <a:latin typeface="Verdana" panose="020B0604030504040204" pitchFamily="34" charset="0"/>
                <a:ea typeface="Verdana" panose="020B0604030504040204" pitchFamily="34" charset="0"/>
                <a:cs typeface="Times New Roman" panose="02020603050405020304" pitchFamily="18" charset="0"/>
              </a:rPr>
              <a:t>Recommendation:</a:t>
            </a:r>
            <a:r>
              <a:rPr lang="en-US" sz="2400" kern="100" dirty="0">
                <a:solidFill>
                  <a:schemeClr val="bg2">
                    <a:lumMod val="50000"/>
                  </a:schemeClr>
                </a:solidFill>
                <a:effectLst/>
                <a:latin typeface="Verdana" panose="020B0604030504040204" pitchFamily="34" charset="0"/>
                <a:ea typeface="Verdana" panose="020B0604030504040204" pitchFamily="34" charset="0"/>
                <a:cs typeface="Times New Roman" panose="02020603050405020304" pitchFamily="18" charset="0"/>
              </a:rPr>
              <a:t> For the lower priced brands, ensure that the price is competitive, and that the value for money is clearly communicated.</a:t>
            </a:r>
          </a:p>
          <a:p>
            <a:endParaRPr lang="en-US" dirty="0"/>
          </a:p>
        </p:txBody>
      </p:sp>
    </p:spTree>
    <p:extLst>
      <p:ext uri="{BB962C8B-B14F-4D97-AF65-F5344CB8AC3E}">
        <p14:creationId xmlns:p14="http://schemas.microsoft.com/office/powerpoint/2010/main" val="3604630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EAD140-4D56-EF1D-23FA-8FA7BCD17480}"/>
              </a:ext>
            </a:extLst>
          </p:cNvPr>
          <p:cNvSpPr>
            <a:spLocks noGrp="1"/>
          </p:cNvSpPr>
          <p:nvPr>
            <p:ph type="title"/>
          </p:nvPr>
        </p:nvSpPr>
        <p:spPr>
          <a:xfrm>
            <a:off x="883920" y="800849"/>
            <a:ext cx="4065767" cy="3510553"/>
          </a:xfrm>
        </p:spPr>
        <p:txBody>
          <a:bodyPr anchor="t">
            <a:normAutofit/>
          </a:bodyPr>
          <a:lstStyle/>
          <a:p>
            <a:r>
              <a:rPr lang="en-US" sz="2800">
                <a:latin typeface="Verdana" panose="020B0604030504040204" pitchFamily="34" charset="0"/>
                <a:ea typeface="Verdana" panose="020B0604030504040204" pitchFamily="34" charset="0"/>
              </a:rPr>
              <a:t>INSIGHTS AND RECOMMENDATIONS</a:t>
            </a:r>
            <a:endParaRPr lang="en-US" sz="2800"/>
          </a:p>
        </p:txBody>
      </p:sp>
      <p:sp>
        <p:nvSpPr>
          <p:cNvPr id="3" name="Content Placeholder 2">
            <a:extLst>
              <a:ext uri="{FF2B5EF4-FFF2-40B4-BE49-F238E27FC236}">
                <a16:creationId xmlns:a16="http://schemas.microsoft.com/office/drawing/2014/main" id="{39FA2367-8256-684A-AEBB-4011BAEB90B7}"/>
              </a:ext>
            </a:extLst>
          </p:cNvPr>
          <p:cNvSpPr>
            <a:spLocks noGrp="1"/>
          </p:cNvSpPr>
          <p:nvPr>
            <p:ph idx="1"/>
          </p:nvPr>
        </p:nvSpPr>
        <p:spPr>
          <a:xfrm>
            <a:off x="5895753" y="533400"/>
            <a:ext cx="5458046" cy="5791200"/>
          </a:xfrm>
        </p:spPr>
        <p:txBody>
          <a:bodyPr anchor="ctr">
            <a:normAutofit/>
          </a:bodyPr>
          <a:lstStyle/>
          <a:p>
            <a:pPr marL="0" marR="0" lvl="0" indent="0">
              <a:spcAft>
                <a:spcPts val="800"/>
              </a:spcAft>
              <a:buNone/>
              <a:tabLst>
                <a:tab pos="457200" algn="l"/>
              </a:tabLst>
            </a:pPr>
            <a:r>
              <a:rPr lang="en-US" b="1" kern="100">
                <a:effectLst/>
                <a:latin typeface="Verdana" panose="020B0604030504040204" pitchFamily="34" charset="0"/>
                <a:ea typeface="Verdana" panose="020B0604030504040204" pitchFamily="34" charset="0"/>
                <a:cs typeface="Times New Roman" panose="02020603050405020304" pitchFamily="18" charset="0"/>
              </a:rPr>
              <a:t>4. Continuous Improvement:</a:t>
            </a:r>
            <a:endParaRPr lang="en-US" kern="100">
              <a:effectLst/>
              <a:latin typeface="Verdana" panose="020B0604030504040204" pitchFamily="34" charset="0"/>
              <a:ea typeface="Verdana" panose="020B060403050404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b="1" kern="100">
                <a:effectLst/>
                <a:latin typeface="Verdana" panose="020B0604030504040204" pitchFamily="34" charset="0"/>
                <a:ea typeface="Verdana" panose="020B0604030504040204" pitchFamily="34" charset="0"/>
                <a:cs typeface="Times New Roman" panose="02020603050405020304" pitchFamily="18" charset="0"/>
              </a:rPr>
              <a:t>Insight:</a:t>
            </a:r>
            <a:r>
              <a:rPr lang="en-US" kern="100">
                <a:effectLst/>
                <a:latin typeface="Verdana" panose="020B0604030504040204" pitchFamily="34" charset="0"/>
                <a:ea typeface="Verdana" panose="020B0604030504040204" pitchFamily="34" charset="0"/>
                <a:cs typeface="Times New Roman" panose="02020603050405020304" pitchFamily="18" charset="0"/>
              </a:rPr>
              <a:t> The positive trend in average ratings indicates progress.</a:t>
            </a:r>
          </a:p>
          <a:p>
            <a:pPr marL="742950" marR="0" lvl="1" indent="-285750">
              <a:spcAft>
                <a:spcPts val="800"/>
              </a:spcAft>
              <a:buSzPts val="1000"/>
              <a:buFont typeface="Courier New" panose="02070309020205020404" pitchFamily="49" charset="0"/>
              <a:buChar char="o"/>
              <a:tabLst>
                <a:tab pos="914400" algn="l"/>
              </a:tabLst>
            </a:pPr>
            <a:r>
              <a:rPr lang="en-US" b="1" kern="100">
                <a:effectLst/>
                <a:latin typeface="Verdana" panose="020B0604030504040204" pitchFamily="34" charset="0"/>
                <a:ea typeface="Verdana" panose="020B0604030504040204" pitchFamily="34" charset="0"/>
                <a:cs typeface="Times New Roman" panose="02020603050405020304" pitchFamily="18" charset="0"/>
              </a:rPr>
              <a:t>Recommendation:</a:t>
            </a:r>
            <a:r>
              <a:rPr lang="en-US" kern="100">
                <a:effectLst/>
                <a:latin typeface="Verdana" panose="020B0604030504040204" pitchFamily="34" charset="0"/>
                <a:ea typeface="Verdana" panose="020B0604030504040204" pitchFamily="34" charset="0"/>
                <a:cs typeface="Times New Roman" panose="02020603050405020304" pitchFamily="18" charset="0"/>
              </a:rPr>
              <a:t> Continue to monitor customer feedback and identify areas for ongoing improvement. Invest in product development and customer service initiatives to maintain the positive trend.</a:t>
            </a:r>
          </a:p>
          <a:p>
            <a:endParaRPr lang="en-US" dirty="0"/>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409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323" y="-5553"/>
            <a:ext cx="8860678" cy="687330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229836 w 5905812"/>
              <a:gd name="connsiteY0" fmla="*/ 0 h 6888661"/>
              <a:gd name="connsiteX1" fmla="*/ 5905812 w 5905812"/>
              <a:gd name="connsiteY1" fmla="*/ 11953 h 6888661"/>
              <a:gd name="connsiteX2" fmla="*/ 5905812 w 5905812"/>
              <a:gd name="connsiteY2" fmla="*/ 6869951 h 6888661"/>
              <a:gd name="connsiteX3" fmla="*/ 0 w 5905812"/>
              <a:gd name="connsiteY3" fmla="*/ 6888661 h 6888661"/>
              <a:gd name="connsiteX4" fmla="*/ 1229836 w 5905812"/>
              <a:gd name="connsiteY4" fmla="*/ 0 h 6888661"/>
              <a:gd name="connsiteX0" fmla="*/ 1156550 w 5832526"/>
              <a:gd name="connsiteY0" fmla="*/ 0 h 6883466"/>
              <a:gd name="connsiteX1" fmla="*/ 5832526 w 5832526"/>
              <a:gd name="connsiteY1" fmla="*/ 11953 h 6883466"/>
              <a:gd name="connsiteX2" fmla="*/ 5832526 w 5832526"/>
              <a:gd name="connsiteY2" fmla="*/ 6869951 h 6883466"/>
              <a:gd name="connsiteX3" fmla="*/ 0 w 5832526"/>
              <a:gd name="connsiteY3" fmla="*/ 6883466 h 6883466"/>
              <a:gd name="connsiteX4" fmla="*/ 1156550 w 5832526"/>
              <a:gd name="connsiteY4" fmla="*/ 0 h 6883466"/>
              <a:gd name="connsiteX0" fmla="*/ 1104130 w 5780106"/>
              <a:gd name="connsiteY0" fmla="*/ 0 h 6873306"/>
              <a:gd name="connsiteX1" fmla="*/ 5780106 w 5780106"/>
              <a:gd name="connsiteY1" fmla="*/ 11953 h 6873306"/>
              <a:gd name="connsiteX2" fmla="*/ 5780106 w 5780106"/>
              <a:gd name="connsiteY2" fmla="*/ 6869951 h 6873306"/>
              <a:gd name="connsiteX3" fmla="*/ 0 w 5780106"/>
              <a:gd name="connsiteY3" fmla="*/ 6873306 h 6873306"/>
              <a:gd name="connsiteX4" fmla="*/ 1104130 w 5780106"/>
              <a:gd name="connsiteY4" fmla="*/ 0 h 6873306"/>
              <a:gd name="connsiteX0" fmla="*/ 1064815 w 5740791"/>
              <a:gd name="connsiteY0" fmla="*/ 0 h 6869951"/>
              <a:gd name="connsiteX1" fmla="*/ 5740791 w 5740791"/>
              <a:gd name="connsiteY1" fmla="*/ 11953 h 6869951"/>
              <a:gd name="connsiteX2" fmla="*/ 5740791 w 5740791"/>
              <a:gd name="connsiteY2" fmla="*/ 6869951 h 6869951"/>
              <a:gd name="connsiteX3" fmla="*/ 0 w 5740791"/>
              <a:gd name="connsiteY3" fmla="*/ 6863146 h 6869951"/>
              <a:gd name="connsiteX4" fmla="*/ 1064815 w 5740791"/>
              <a:gd name="connsiteY4" fmla="*/ 0 h 6869951"/>
              <a:gd name="connsiteX0" fmla="*/ 1038605 w 5714581"/>
              <a:gd name="connsiteY0" fmla="*/ 0 h 6873306"/>
              <a:gd name="connsiteX1" fmla="*/ 5714581 w 5714581"/>
              <a:gd name="connsiteY1" fmla="*/ 11953 h 6873306"/>
              <a:gd name="connsiteX2" fmla="*/ 5714581 w 5714581"/>
              <a:gd name="connsiteY2" fmla="*/ 6869951 h 6873306"/>
              <a:gd name="connsiteX3" fmla="*/ 0 w 5714581"/>
              <a:gd name="connsiteY3" fmla="*/ 6873306 h 6873306"/>
              <a:gd name="connsiteX4" fmla="*/ 1038605 w 5714581"/>
              <a:gd name="connsiteY4" fmla="*/ 0 h 6873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4581" h="6873306">
                <a:moveTo>
                  <a:pt x="1038605" y="0"/>
                </a:moveTo>
                <a:lnTo>
                  <a:pt x="5714581" y="11953"/>
                </a:lnTo>
                <a:lnTo>
                  <a:pt x="5714581" y="6869951"/>
                </a:lnTo>
                <a:lnTo>
                  <a:pt x="0" y="6873306"/>
                </a:lnTo>
                <a:lnTo>
                  <a:pt x="103860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5C5D09D-D509-C111-6421-0D383F6D6630}"/>
              </a:ext>
            </a:extLst>
          </p:cNvPr>
          <p:cNvSpPr>
            <a:spLocks noGrp="1"/>
          </p:cNvSpPr>
          <p:nvPr>
            <p:ph type="title"/>
          </p:nvPr>
        </p:nvSpPr>
        <p:spPr>
          <a:xfrm>
            <a:off x="680484" y="675167"/>
            <a:ext cx="3971261" cy="4064174"/>
          </a:xfrm>
        </p:spPr>
        <p:txBody>
          <a:bodyPr anchor="t">
            <a:normAutofit/>
          </a:bodyPr>
          <a:lstStyle/>
          <a:p>
            <a:r>
              <a:rPr lang="en-US" sz="2800">
                <a:latin typeface="Verdana" panose="020B0604030504040204" pitchFamily="34" charset="0"/>
                <a:ea typeface="Verdana" panose="020B0604030504040204" pitchFamily="34" charset="0"/>
              </a:rPr>
              <a:t>INSIGHTS AND RECOMMENDATIONS</a:t>
            </a:r>
            <a:endParaRPr lang="en-US" sz="2800"/>
          </a:p>
        </p:txBody>
      </p:sp>
      <p:sp>
        <p:nvSpPr>
          <p:cNvPr id="3" name="Content Placeholder 2">
            <a:extLst>
              <a:ext uri="{FF2B5EF4-FFF2-40B4-BE49-F238E27FC236}">
                <a16:creationId xmlns:a16="http://schemas.microsoft.com/office/drawing/2014/main" id="{768838F0-76D1-219E-2701-5DF9307E26CD}"/>
              </a:ext>
            </a:extLst>
          </p:cNvPr>
          <p:cNvSpPr>
            <a:spLocks noGrp="1"/>
          </p:cNvSpPr>
          <p:nvPr>
            <p:ph idx="1"/>
          </p:nvPr>
        </p:nvSpPr>
        <p:spPr>
          <a:xfrm>
            <a:off x="5493026" y="533400"/>
            <a:ext cx="5883964" cy="5771481"/>
          </a:xfrm>
        </p:spPr>
        <p:txBody>
          <a:bodyPr anchor="ctr">
            <a:normAutofit/>
          </a:bodyPr>
          <a:lstStyle/>
          <a:p>
            <a:pPr marL="0" marR="0" lvl="0" indent="0">
              <a:spcAft>
                <a:spcPts val="800"/>
              </a:spcAft>
              <a:buNone/>
              <a:tabLst>
                <a:tab pos="457200" algn="l"/>
              </a:tabLst>
            </a:pPr>
            <a:r>
              <a:rPr lang="en-US" b="1" kern="100">
                <a:effectLst/>
                <a:latin typeface="Verdana" panose="020B0604030504040204" pitchFamily="34" charset="0"/>
                <a:ea typeface="Verdana" panose="020B0604030504040204" pitchFamily="34" charset="0"/>
                <a:cs typeface="Times New Roman" panose="02020603050405020304" pitchFamily="18" charset="0"/>
              </a:rPr>
              <a:t>5. Review Volume Growth:</a:t>
            </a:r>
            <a:endParaRPr lang="en-US" kern="100">
              <a:effectLst/>
              <a:latin typeface="Verdana" panose="020B0604030504040204" pitchFamily="34" charset="0"/>
              <a:ea typeface="Verdana" panose="020B060403050404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b="1" kern="100">
                <a:effectLst/>
                <a:latin typeface="Verdana" panose="020B0604030504040204" pitchFamily="34" charset="0"/>
                <a:ea typeface="Verdana" panose="020B0604030504040204" pitchFamily="34" charset="0"/>
                <a:cs typeface="Times New Roman" panose="02020603050405020304" pitchFamily="18" charset="0"/>
              </a:rPr>
              <a:t>Insight:</a:t>
            </a:r>
            <a:r>
              <a:rPr lang="en-US" kern="100">
                <a:effectLst/>
                <a:latin typeface="Verdana" panose="020B0604030504040204" pitchFamily="34" charset="0"/>
                <a:ea typeface="Verdana" panose="020B0604030504040204" pitchFamily="34" charset="0"/>
                <a:cs typeface="Times New Roman" panose="02020603050405020304" pitchFamily="18" charset="0"/>
              </a:rPr>
              <a:t> 943 reviews, depending on the time frame, could be improved.</a:t>
            </a:r>
          </a:p>
          <a:p>
            <a:pPr marL="742950" marR="0" lvl="1" indent="-285750">
              <a:spcAft>
                <a:spcPts val="800"/>
              </a:spcAft>
              <a:buSzPts val="1000"/>
              <a:buFont typeface="Courier New" panose="02070309020205020404" pitchFamily="49" charset="0"/>
              <a:buChar char="o"/>
              <a:tabLst>
                <a:tab pos="914400" algn="l"/>
              </a:tabLst>
            </a:pPr>
            <a:r>
              <a:rPr lang="en-US" b="1" kern="100">
                <a:effectLst/>
                <a:latin typeface="Verdana" panose="020B0604030504040204" pitchFamily="34" charset="0"/>
                <a:ea typeface="Verdana" panose="020B0604030504040204" pitchFamily="34" charset="0"/>
                <a:cs typeface="Times New Roman" panose="02020603050405020304" pitchFamily="18" charset="0"/>
              </a:rPr>
              <a:t>Recommendation:</a:t>
            </a:r>
            <a:r>
              <a:rPr lang="en-US" kern="100">
                <a:effectLst/>
                <a:latin typeface="Verdana" panose="020B0604030504040204" pitchFamily="34" charset="0"/>
                <a:ea typeface="Verdana" panose="020B0604030504040204" pitchFamily="34" charset="0"/>
                <a:cs typeface="Times New Roman" panose="02020603050405020304" pitchFamily="18" charset="0"/>
              </a:rPr>
              <a:t> Implement strategies to encourage more customer reviews, such as post-purchase email reminders or in-app prompts.</a:t>
            </a:r>
          </a:p>
          <a:p>
            <a:endParaRPr lang="en-US" dirty="0"/>
          </a:p>
        </p:txBody>
      </p:sp>
      <p:cxnSp>
        <p:nvCxnSpPr>
          <p:cNvPr id="12" name="Straight Connector 11">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894729"/>
            <a:ext cx="4206239" cy="1967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1373" y="0"/>
            <a:ext cx="463526" cy="69138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860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323" y="-5553"/>
            <a:ext cx="8860678" cy="687330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229836 w 5905812"/>
              <a:gd name="connsiteY0" fmla="*/ 0 h 6888661"/>
              <a:gd name="connsiteX1" fmla="*/ 5905812 w 5905812"/>
              <a:gd name="connsiteY1" fmla="*/ 11953 h 6888661"/>
              <a:gd name="connsiteX2" fmla="*/ 5905812 w 5905812"/>
              <a:gd name="connsiteY2" fmla="*/ 6869951 h 6888661"/>
              <a:gd name="connsiteX3" fmla="*/ 0 w 5905812"/>
              <a:gd name="connsiteY3" fmla="*/ 6888661 h 6888661"/>
              <a:gd name="connsiteX4" fmla="*/ 1229836 w 5905812"/>
              <a:gd name="connsiteY4" fmla="*/ 0 h 6888661"/>
              <a:gd name="connsiteX0" fmla="*/ 1156550 w 5832526"/>
              <a:gd name="connsiteY0" fmla="*/ 0 h 6883466"/>
              <a:gd name="connsiteX1" fmla="*/ 5832526 w 5832526"/>
              <a:gd name="connsiteY1" fmla="*/ 11953 h 6883466"/>
              <a:gd name="connsiteX2" fmla="*/ 5832526 w 5832526"/>
              <a:gd name="connsiteY2" fmla="*/ 6869951 h 6883466"/>
              <a:gd name="connsiteX3" fmla="*/ 0 w 5832526"/>
              <a:gd name="connsiteY3" fmla="*/ 6883466 h 6883466"/>
              <a:gd name="connsiteX4" fmla="*/ 1156550 w 5832526"/>
              <a:gd name="connsiteY4" fmla="*/ 0 h 6883466"/>
              <a:gd name="connsiteX0" fmla="*/ 1104130 w 5780106"/>
              <a:gd name="connsiteY0" fmla="*/ 0 h 6873306"/>
              <a:gd name="connsiteX1" fmla="*/ 5780106 w 5780106"/>
              <a:gd name="connsiteY1" fmla="*/ 11953 h 6873306"/>
              <a:gd name="connsiteX2" fmla="*/ 5780106 w 5780106"/>
              <a:gd name="connsiteY2" fmla="*/ 6869951 h 6873306"/>
              <a:gd name="connsiteX3" fmla="*/ 0 w 5780106"/>
              <a:gd name="connsiteY3" fmla="*/ 6873306 h 6873306"/>
              <a:gd name="connsiteX4" fmla="*/ 1104130 w 5780106"/>
              <a:gd name="connsiteY4" fmla="*/ 0 h 6873306"/>
              <a:gd name="connsiteX0" fmla="*/ 1064815 w 5740791"/>
              <a:gd name="connsiteY0" fmla="*/ 0 h 6869951"/>
              <a:gd name="connsiteX1" fmla="*/ 5740791 w 5740791"/>
              <a:gd name="connsiteY1" fmla="*/ 11953 h 6869951"/>
              <a:gd name="connsiteX2" fmla="*/ 5740791 w 5740791"/>
              <a:gd name="connsiteY2" fmla="*/ 6869951 h 6869951"/>
              <a:gd name="connsiteX3" fmla="*/ 0 w 5740791"/>
              <a:gd name="connsiteY3" fmla="*/ 6863146 h 6869951"/>
              <a:gd name="connsiteX4" fmla="*/ 1064815 w 5740791"/>
              <a:gd name="connsiteY4" fmla="*/ 0 h 6869951"/>
              <a:gd name="connsiteX0" fmla="*/ 1038605 w 5714581"/>
              <a:gd name="connsiteY0" fmla="*/ 0 h 6873306"/>
              <a:gd name="connsiteX1" fmla="*/ 5714581 w 5714581"/>
              <a:gd name="connsiteY1" fmla="*/ 11953 h 6873306"/>
              <a:gd name="connsiteX2" fmla="*/ 5714581 w 5714581"/>
              <a:gd name="connsiteY2" fmla="*/ 6869951 h 6873306"/>
              <a:gd name="connsiteX3" fmla="*/ 0 w 5714581"/>
              <a:gd name="connsiteY3" fmla="*/ 6873306 h 6873306"/>
              <a:gd name="connsiteX4" fmla="*/ 1038605 w 5714581"/>
              <a:gd name="connsiteY4" fmla="*/ 0 h 6873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4581" h="6873306">
                <a:moveTo>
                  <a:pt x="1038605" y="0"/>
                </a:moveTo>
                <a:lnTo>
                  <a:pt x="5714581" y="11953"/>
                </a:lnTo>
                <a:lnTo>
                  <a:pt x="5714581" y="6869951"/>
                </a:lnTo>
                <a:lnTo>
                  <a:pt x="0" y="6873306"/>
                </a:lnTo>
                <a:lnTo>
                  <a:pt x="103860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74A9EF-148E-2C43-E06B-65B707DFF088}"/>
              </a:ext>
            </a:extLst>
          </p:cNvPr>
          <p:cNvSpPr>
            <a:spLocks noGrp="1"/>
          </p:cNvSpPr>
          <p:nvPr>
            <p:ph type="title"/>
          </p:nvPr>
        </p:nvSpPr>
        <p:spPr>
          <a:xfrm>
            <a:off x="680484" y="675167"/>
            <a:ext cx="3971261" cy="4064174"/>
          </a:xfrm>
        </p:spPr>
        <p:txBody>
          <a:bodyPr anchor="t">
            <a:normAutofit/>
          </a:bodyPr>
          <a:lstStyle/>
          <a:p>
            <a:r>
              <a:rPr lang="en-US" sz="2800">
                <a:latin typeface="Verdana" panose="020B0604030504040204" pitchFamily="34" charset="0"/>
                <a:ea typeface="Verdana" panose="020B0604030504040204" pitchFamily="34" charset="0"/>
              </a:rPr>
              <a:t>INSIGHTS AND RECOMMENDATIONS</a:t>
            </a:r>
            <a:endParaRPr lang="en-US" sz="2800"/>
          </a:p>
        </p:txBody>
      </p:sp>
      <p:sp>
        <p:nvSpPr>
          <p:cNvPr id="3" name="Content Placeholder 2">
            <a:extLst>
              <a:ext uri="{FF2B5EF4-FFF2-40B4-BE49-F238E27FC236}">
                <a16:creationId xmlns:a16="http://schemas.microsoft.com/office/drawing/2014/main" id="{950DE9A3-2820-21E0-2EDD-21A48C8F61E4}"/>
              </a:ext>
            </a:extLst>
          </p:cNvPr>
          <p:cNvSpPr>
            <a:spLocks noGrp="1"/>
          </p:cNvSpPr>
          <p:nvPr>
            <p:ph idx="1"/>
          </p:nvPr>
        </p:nvSpPr>
        <p:spPr>
          <a:xfrm>
            <a:off x="5493026" y="533400"/>
            <a:ext cx="5883964" cy="5771481"/>
          </a:xfrm>
        </p:spPr>
        <p:txBody>
          <a:bodyPr anchor="ctr">
            <a:normAutofit/>
          </a:bodyPr>
          <a:lstStyle/>
          <a:p>
            <a:pPr marL="0" marR="0" lvl="0" indent="0">
              <a:spcAft>
                <a:spcPts val="800"/>
              </a:spcAft>
              <a:buNone/>
              <a:tabLst>
                <a:tab pos="457200" algn="l"/>
              </a:tabLst>
            </a:pPr>
            <a:r>
              <a:rPr lang="en-US" b="1" kern="100">
                <a:effectLst/>
                <a:latin typeface="Verdana" panose="020B0604030504040204" pitchFamily="34" charset="0"/>
                <a:ea typeface="Verdana" panose="020B0604030504040204" pitchFamily="34" charset="0"/>
                <a:cs typeface="Times New Roman" panose="02020603050405020304" pitchFamily="18" charset="0"/>
              </a:rPr>
              <a:t>6. Deep Dive into Neutral and Negative Reviews:</a:t>
            </a:r>
            <a:endParaRPr lang="en-US" kern="100">
              <a:effectLst/>
              <a:latin typeface="Verdana" panose="020B0604030504040204" pitchFamily="34" charset="0"/>
              <a:ea typeface="Verdana" panose="020B060403050404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b="1" kern="100">
                <a:effectLst/>
                <a:latin typeface="Verdana" panose="020B0604030504040204" pitchFamily="34" charset="0"/>
                <a:ea typeface="Verdana" panose="020B0604030504040204" pitchFamily="34" charset="0"/>
                <a:cs typeface="Times New Roman" panose="02020603050405020304" pitchFamily="18" charset="0"/>
              </a:rPr>
              <a:t>Insight:</a:t>
            </a:r>
            <a:r>
              <a:rPr lang="en-US" kern="100">
                <a:effectLst/>
                <a:latin typeface="Verdana" panose="020B0604030504040204" pitchFamily="34" charset="0"/>
                <a:ea typeface="Verdana" panose="020B0604030504040204" pitchFamily="34" charset="0"/>
                <a:cs typeface="Times New Roman" panose="02020603050405020304" pitchFamily="18" charset="0"/>
              </a:rPr>
              <a:t> While positive sentiment is high, neutral and negative reviews provide valuable insights.</a:t>
            </a:r>
          </a:p>
          <a:p>
            <a:pPr marL="742950" marR="0" lvl="1" indent="-285750">
              <a:spcAft>
                <a:spcPts val="800"/>
              </a:spcAft>
              <a:buSzPts val="1000"/>
              <a:buFont typeface="Courier New" panose="02070309020205020404" pitchFamily="49" charset="0"/>
              <a:buChar char="o"/>
              <a:tabLst>
                <a:tab pos="914400" algn="l"/>
              </a:tabLst>
            </a:pPr>
            <a:r>
              <a:rPr lang="en-US" b="1" kern="100">
                <a:effectLst/>
                <a:latin typeface="Verdana" panose="020B0604030504040204" pitchFamily="34" charset="0"/>
                <a:ea typeface="Verdana" panose="020B0604030504040204" pitchFamily="34" charset="0"/>
                <a:cs typeface="Times New Roman" panose="02020603050405020304" pitchFamily="18" charset="0"/>
              </a:rPr>
              <a:t>Recommendation:</a:t>
            </a:r>
            <a:r>
              <a:rPr lang="en-US" kern="100">
                <a:effectLst/>
                <a:latin typeface="Verdana" panose="020B0604030504040204" pitchFamily="34" charset="0"/>
                <a:ea typeface="Verdana" panose="020B0604030504040204" pitchFamily="34" charset="0"/>
                <a:cs typeface="Times New Roman" panose="02020603050405020304" pitchFamily="18" charset="0"/>
              </a:rPr>
              <a:t> Conduct a qualitative analysis of neutral and negative reviews to identify recurring themes and specific pain points. Address these issues promptly to prevent future dissatisfaction.</a:t>
            </a:r>
          </a:p>
          <a:p>
            <a:endParaRPr lang="en-US" dirty="0"/>
          </a:p>
        </p:txBody>
      </p:sp>
      <p:cxnSp>
        <p:nvCxnSpPr>
          <p:cNvPr id="12" name="Straight Connector 11">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894729"/>
            <a:ext cx="4206239" cy="1967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1373" y="0"/>
            <a:ext cx="463526" cy="69138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924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24689F-FDE4-01B9-808A-BCC740C517AB}"/>
              </a:ext>
            </a:extLst>
          </p:cNvPr>
          <p:cNvSpPr>
            <a:spLocks noGrp="1"/>
          </p:cNvSpPr>
          <p:nvPr>
            <p:ph type="title"/>
          </p:nvPr>
        </p:nvSpPr>
        <p:spPr>
          <a:xfrm>
            <a:off x="883920" y="800849"/>
            <a:ext cx="4065767" cy="3510553"/>
          </a:xfrm>
        </p:spPr>
        <p:txBody>
          <a:bodyPr anchor="t">
            <a:normAutofit/>
          </a:bodyPr>
          <a:lstStyle/>
          <a:p>
            <a:r>
              <a:rPr lang="en-US" sz="2800">
                <a:latin typeface="Verdana" panose="020B0604030504040204" pitchFamily="34" charset="0"/>
                <a:ea typeface="Verdana" panose="020B0604030504040204" pitchFamily="34" charset="0"/>
              </a:rPr>
              <a:t>INSIGHTS AND RECOMMENDATIONS</a:t>
            </a:r>
            <a:endParaRPr lang="en-US" sz="2800"/>
          </a:p>
        </p:txBody>
      </p:sp>
      <p:sp>
        <p:nvSpPr>
          <p:cNvPr id="3" name="Content Placeholder 2">
            <a:extLst>
              <a:ext uri="{FF2B5EF4-FFF2-40B4-BE49-F238E27FC236}">
                <a16:creationId xmlns:a16="http://schemas.microsoft.com/office/drawing/2014/main" id="{B0262E17-C24F-46FE-E2D0-9CBE9DD61535}"/>
              </a:ext>
            </a:extLst>
          </p:cNvPr>
          <p:cNvSpPr>
            <a:spLocks noGrp="1"/>
          </p:cNvSpPr>
          <p:nvPr>
            <p:ph idx="1"/>
          </p:nvPr>
        </p:nvSpPr>
        <p:spPr>
          <a:xfrm>
            <a:off x="5895753" y="533400"/>
            <a:ext cx="5458046" cy="5791200"/>
          </a:xfrm>
        </p:spPr>
        <p:txBody>
          <a:bodyPr anchor="ctr">
            <a:normAutofit/>
          </a:bodyPr>
          <a:lstStyle/>
          <a:p>
            <a:pPr marL="0" marR="0" lvl="0" indent="0">
              <a:spcAft>
                <a:spcPts val="800"/>
              </a:spcAft>
              <a:buNone/>
              <a:tabLst>
                <a:tab pos="457200" algn="l"/>
              </a:tabLst>
            </a:pPr>
            <a:r>
              <a:rPr lang="en-US" b="1" kern="100">
                <a:effectLst/>
                <a:latin typeface="Verdana" panose="020B0604030504040204" pitchFamily="34" charset="0"/>
                <a:ea typeface="Verdana" panose="020B0604030504040204" pitchFamily="34" charset="0"/>
                <a:cs typeface="Times New Roman" panose="02020603050405020304" pitchFamily="18" charset="0"/>
              </a:rPr>
              <a:t>7. Inventory and Stocking:</a:t>
            </a:r>
            <a:endParaRPr lang="en-US" kern="100">
              <a:effectLst/>
              <a:latin typeface="Verdana" panose="020B0604030504040204" pitchFamily="34" charset="0"/>
              <a:ea typeface="Verdana" panose="020B060403050404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b="1" kern="100">
                <a:effectLst/>
                <a:latin typeface="Verdana" panose="020B0604030504040204" pitchFamily="34" charset="0"/>
                <a:ea typeface="Verdana" panose="020B0604030504040204" pitchFamily="34" charset="0"/>
                <a:cs typeface="Times New Roman" panose="02020603050405020304" pitchFamily="18" charset="0"/>
              </a:rPr>
              <a:t>Insight:</a:t>
            </a:r>
            <a:r>
              <a:rPr lang="en-US" kern="100">
                <a:effectLst/>
                <a:latin typeface="Verdana" panose="020B0604030504040204" pitchFamily="34" charset="0"/>
                <a:ea typeface="Verdana" panose="020B0604030504040204" pitchFamily="34" charset="0"/>
                <a:cs typeface="Times New Roman" panose="02020603050405020304" pitchFamily="18" charset="0"/>
              </a:rPr>
              <a:t> Samsung Galaxy and Apple products are very popular.</a:t>
            </a:r>
          </a:p>
          <a:p>
            <a:pPr marL="742950" marR="0" lvl="1" indent="-285750">
              <a:spcAft>
                <a:spcPts val="800"/>
              </a:spcAft>
              <a:buSzPts val="1000"/>
              <a:buFont typeface="Courier New" panose="02070309020205020404" pitchFamily="49" charset="0"/>
              <a:buChar char="o"/>
              <a:tabLst>
                <a:tab pos="914400" algn="l"/>
              </a:tabLst>
            </a:pPr>
            <a:r>
              <a:rPr lang="en-US" b="1" kern="100">
                <a:effectLst/>
                <a:latin typeface="Verdana" panose="020B0604030504040204" pitchFamily="34" charset="0"/>
                <a:ea typeface="Verdana" panose="020B0604030504040204" pitchFamily="34" charset="0"/>
                <a:cs typeface="Times New Roman" panose="02020603050405020304" pitchFamily="18" charset="0"/>
              </a:rPr>
              <a:t>Recommendation:</a:t>
            </a:r>
            <a:r>
              <a:rPr lang="en-US" kern="100">
                <a:effectLst/>
                <a:latin typeface="Verdana" panose="020B0604030504040204" pitchFamily="34" charset="0"/>
                <a:ea typeface="Verdana" panose="020B0604030504040204" pitchFamily="34" charset="0"/>
                <a:cs typeface="Times New Roman" panose="02020603050405020304" pitchFamily="18" charset="0"/>
              </a:rPr>
              <a:t> Ensure adequate stock levels of popular Samsung and Apple products to meet customer demand. Also ensure that adequate stock levels of the low-cost phones are maintained.</a:t>
            </a:r>
          </a:p>
          <a:p>
            <a:endParaRPr lang="en-US" dirty="0"/>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761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1323" y="-5553"/>
            <a:ext cx="8860678" cy="687330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229836 w 5905812"/>
              <a:gd name="connsiteY0" fmla="*/ 0 h 6888661"/>
              <a:gd name="connsiteX1" fmla="*/ 5905812 w 5905812"/>
              <a:gd name="connsiteY1" fmla="*/ 11953 h 6888661"/>
              <a:gd name="connsiteX2" fmla="*/ 5905812 w 5905812"/>
              <a:gd name="connsiteY2" fmla="*/ 6869951 h 6888661"/>
              <a:gd name="connsiteX3" fmla="*/ 0 w 5905812"/>
              <a:gd name="connsiteY3" fmla="*/ 6888661 h 6888661"/>
              <a:gd name="connsiteX4" fmla="*/ 1229836 w 5905812"/>
              <a:gd name="connsiteY4" fmla="*/ 0 h 6888661"/>
              <a:gd name="connsiteX0" fmla="*/ 1156550 w 5832526"/>
              <a:gd name="connsiteY0" fmla="*/ 0 h 6883466"/>
              <a:gd name="connsiteX1" fmla="*/ 5832526 w 5832526"/>
              <a:gd name="connsiteY1" fmla="*/ 11953 h 6883466"/>
              <a:gd name="connsiteX2" fmla="*/ 5832526 w 5832526"/>
              <a:gd name="connsiteY2" fmla="*/ 6869951 h 6883466"/>
              <a:gd name="connsiteX3" fmla="*/ 0 w 5832526"/>
              <a:gd name="connsiteY3" fmla="*/ 6883466 h 6883466"/>
              <a:gd name="connsiteX4" fmla="*/ 1156550 w 5832526"/>
              <a:gd name="connsiteY4" fmla="*/ 0 h 6883466"/>
              <a:gd name="connsiteX0" fmla="*/ 1104130 w 5780106"/>
              <a:gd name="connsiteY0" fmla="*/ 0 h 6873306"/>
              <a:gd name="connsiteX1" fmla="*/ 5780106 w 5780106"/>
              <a:gd name="connsiteY1" fmla="*/ 11953 h 6873306"/>
              <a:gd name="connsiteX2" fmla="*/ 5780106 w 5780106"/>
              <a:gd name="connsiteY2" fmla="*/ 6869951 h 6873306"/>
              <a:gd name="connsiteX3" fmla="*/ 0 w 5780106"/>
              <a:gd name="connsiteY3" fmla="*/ 6873306 h 6873306"/>
              <a:gd name="connsiteX4" fmla="*/ 1104130 w 5780106"/>
              <a:gd name="connsiteY4" fmla="*/ 0 h 6873306"/>
              <a:gd name="connsiteX0" fmla="*/ 1064815 w 5740791"/>
              <a:gd name="connsiteY0" fmla="*/ 0 h 6869951"/>
              <a:gd name="connsiteX1" fmla="*/ 5740791 w 5740791"/>
              <a:gd name="connsiteY1" fmla="*/ 11953 h 6869951"/>
              <a:gd name="connsiteX2" fmla="*/ 5740791 w 5740791"/>
              <a:gd name="connsiteY2" fmla="*/ 6869951 h 6869951"/>
              <a:gd name="connsiteX3" fmla="*/ 0 w 5740791"/>
              <a:gd name="connsiteY3" fmla="*/ 6863146 h 6869951"/>
              <a:gd name="connsiteX4" fmla="*/ 1064815 w 5740791"/>
              <a:gd name="connsiteY4" fmla="*/ 0 h 6869951"/>
              <a:gd name="connsiteX0" fmla="*/ 1038605 w 5714581"/>
              <a:gd name="connsiteY0" fmla="*/ 0 h 6873306"/>
              <a:gd name="connsiteX1" fmla="*/ 5714581 w 5714581"/>
              <a:gd name="connsiteY1" fmla="*/ 11953 h 6873306"/>
              <a:gd name="connsiteX2" fmla="*/ 5714581 w 5714581"/>
              <a:gd name="connsiteY2" fmla="*/ 6869951 h 6873306"/>
              <a:gd name="connsiteX3" fmla="*/ 0 w 5714581"/>
              <a:gd name="connsiteY3" fmla="*/ 6873306 h 6873306"/>
              <a:gd name="connsiteX4" fmla="*/ 1038605 w 5714581"/>
              <a:gd name="connsiteY4" fmla="*/ 0 h 68733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4581" h="6873306">
                <a:moveTo>
                  <a:pt x="1038605" y="0"/>
                </a:moveTo>
                <a:lnTo>
                  <a:pt x="5714581" y="11953"/>
                </a:lnTo>
                <a:lnTo>
                  <a:pt x="5714581" y="6869951"/>
                </a:lnTo>
                <a:lnTo>
                  <a:pt x="0" y="6873306"/>
                </a:lnTo>
                <a:lnTo>
                  <a:pt x="103860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1E90E4-A848-3D25-F538-7DD74BC44583}"/>
              </a:ext>
            </a:extLst>
          </p:cNvPr>
          <p:cNvSpPr>
            <a:spLocks noGrp="1"/>
          </p:cNvSpPr>
          <p:nvPr>
            <p:ph type="title"/>
          </p:nvPr>
        </p:nvSpPr>
        <p:spPr>
          <a:xfrm>
            <a:off x="680484" y="675167"/>
            <a:ext cx="3971261" cy="4064174"/>
          </a:xfrm>
        </p:spPr>
        <p:txBody>
          <a:bodyPr anchor="t">
            <a:normAutofit/>
          </a:bodyPr>
          <a:lstStyle/>
          <a:p>
            <a:r>
              <a:rPr lang="en-US" sz="4100">
                <a:latin typeface="Verdana" panose="020B0604030504040204" pitchFamily="34" charset="0"/>
                <a:ea typeface="Verdana" panose="020B0604030504040204" pitchFamily="34" charset="0"/>
              </a:rPr>
              <a:t>CONCLUSION</a:t>
            </a:r>
          </a:p>
        </p:txBody>
      </p:sp>
      <p:sp>
        <p:nvSpPr>
          <p:cNvPr id="3" name="Content Placeholder 2">
            <a:extLst>
              <a:ext uri="{FF2B5EF4-FFF2-40B4-BE49-F238E27FC236}">
                <a16:creationId xmlns:a16="http://schemas.microsoft.com/office/drawing/2014/main" id="{53AE1539-F29E-93DC-2D7C-D39E5424897E}"/>
              </a:ext>
            </a:extLst>
          </p:cNvPr>
          <p:cNvSpPr>
            <a:spLocks noGrp="1"/>
          </p:cNvSpPr>
          <p:nvPr>
            <p:ph idx="1"/>
          </p:nvPr>
        </p:nvSpPr>
        <p:spPr>
          <a:xfrm>
            <a:off x="5493026" y="533400"/>
            <a:ext cx="5883964" cy="5771481"/>
          </a:xfrm>
        </p:spPr>
        <p:txBody>
          <a:bodyPr anchor="ctr">
            <a:normAutofit/>
          </a:bodyPr>
          <a:lstStyle/>
          <a:p>
            <a:pPr>
              <a:lnSpc>
                <a:spcPct val="90000"/>
              </a:lnSpc>
            </a:pPr>
            <a:r>
              <a:rPr lang="en-US" sz="1700">
                <a:latin typeface="Verdana" panose="020B0604030504040204" pitchFamily="34" charset="0"/>
                <a:ea typeface="Verdana" panose="020B0604030504040204" pitchFamily="34" charset="0"/>
              </a:rPr>
              <a:t>The analysis of customer feedback reveals a strong foundation of positive sentiment, highlighted by high ratings and a dominant market presence of Samsung and Apple. </a:t>
            </a:r>
          </a:p>
          <a:p>
            <a:pPr>
              <a:lnSpc>
                <a:spcPct val="90000"/>
              </a:lnSpc>
            </a:pPr>
            <a:r>
              <a:rPr lang="en-US" sz="1700">
                <a:latin typeface="Verdana" panose="020B0604030504040204" pitchFamily="34" charset="0"/>
                <a:ea typeface="Verdana" panose="020B0604030504040204" pitchFamily="34" charset="0"/>
              </a:rPr>
              <a:t>To further capitalize on this success, we recommend leveraging positive reviews in marketing, optimizing brand strategies for niche markets, and refining pricing approaches to cater to diverse customer segments.</a:t>
            </a:r>
          </a:p>
          <a:p>
            <a:pPr>
              <a:lnSpc>
                <a:spcPct val="90000"/>
              </a:lnSpc>
            </a:pPr>
            <a:r>
              <a:rPr lang="en-US" sz="1700">
                <a:latin typeface="Verdana" panose="020B0604030504040204" pitchFamily="34" charset="0"/>
                <a:ea typeface="Verdana" panose="020B0604030504040204" pitchFamily="34" charset="0"/>
              </a:rPr>
              <a:t> Continuous monitoring of feedback, particularly neutral and negative reviews, will facilitate ongoing improvements. Additionally, focusing on increasing review volume and ensuring adequate inventory of popular and budget-friendly products will enhance customer satisfaction and drive sustained growth.</a:t>
            </a:r>
          </a:p>
          <a:p>
            <a:pPr>
              <a:lnSpc>
                <a:spcPct val="90000"/>
              </a:lnSpc>
            </a:pPr>
            <a:r>
              <a:rPr lang="en-US" sz="1700">
                <a:latin typeface="Verdana" panose="020B0604030504040204" pitchFamily="34" charset="0"/>
                <a:ea typeface="Verdana" panose="020B0604030504040204" pitchFamily="34" charset="0"/>
              </a:rPr>
              <a:t> By implementing these recommendations, we can solidify our market position and foster a loyal customer base.</a:t>
            </a:r>
          </a:p>
        </p:txBody>
      </p:sp>
      <p:cxnSp>
        <p:nvCxnSpPr>
          <p:cNvPr id="12" name="Straight Connector 11">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894729"/>
            <a:ext cx="4206239" cy="1967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91373" y="0"/>
            <a:ext cx="463526" cy="691388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6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BE9D3906-2326-41A8-81ED-03D3A38FB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A98FDB75-8534-4735-AF49-9D2EAF7D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C4EF532-641A-4CC5-A071-83BEEC207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07704"/>
            <a:ext cx="12192000" cy="48502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1945640" y="2470991"/>
            <a:ext cx="8320095" cy="3531087"/>
          </a:xfrm>
        </p:spPr>
        <p:txBody>
          <a:bodyPr vert="horz" lIns="91440" tIns="45720" rIns="91440" bIns="45720" rtlCol="0" anchor="ctr">
            <a:normAutofit/>
          </a:bodyPr>
          <a:lstStyle/>
          <a:p>
            <a:r>
              <a:rPr lang="en-US" sz="660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2342776" y="533400"/>
            <a:ext cx="8560912" cy="1188671"/>
          </a:xfrm>
        </p:spPr>
        <p:txBody>
          <a:bodyPr vert="horz" lIns="91440" tIns="45720" rIns="91440" bIns="45720" rtlCol="0" anchor="ctr">
            <a:normAutofit/>
          </a:bodyPr>
          <a:lstStyle/>
          <a:p>
            <a:pPr algn="r">
              <a:lnSpc>
                <a:spcPct val="120000"/>
              </a:lnSpc>
            </a:pPr>
            <a:r>
              <a:rPr lang="en-US" b="1" cap="all" spc="300">
                <a:solidFill>
                  <a:schemeClr val="tx2"/>
                </a:solidFill>
              </a:rPr>
              <a:t>Team Bravo</a:t>
            </a:r>
          </a:p>
        </p:txBody>
      </p:sp>
      <p:cxnSp>
        <p:nvCxnSpPr>
          <p:cNvPr id="30" name="Straight Connector 29">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0" y="0"/>
            <a:ext cx="2856752" cy="110114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 y="0"/>
            <a:ext cx="2342778" cy="639887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2DCD855-D96C-473A-8E64-CF7DBA5014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522450" cy="124281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3" y="4029740"/>
            <a:ext cx="2610296" cy="28654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425223" y="494414"/>
            <a:ext cx="1766777" cy="626958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B04B14B-9533-46E5-A48D-58ECB1B40B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99484" y="0"/>
            <a:ext cx="1392516" cy="49866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stCxn id="15" idx="3"/>
          </p:cNvCxnSpPr>
          <p:nvPr>
            <p:extLst>
              <p:ext uri="{386F3935-93C4-4BCD-93E2-E3B085C9AB24}">
                <p16:designElem xmlns:p16="http://schemas.microsoft.com/office/powerpoint/2015/main" val="1"/>
              </p:ext>
            </p:extLst>
          </p:nvPr>
        </p:nvCxnSpPr>
        <p:spPr>
          <a:xfrm flipH="1">
            <a:off x="7129130" y="4432852"/>
            <a:ext cx="5062870" cy="242514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08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883920" y="800849"/>
            <a:ext cx="4065767" cy="3510553"/>
          </a:xfrm>
        </p:spPr>
        <p:txBody>
          <a:bodyPr vert="horz" lIns="91440" tIns="45720" rIns="91440" bIns="45720" rtlCol="0" anchor="t">
            <a:norm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5895753" y="533400"/>
            <a:ext cx="5458046" cy="5791200"/>
          </a:xfrm>
        </p:spPr>
        <p:txBody>
          <a:bodyPr vert="horz" lIns="91440" tIns="45720" rIns="91440" bIns="45720" rtlCol="0" anchor="ctr">
            <a:normAutofit/>
          </a:bodyPr>
          <a:lstStyle/>
          <a:p>
            <a:pPr indent="-228600">
              <a:lnSpc>
                <a:spcPct val="100000"/>
              </a:lnSpc>
              <a:buFont typeface="Arial" panose="020B0604020202020204" pitchFamily="34" charset="0"/>
              <a:buChar char="•"/>
            </a:pPr>
            <a:r>
              <a:rPr lang="en-US"/>
              <a:t>Introduction</a:t>
            </a:r>
          </a:p>
          <a:p>
            <a:pPr indent="-228600">
              <a:lnSpc>
                <a:spcPct val="100000"/>
              </a:lnSpc>
              <a:buFont typeface="Arial" panose="020B0604020202020204" pitchFamily="34" charset="0"/>
              <a:buChar char="•"/>
            </a:pPr>
            <a:r>
              <a:rPr lang="en-US"/>
              <a:t>Objectives</a:t>
            </a:r>
          </a:p>
          <a:p>
            <a:pPr indent="-228600">
              <a:lnSpc>
                <a:spcPct val="100000"/>
              </a:lnSpc>
              <a:buFont typeface="Arial" panose="020B0604020202020204" pitchFamily="34" charset="0"/>
              <a:buChar char="•"/>
            </a:pPr>
            <a:r>
              <a:rPr lang="en-US"/>
              <a:t>Dashboard</a:t>
            </a:r>
          </a:p>
          <a:p>
            <a:pPr indent="-228600">
              <a:lnSpc>
                <a:spcPct val="100000"/>
              </a:lnSpc>
              <a:buFont typeface="Arial" panose="020B0604020202020204" pitchFamily="34" charset="0"/>
              <a:buChar char="•"/>
            </a:pPr>
            <a:r>
              <a:rPr lang="en-US"/>
              <a:t>Insights and Recommendations</a:t>
            </a:r>
          </a:p>
        </p:txBody>
      </p:sp>
      <p:cxnSp>
        <p:nvCxnSpPr>
          <p:cNvPr id="26" name="Straight Connector 25">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1524000" y="743670"/>
            <a:ext cx="9144000" cy="4753615"/>
          </a:xfrm>
          <a:noFill/>
        </p:spPr>
        <p:txBody>
          <a:bodyPr anchor="b"/>
          <a:lstStyle/>
          <a:p>
            <a:r>
              <a:rPr lang="en-US" sz="3200" b="1" i="0" dirty="0">
                <a:solidFill>
                  <a:schemeClr val="bg2">
                    <a:lumMod val="50000"/>
                  </a:schemeClr>
                </a:solidFill>
                <a:latin typeface="Verdana" panose="020B0604030504040204" pitchFamily="34" charset="0"/>
                <a:ea typeface="Verdana" panose="020B0604030504040204" pitchFamily="34" charset="0"/>
              </a:rPr>
              <a:t>Introduction</a:t>
            </a:r>
            <a:br>
              <a:rPr lang="en-US" sz="3200" dirty="0">
                <a:latin typeface="Verdana" panose="020B0604030504040204" pitchFamily="34" charset="0"/>
                <a:ea typeface="Verdana" panose="020B0604030504040204" pitchFamily="34" charset="0"/>
              </a:rPr>
            </a:br>
            <a:br>
              <a:rPr lang="en-US" sz="3200" dirty="0">
                <a:latin typeface="Verdana" panose="020B0604030504040204" pitchFamily="34" charset="0"/>
                <a:ea typeface="Verdana" panose="020B0604030504040204" pitchFamily="34" charset="0"/>
              </a:rPr>
            </a:br>
            <a:r>
              <a:rPr lang="en-US" sz="3200" i="0" cap="none" dirty="0">
                <a:solidFill>
                  <a:schemeClr val="bg2">
                    <a:lumMod val="50000"/>
                  </a:schemeClr>
                </a:solidFill>
                <a:latin typeface="Verdana" panose="020B0604030504040204" pitchFamily="34" charset="0"/>
                <a:ea typeface="Verdana" panose="020B0604030504040204" pitchFamily="34" charset="0"/>
              </a:rPr>
              <a:t>Customer feedback analysis using web scraping and sentiment</a:t>
            </a:r>
            <a:br>
              <a:rPr lang="en-US" sz="3200" i="0" cap="none" dirty="0">
                <a:solidFill>
                  <a:schemeClr val="bg2">
                    <a:lumMod val="50000"/>
                  </a:schemeClr>
                </a:solidFill>
                <a:latin typeface="Verdana" panose="020B0604030504040204" pitchFamily="34" charset="0"/>
                <a:ea typeface="Verdana" panose="020B0604030504040204" pitchFamily="34" charset="0"/>
              </a:rPr>
            </a:br>
            <a:r>
              <a:rPr lang="en-US" sz="3200" i="0" cap="none" dirty="0">
                <a:solidFill>
                  <a:schemeClr val="bg2">
                    <a:lumMod val="50000"/>
                  </a:schemeClr>
                </a:solidFill>
                <a:latin typeface="Verdana" panose="020B0604030504040204" pitchFamily="34" charset="0"/>
                <a:ea typeface="Verdana" panose="020B0604030504040204" pitchFamily="34" charset="0"/>
              </a:rPr>
              <a:t>analysis aimed at data-driven business insights</a:t>
            </a:r>
            <a:r>
              <a:rPr lang="en-US" sz="3200" i="0" dirty="0">
                <a:solidFill>
                  <a:schemeClr val="bg2">
                    <a:lumMod val="50000"/>
                  </a:schemeClr>
                </a:solidFill>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82108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3340167" y="452120"/>
            <a:ext cx="5028566" cy="941251"/>
          </a:xfrm>
          <a:noFill/>
        </p:spPr>
        <p:txBody>
          <a:bodyPr>
            <a:noAutofit/>
          </a:bodyPr>
          <a:lstStyle/>
          <a:p>
            <a:pPr algn="ctr"/>
            <a:r>
              <a:rPr lang="en-US" sz="3200" b="1" i="0" dirty="0">
                <a:solidFill>
                  <a:schemeClr val="bg2">
                    <a:lumMod val="50000"/>
                  </a:schemeClr>
                </a:solidFill>
                <a:latin typeface="Verdana" panose="020B0604030504040204" pitchFamily="34" charset="0"/>
                <a:ea typeface="Verdana" panose="020B0604030504040204" pitchFamily="34" charset="0"/>
              </a:rPr>
              <a:t>Objectives</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1215072" y="2137545"/>
            <a:ext cx="9278757" cy="4192135"/>
          </a:xfrm>
          <a:noFill/>
        </p:spPr>
        <p:txBody>
          <a:bodyPr anchor="t"/>
          <a:lstStyle/>
          <a:p>
            <a:r>
              <a:rPr lang="en-US" sz="2000" b="0" cap="none" dirty="0">
                <a:solidFill>
                  <a:schemeClr val="bg2">
                    <a:lumMod val="50000"/>
                  </a:schemeClr>
                </a:solidFill>
                <a:latin typeface="Verdana" panose="020B0604030504040204" pitchFamily="34" charset="0"/>
                <a:ea typeface="Verdana" panose="020B0604030504040204" pitchFamily="34" charset="0"/>
              </a:rPr>
              <a:t>This project aims to collect and analyze customer feedback from</a:t>
            </a:r>
          </a:p>
          <a:p>
            <a:r>
              <a:rPr lang="en-US" sz="2000" b="0" cap="none" dirty="0">
                <a:solidFill>
                  <a:schemeClr val="bg2">
                    <a:lumMod val="50000"/>
                  </a:schemeClr>
                </a:solidFill>
                <a:latin typeface="Verdana" panose="020B0604030504040204" pitchFamily="34" charset="0"/>
                <a:ea typeface="Verdana" panose="020B0604030504040204" pitchFamily="34" charset="0"/>
              </a:rPr>
              <a:t>e-commerce platforms, social media, and review sites to derive actionable insights that can improve business decision-making. </a:t>
            </a:r>
          </a:p>
          <a:p>
            <a:endParaRPr lang="en-US" sz="2000" b="0" cap="none" dirty="0">
              <a:solidFill>
                <a:schemeClr val="bg2">
                  <a:lumMod val="50000"/>
                </a:schemeClr>
              </a:solidFill>
              <a:latin typeface="Verdana" panose="020B0604030504040204" pitchFamily="34" charset="0"/>
              <a:ea typeface="Verdana" panose="020B0604030504040204" pitchFamily="34" charset="0"/>
            </a:endParaRPr>
          </a:p>
          <a:p>
            <a:r>
              <a:rPr lang="en-US" sz="2000" b="0" cap="none" dirty="0">
                <a:solidFill>
                  <a:schemeClr val="bg2">
                    <a:lumMod val="50000"/>
                  </a:schemeClr>
                </a:solidFill>
                <a:latin typeface="Verdana" panose="020B0604030504040204" pitchFamily="34" charset="0"/>
                <a:ea typeface="Verdana" panose="020B0604030504040204" pitchFamily="34" charset="0"/>
              </a:rPr>
              <a:t>The project will leverage web scraping, data engineering, sentiment analysis, and business analytics to identify customer satisfaction trends and provide recommendations for business improvement.</a:t>
            </a:r>
          </a:p>
        </p:txBody>
      </p:sp>
    </p:spTree>
    <p:extLst>
      <p:ext uri="{BB962C8B-B14F-4D97-AF65-F5344CB8AC3E}">
        <p14:creationId xmlns:p14="http://schemas.microsoft.com/office/powerpoint/2010/main" val="424203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EA3B6404-C37D-4FE3-8124-9FC5ECE56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D0FA19F-5304-98E2-F162-5B6C03A9EA70}"/>
              </a:ext>
            </a:extLst>
          </p:cNvPr>
          <p:cNvSpPr txBox="1"/>
          <p:nvPr/>
        </p:nvSpPr>
        <p:spPr>
          <a:xfrm>
            <a:off x="1015488" y="533400"/>
            <a:ext cx="4493885" cy="361427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i="1" cap="all">
                <a:solidFill>
                  <a:schemeClr val="tx2"/>
                </a:solidFill>
                <a:latin typeface="+mj-lt"/>
                <a:ea typeface="+mj-ea"/>
                <a:cs typeface="+mj-cs"/>
              </a:rPr>
              <a:t>DASHBOARD</a:t>
            </a:r>
          </a:p>
        </p:txBody>
      </p:sp>
      <p:cxnSp>
        <p:nvCxnSpPr>
          <p:cNvPr id="25" name="Straight Connector 24">
            <a:extLst>
              <a:ext uri="{FF2B5EF4-FFF2-40B4-BE49-F238E27FC236}">
                <a16:creationId xmlns:a16="http://schemas.microsoft.com/office/drawing/2014/main" id="{B42E889C-BF1F-40B2-86C2-92153DB7E6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38034" y="0"/>
            <a:ext cx="6553966" cy="3542616"/>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7940A-71CE-48E1-BD71-2BEF15613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851108" y="4783369"/>
            <a:ext cx="5340893" cy="207463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777C915-01E5-4C85-B3BF-7BF7CC3FEF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021640" y="0"/>
            <a:ext cx="1268175"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computer&#10;&#10;AI-generated content may be incorrect.">
            <a:extLst>
              <a:ext uri="{FF2B5EF4-FFF2-40B4-BE49-F238E27FC236}">
                <a16:creationId xmlns:a16="http://schemas.microsoft.com/office/drawing/2014/main" id="{064B96C7-B246-FB3D-48E0-140EA22A01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6516" y="1623101"/>
            <a:ext cx="5802084" cy="3611797"/>
          </a:xfrm>
          <a:prstGeom prst="rect">
            <a:avLst/>
          </a:prstGeom>
        </p:spPr>
      </p:pic>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CECB99A-E2AB-482F-A307-487955310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650"/>
            <a:ext cx="5676966"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883920" y="800849"/>
            <a:ext cx="4065767" cy="3510553"/>
          </a:xfrm>
        </p:spPr>
        <p:txBody>
          <a:bodyPr vert="horz" lIns="91440" tIns="45720" rIns="91440" bIns="45720" rtlCol="0" anchor="t">
            <a:normAutofit/>
          </a:bodyPr>
          <a:lstStyle/>
          <a:p>
            <a:pPr algn="l"/>
            <a:r>
              <a:rPr lang="en-US">
                <a:solidFill>
                  <a:schemeClr val="tx2"/>
                </a:solidFill>
              </a:rPr>
              <a:t>DASHBOARD ANALYSIS</a:t>
            </a:r>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5895753" y="533400"/>
            <a:ext cx="5458046" cy="5791200"/>
          </a:xfrm>
        </p:spPr>
        <p:txBody>
          <a:bodyPr vert="horz" lIns="91440" tIns="45720" rIns="91440" bIns="45720" rtlCol="0" anchor="ctr">
            <a:normAutofit/>
          </a:bodyPr>
          <a:lstStyle/>
          <a:p>
            <a:pPr marL="342900" marR="0" lvl="0" indent="-228600" algn="l">
              <a:spcAft>
                <a:spcPts val="800"/>
              </a:spcAft>
              <a:buFont typeface="Arial" panose="020B0604020202020204" pitchFamily="34" charset="0"/>
              <a:buChar char="•"/>
              <a:tabLst>
                <a:tab pos="457200" algn="l"/>
              </a:tabLst>
            </a:pPr>
            <a:r>
              <a:rPr lang="en-US" b="1">
                <a:solidFill>
                  <a:schemeClr val="tx2"/>
                </a:solidFill>
                <a:effectLst/>
              </a:rPr>
              <a:t>Overall Positive Sentiment:</a:t>
            </a:r>
            <a:r>
              <a:rPr lang="en-US">
                <a:solidFill>
                  <a:schemeClr val="tx2"/>
                </a:solidFill>
                <a:effectLst/>
              </a:rPr>
              <a:t> </a:t>
            </a:r>
          </a:p>
          <a:p>
            <a:pPr marL="742950" marR="0" lvl="1" indent="-228600" algn="l">
              <a:spcAft>
                <a:spcPts val="800"/>
              </a:spcAft>
              <a:buFont typeface="Arial" panose="020B0604020202020204" pitchFamily="34" charset="0"/>
              <a:buChar char="•"/>
              <a:tabLst>
                <a:tab pos="914400" algn="l"/>
              </a:tabLst>
            </a:pPr>
            <a:r>
              <a:rPr lang="en-US">
                <a:effectLst/>
              </a:rPr>
              <a:t>A very high percentage of positive ratings (92.15%) and a low percentage of negative ratings (2.33%) indicate strong overall customer satisfaction.</a:t>
            </a:r>
          </a:p>
          <a:p>
            <a:pPr marL="742950" marR="0" lvl="1" indent="-228600" algn="l">
              <a:spcAft>
                <a:spcPts val="800"/>
              </a:spcAft>
              <a:buFont typeface="Arial" panose="020B0604020202020204" pitchFamily="34" charset="0"/>
              <a:buChar char="•"/>
              <a:tabLst>
                <a:tab pos="914400" algn="l"/>
              </a:tabLst>
            </a:pPr>
            <a:r>
              <a:rPr lang="en-US">
                <a:effectLst/>
              </a:rPr>
              <a:t>The average rating of 4.45 (assuming a scale of 1-5) reinforces this positive sentiment.</a:t>
            </a:r>
          </a:p>
          <a:p>
            <a:pPr indent="-228600" algn="l">
              <a:buFont typeface="Arial" panose="020B0604020202020204" pitchFamily="34" charset="0"/>
              <a:buChar char="•"/>
            </a:pPr>
            <a:endParaRPr lang="en-US">
              <a:solidFill>
                <a:schemeClr val="tx2"/>
              </a:solidFill>
            </a:endParaRPr>
          </a:p>
        </p:txBody>
      </p:sp>
      <p:cxnSp>
        <p:nvCxnSpPr>
          <p:cNvPr id="26" name="Straight Connector 25">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4541520"/>
            <a:ext cx="5895754" cy="23105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2988236"/>
            <a:ext cx="2418079" cy="38876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19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2" name="Straight Connector 51">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63" name="Rectangle 62">
            <a:extLst>
              <a:ext uri="{FF2B5EF4-FFF2-40B4-BE49-F238E27FC236}">
                <a16:creationId xmlns:a16="http://schemas.microsoft.com/office/drawing/2014/main" id="{DD16DE02-C2C8-477C-9FD7-70A983BDE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D13AF29F-D5EC-4489-BF8F-3B356C597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60173A01-F891-430E-B39E-483E711B20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E0363E9-7CD0-497E-88D7-9401364903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CD4B14-FFCC-4CE5-BC9D-DF47AA1AD7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DED734-54E5-48ED-AEE6-165F24827C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1129553" y="584791"/>
            <a:ext cx="10064376" cy="1086847"/>
          </a:xfrm>
        </p:spPr>
        <p:txBody>
          <a:bodyPr vert="horz" lIns="91440" tIns="45720" rIns="91440" bIns="45720" rtlCol="0" anchor="ctr">
            <a:normAutofit/>
          </a:bodyPr>
          <a:lstStyle/>
          <a:p>
            <a:r>
              <a:rPr lang="en-US" sz="4400" b="1"/>
              <a:t>DASHBOARD ANALYSIS</a:t>
            </a:r>
          </a:p>
        </p:txBody>
      </p:sp>
      <p:cxnSp>
        <p:nvCxnSpPr>
          <p:cNvPr id="59" name="Straight Connector 58">
            <a:extLst>
              <a:ext uri="{FF2B5EF4-FFF2-40B4-BE49-F238E27FC236}">
                <a16:creationId xmlns:a16="http://schemas.microsoft.com/office/drawing/2014/main" id="{34222167-616B-448F-A79B-219A4FD3DD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ACFBB810-3430-2C29-1AA0-9744AA0A1AA3}"/>
              </a:ext>
            </a:extLst>
          </p:cNvPr>
          <p:cNvSpPr>
            <a:spLocks noGrp="1"/>
          </p:cNvSpPr>
          <p:nvPr>
            <p:ph sz="half" idx="14"/>
          </p:nvPr>
        </p:nvSpPr>
        <p:spPr>
          <a:xfrm>
            <a:off x="1129554" y="2499694"/>
            <a:ext cx="5831833" cy="3824906"/>
          </a:xfrm>
        </p:spPr>
        <p:txBody>
          <a:bodyPr vert="horz" lIns="91440" tIns="45720" rIns="91440" bIns="45720" rtlCol="0" anchor="ctr">
            <a:normAutofit/>
          </a:bodyPr>
          <a:lstStyle/>
          <a:p>
            <a:pPr marL="342900" marR="0" lvl="0" indent="-228600">
              <a:spcAft>
                <a:spcPts val="800"/>
              </a:spcAft>
              <a:buFont typeface="Arial" panose="020B0604020202020204" pitchFamily="34" charset="0"/>
              <a:buChar char="•"/>
              <a:tabLst>
                <a:tab pos="457200" algn="l"/>
              </a:tabLst>
            </a:pPr>
            <a:r>
              <a:rPr lang="en-US" b="1">
                <a:effectLst/>
              </a:rPr>
              <a:t>Top Brands and Products:</a:t>
            </a:r>
            <a:r>
              <a:rPr lang="en-US">
                <a:effectLst/>
              </a:rPr>
              <a:t> </a:t>
            </a:r>
          </a:p>
          <a:p>
            <a:pPr marL="742950" marR="0" lvl="1">
              <a:spcAft>
                <a:spcPts val="800"/>
              </a:spcAft>
              <a:tabLst>
                <a:tab pos="914400" algn="l"/>
              </a:tabLst>
            </a:pPr>
            <a:r>
              <a:rPr lang="en-US">
                <a:effectLst/>
              </a:rPr>
              <a:t>Samsung Galaxy and Apple iPhones dominate the top brands based on positive feedback, showing their strong market presence and customer preference.</a:t>
            </a:r>
          </a:p>
          <a:p>
            <a:pPr marL="742950" marR="0" lvl="1">
              <a:spcAft>
                <a:spcPts val="800"/>
              </a:spcAft>
              <a:tabLst>
                <a:tab pos="914400" algn="l"/>
              </a:tabLst>
            </a:pPr>
            <a:r>
              <a:rPr lang="en-US">
                <a:effectLst/>
              </a:rPr>
              <a:t>The Nokia 105 Africa and Itel 2163 wireless, and Tecno T101 1.8 28 shows that there is a strong customer base for lower priced, more basic phones.</a:t>
            </a:r>
          </a:p>
          <a:p>
            <a:pPr indent="-228600">
              <a:buFont typeface="Arial" panose="020B0604020202020204" pitchFamily="34" charset="0"/>
              <a:buChar char="•"/>
            </a:pPr>
            <a:endParaRPr lang="en-US"/>
          </a:p>
        </p:txBody>
      </p:sp>
      <p:pic>
        <p:nvPicPr>
          <p:cNvPr id="7" name="Picture 6" descr="A graph with numbers and a bar&#10;&#10;AI-generated content may be incorrect.">
            <a:extLst>
              <a:ext uri="{FF2B5EF4-FFF2-40B4-BE49-F238E27FC236}">
                <a16:creationId xmlns:a16="http://schemas.microsoft.com/office/drawing/2014/main" id="{220803D1-8455-3B6D-D9C1-2D9181FB79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1974" y="3450481"/>
            <a:ext cx="4136627" cy="1882165"/>
          </a:xfrm>
          <a:prstGeom prst="rect">
            <a:avLst/>
          </a:prstGeom>
        </p:spPr>
      </p:pic>
    </p:spTree>
    <p:extLst>
      <p:ext uri="{BB962C8B-B14F-4D97-AF65-F5344CB8AC3E}">
        <p14:creationId xmlns:p14="http://schemas.microsoft.com/office/powerpoint/2010/main" val="83740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3">
            <a:extLst>
              <a:ext uri="{FF2B5EF4-FFF2-40B4-BE49-F238E27FC236}">
                <a16:creationId xmlns:a16="http://schemas.microsoft.com/office/drawing/2014/main" id="{5C569A89-4BBD-4E62-9A37-D553FBF9F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91895" y="-11953"/>
            <a:ext cx="8600105"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985167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985167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985167" y="0"/>
                </a:moveTo>
                <a:lnTo>
                  <a:pt x="6430885" y="11953"/>
                </a:lnTo>
                <a:lnTo>
                  <a:pt x="6430885" y="6869951"/>
                </a:lnTo>
                <a:lnTo>
                  <a:pt x="0" y="6869951"/>
                </a:lnTo>
                <a:lnTo>
                  <a:pt x="985167"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6096000" y="542926"/>
            <a:ext cx="5551668" cy="1671638"/>
          </a:xfrm>
        </p:spPr>
        <p:txBody>
          <a:bodyPr vert="horz" lIns="91440" tIns="45720" rIns="91440" bIns="45720" rtlCol="0" anchor="ctr">
            <a:normAutofit/>
          </a:bodyPr>
          <a:lstStyle/>
          <a:p>
            <a:r>
              <a:rPr lang="en-US" sz="4400" b="1"/>
              <a:t>DASHBOARD ANALYSIS</a:t>
            </a:r>
            <a:endParaRPr lang="en-US" sz="4400"/>
          </a:p>
        </p:txBody>
      </p:sp>
      <p:cxnSp>
        <p:nvCxnSpPr>
          <p:cNvPr id="28" name="Straight Connector 27">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2890239" y="1"/>
            <a:ext cx="2499667"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omputer&#10;&#10;AI-generated content may be incorrect.">
            <a:extLst>
              <a:ext uri="{FF2B5EF4-FFF2-40B4-BE49-F238E27FC236}">
                <a16:creationId xmlns:a16="http://schemas.microsoft.com/office/drawing/2014/main" id="{C3907A89-AEC1-7199-A8DC-BB7BF1558D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292733"/>
            <a:ext cx="4967288" cy="2272534"/>
          </a:xfrm>
          <a:prstGeom prst="rect">
            <a:avLst/>
          </a:prstGeom>
        </p:spPr>
      </p:pic>
      <p:sp>
        <p:nvSpPr>
          <p:cNvPr id="4" name="Content Placeholder 3">
            <a:extLst>
              <a:ext uri="{FF2B5EF4-FFF2-40B4-BE49-F238E27FC236}">
                <a16:creationId xmlns:a16="http://schemas.microsoft.com/office/drawing/2014/main" id="{83302BFD-960F-CBB3-E984-CDC12813A10C}"/>
              </a:ext>
            </a:extLst>
          </p:cNvPr>
          <p:cNvSpPr>
            <a:spLocks noGrp="1"/>
          </p:cNvSpPr>
          <p:nvPr>
            <p:ph sz="half" idx="15"/>
          </p:nvPr>
        </p:nvSpPr>
        <p:spPr>
          <a:xfrm>
            <a:off x="6096000" y="2226516"/>
            <a:ext cx="5310188" cy="4098083"/>
          </a:xfrm>
        </p:spPr>
        <p:txBody>
          <a:bodyPr vert="horz" lIns="91440" tIns="45720" rIns="91440" bIns="45720" rtlCol="0" anchor="t">
            <a:normAutofit/>
          </a:bodyPr>
          <a:lstStyle/>
          <a:p>
            <a:pPr marL="342900" marR="0" lvl="0" indent="-228600">
              <a:spcAft>
                <a:spcPts val="800"/>
              </a:spcAft>
              <a:buFont typeface="Arial" panose="020B0604020202020204" pitchFamily="34" charset="0"/>
              <a:buChar char="•"/>
              <a:tabLst>
                <a:tab pos="457200" algn="l"/>
              </a:tabLst>
            </a:pPr>
            <a:r>
              <a:rPr lang="en-US" b="1">
                <a:effectLst/>
              </a:rPr>
              <a:t>Price Dynamics:</a:t>
            </a:r>
            <a:r>
              <a:rPr lang="en-US">
                <a:effectLst/>
              </a:rPr>
              <a:t> </a:t>
            </a:r>
          </a:p>
          <a:p>
            <a:pPr marL="742950" marR="0" lvl="1" indent="-228600">
              <a:spcAft>
                <a:spcPts val="800"/>
              </a:spcAft>
              <a:buFont typeface="Arial" panose="020B0604020202020204" pitchFamily="34" charset="0"/>
              <a:buChar char="•"/>
              <a:tabLst>
                <a:tab pos="914400" algn="l"/>
              </a:tabLst>
            </a:pPr>
            <a:r>
              <a:rPr lang="en-US">
                <a:effectLst/>
              </a:rPr>
              <a:t>Apple products command the highest average price, followed by Samsung, indicating a premium brand positioning.</a:t>
            </a:r>
          </a:p>
          <a:p>
            <a:pPr marL="742950" marR="0" lvl="1" indent="-228600">
              <a:spcAft>
                <a:spcPts val="800"/>
              </a:spcAft>
              <a:buFont typeface="Arial" panose="020B0604020202020204" pitchFamily="34" charset="0"/>
              <a:buChar char="•"/>
              <a:tabLst>
                <a:tab pos="914400" algn="l"/>
              </a:tabLst>
            </a:pPr>
            <a:r>
              <a:rPr lang="en-US">
                <a:effectLst/>
              </a:rPr>
              <a:t>There is a large disparity between Apple and Samsung pricing, and the other brands listed.</a:t>
            </a:r>
          </a:p>
          <a:p>
            <a:pPr marL="742950" marR="0" lvl="1" indent="-228600">
              <a:spcAft>
                <a:spcPts val="800"/>
              </a:spcAft>
              <a:buFont typeface="Arial" panose="020B0604020202020204" pitchFamily="34" charset="0"/>
              <a:buChar char="•"/>
              <a:tabLst>
                <a:tab pos="914400" algn="l"/>
              </a:tabLst>
            </a:pPr>
            <a:r>
              <a:rPr lang="en-US">
                <a:effectLst/>
              </a:rPr>
              <a:t>The median price of 359K suggests a mid-range market, but the top brands influence this heavily.</a:t>
            </a:r>
          </a:p>
          <a:p>
            <a:pPr indent="-228600">
              <a:buFont typeface="Arial" panose="020B0604020202020204" pitchFamily="34" charset="0"/>
              <a:buChar char="•"/>
            </a:pPr>
            <a:endParaRPr lang="en-US"/>
          </a:p>
        </p:txBody>
      </p:sp>
    </p:spTree>
    <p:extLst>
      <p:ext uri="{BB962C8B-B14F-4D97-AF65-F5344CB8AC3E}">
        <p14:creationId xmlns:p14="http://schemas.microsoft.com/office/powerpoint/2010/main" val="729609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6096000" y="519111"/>
            <a:ext cx="5435010" cy="1705617"/>
          </a:xfrm>
        </p:spPr>
        <p:txBody>
          <a:bodyPr vert="horz" lIns="91440" tIns="45720" rIns="91440" bIns="45720" rtlCol="0" anchor="ctr">
            <a:normAutofit/>
          </a:bodyPr>
          <a:lstStyle/>
          <a:p>
            <a:r>
              <a:rPr lang="en-US" sz="4400" b="1"/>
              <a:t>DASHBOARD ANALYSIS</a:t>
            </a:r>
            <a:endParaRPr lang="en-US" sz="4400"/>
          </a:p>
        </p:txBody>
      </p:sp>
      <p:sp>
        <p:nvSpPr>
          <p:cNvPr id="46" name="Rectangle 23">
            <a:extLst>
              <a:ext uri="{FF2B5EF4-FFF2-40B4-BE49-F238E27FC236}">
                <a16:creationId xmlns:a16="http://schemas.microsoft.com/office/drawing/2014/main" id="{4CFFC8CC-8357-4EAE-8DE4-28B285E7F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979"/>
            <a:ext cx="4906370"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7" name="Straight Connector 46">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2941093" y="-5979"/>
            <a:ext cx="2549950" cy="68639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graph with numbers and lines&#10;&#10;AI-generated content may be incorrect.">
            <a:extLst>
              <a:ext uri="{FF2B5EF4-FFF2-40B4-BE49-F238E27FC236}">
                <a16:creationId xmlns:a16="http://schemas.microsoft.com/office/drawing/2014/main" id="{6169A9EC-0C01-CFA2-3ACB-E42EB2FA2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399" y="2272284"/>
            <a:ext cx="5029200" cy="2313432"/>
          </a:xfrm>
          <a:prstGeom prst="rect">
            <a:avLst/>
          </a:prstGeom>
        </p:spPr>
      </p:pic>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6096001" y="2224729"/>
            <a:ext cx="5435010" cy="4099872"/>
          </a:xfrm>
        </p:spPr>
        <p:txBody>
          <a:bodyPr vert="horz" lIns="91440" tIns="45720" rIns="91440" bIns="45720" rtlCol="0">
            <a:normAutofit/>
          </a:bodyPr>
          <a:lstStyle/>
          <a:p>
            <a:pPr marL="342900" marR="0" lvl="0" indent="-228600">
              <a:spcAft>
                <a:spcPts val="800"/>
              </a:spcAft>
              <a:buFont typeface="Arial" panose="020B0604020202020204" pitchFamily="34" charset="0"/>
              <a:buChar char="•"/>
              <a:tabLst>
                <a:tab pos="457200" algn="l"/>
              </a:tabLst>
            </a:pPr>
            <a:r>
              <a:rPr lang="en-US" b="1">
                <a:effectLst/>
              </a:rPr>
              <a:t>Trend Over Time:</a:t>
            </a:r>
            <a:r>
              <a:rPr lang="en-US">
                <a:effectLst/>
              </a:rPr>
              <a:t> </a:t>
            </a:r>
          </a:p>
          <a:p>
            <a:pPr marL="742950" marR="0" lvl="1">
              <a:spcAft>
                <a:spcPts val="800"/>
              </a:spcAft>
              <a:tabLst>
                <a:tab pos="914400" algn="l"/>
              </a:tabLst>
            </a:pPr>
            <a:r>
              <a:rPr lang="en-US">
                <a:effectLst/>
              </a:rPr>
              <a:t>The average rating has shown a positive trend over time, especially from 2021 to 2025. This indicates a potential improvement in product quality, customer service, or both.</a:t>
            </a:r>
          </a:p>
          <a:p>
            <a:pPr marL="342900" marR="0" lvl="0" indent="-228600">
              <a:spcAft>
                <a:spcPts val="800"/>
              </a:spcAft>
              <a:buFont typeface="Arial" panose="020B0604020202020204" pitchFamily="34" charset="0"/>
              <a:buChar char="•"/>
              <a:tabLst>
                <a:tab pos="457200" algn="l"/>
              </a:tabLst>
            </a:pPr>
            <a:r>
              <a:rPr lang="en-US" b="1">
                <a:effectLst/>
              </a:rPr>
              <a:t>Review Volume:</a:t>
            </a:r>
            <a:r>
              <a:rPr lang="en-US">
                <a:effectLst/>
              </a:rPr>
              <a:t> </a:t>
            </a:r>
          </a:p>
          <a:p>
            <a:pPr marL="742950" marR="0" lvl="1">
              <a:spcAft>
                <a:spcPts val="800"/>
              </a:spcAft>
              <a:tabLst>
                <a:tab pos="914400" algn="l"/>
              </a:tabLst>
            </a:pPr>
            <a:r>
              <a:rPr lang="en-US">
                <a:effectLst/>
              </a:rPr>
              <a:t>Total reviews of 943, this should be taken into consideration when making decisions. If this is over a long period of time, then the amount of reviews could be increased.</a:t>
            </a:r>
          </a:p>
        </p:txBody>
      </p:sp>
    </p:spTree>
    <p:extLst>
      <p:ext uri="{BB962C8B-B14F-4D97-AF65-F5344CB8AC3E}">
        <p14:creationId xmlns:p14="http://schemas.microsoft.com/office/powerpoint/2010/main" val="2737241225"/>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{821A84BE-9DA2-4D0E-AB42-FDD9EF8BDED0}tf22797433_win32</Template>
  <TotalTime>100</TotalTime>
  <Words>885</Words>
  <Application>Microsoft Office PowerPoint</Application>
  <PresentationFormat>Widescreen</PresentationFormat>
  <Paragraphs>81</Paragraphs>
  <Slides>18</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Calibri</vt:lpstr>
      <vt:lpstr>Courier New</vt:lpstr>
      <vt:lpstr>Univers Condensed Light</vt:lpstr>
      <vt:lpstr>Verdana</vt:lpstr>
      <vt:lpstr>Walbaum Display Light</vt:lpstr>
      <vt:lpstr>AngleLinesVTI</vt:lpstr>
      <vt:lpstr>Customer Feedback Analysis Project  BY   TEAM BRAVO</vt:lpstr>
      <vt:lpstr>AGENDA</vt:lpstr>
      <vt:lpstr>Introduction  Customer feedback analysis using web scraping and sentiment analysis aimed at data-driven business insights.</vt:lpstr>
      <vt:lpstr>Objectives</vt:lpstr>
      <vt:lpstr>PowerPoint Presentation</vt:lpstr>
      <vt:lpstr>DASHBOARD ANALYSIS</vt:lpstr>
      <vt:lpstr>DASHBOARD ANALYSIS</vt:lpstr>
      <vt:lpstr>DASHBOARD ANALYSIS</vt:lpstr>
      <vt:lpstr>DASHBOARD ANALYSIS</vt:lpstr>
      <vt:lpstr>INSIGHTS AND RECOMMENDATIONS</vt:lpstr>
      <vt:lpstr>INSIGHTS AND RECOMMENDATIONS</vt:lpstr>
      <vt:lpstr>INSIGHTS AND RECOMMENDATIONS</vt:lpstr>
      <vt:lpstr>INSIGHTS AND RECOMMENDATIONS</vt:lpstr>
      <vt:lpstr>INSIGHTS AND RECOMMENDATIONS</vt:lpstr>
      <vt:lpstr>INSIGHTS AND RECOMMENDATIONS</vt:lpstr>
      <vt:lpstr>INSIGHTS AND RECOMMENDATIONS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Zuwaira O. Ayitogo</dc:creator>
  <cp:lastModifiedBy>Zuwaira O. Ayitogo</cp:lastModifiedBy>
  <cp:revision>6</cp:revision>
  <dcterms:created xsi:type="dcterms:W3CDTF">2025-03-09T14:11:06Z</dcterms:created>
  <dcterms:modified xsi:type="dcterms:W3CDTF">2025-03-11T09:00:21Z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