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8CC44-9A56-4A93-8849-4DB3624E17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CED0BF-17FA-4275-8473-02EAFA110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has 1205 rows total. I split it by a 0.8 ratio (80% for train and 20% for test).</a:t>
          </a:r>
        </a:p>
      </dgm:t>
    </dgm:pt>
    <dgm:pt modelId="{8232FC56-9A6B-482D-BEB4-25E9734B1317}" type="parTrans" cxnId="{FE9E2FBE-47BE-4179-ADF5-8BC62708763A}">
      <dgm:prSet/>
      <dgm:spPr/>
      <dgm:t>
        <a:bodyPr/>
        <a:lstStyle/>
        <a:p>
          <a:endParaRPr lang="en-US"/>
        </a:p>
      </dgm:t>
    </dgm:pt>
    <dgm:pt modelId="{6698EF00-BE80-4E96-8C5C-21106598971E}" type="sibTrans" cxnId="{FE9E2FBE-47BE-4179-ADF5-8BC62708763A}">
      <dgm:prSet/>
      <dgm:spPr/>
      <dgm:t>
        <a:bodyPr/>
        <a:lstStyle/>
        <a:p>
          <a:endParaRPr lang="en-US"/>
        </a:p>
      </dgm:t>
    </dgm:pt>
    <dgm:pt modelId="{AFE497F8-0C25-464D-B720-545BCEF85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tested all multiclass prediction models Azure ML had to offer in order to deploy the model with the best results.</a:t>
          </a:r>
        </a:p>
      </dgm:t>
    </dgm:pt>
    <dgm:pt modelId="{1DA2ECC8-D4DA-4429-9DF3-4D6965B1D72E}" type="parTrans" cxnId="{75107556-F30D-4055-9443-5079EB9E77CE}">
      <dgm:prSet/>
      <dgm:spPr/>
      <dgm:t>
        <a:bodyPr/>
        <a:lstStyle/>
        <a:p>
          <a:endParaRPr lang="en-US"/>
        </a:p>
      </dgm:t>
    </dgm:pt>
    <dgm:pt modelId="{1BB341F1-2602-492E-877D-D217B0B36021}" type="sibTrans" cxnId="{75107556-F30D-4055-9443-5079EB9E77CE}">
      <dgm:prSet/>
      <dgm:spPr/>
      <dgm:t>
        <a:bodyPr/>
        <a:lstStyle/>
        <a:p>
          <a:endParaRPr lang="en-US"/>
        </a:p>
      </dgm:t>
    </dgm:pt>
    <dgm:pt modelId="{18ABE715-531D-4466-A6B5-D531E8BFC287}" type="pres">
      <dgm:prSet presAssocID="{F498CC44-9A56-4A93-8849-4DB3624E1756}" presName="root" presStyleCnt="0">
        <dgm:presLayoutVars>
          <dgm:dir/>
          <dgm:resizeHandles val="exact"/>
        </dgm:presLayoutVars>
      </dgm:prSet>
      <dgm:spPr/>
    </dgm:pt>
    <dgm:pt modelId="{31D09185-084E-47CA-81DE-7F823CF09A35}" type="pres">
      <dgm:prSet presAssocID="{0BCED0BF-17FA-4275-8473-02EAFA11076D}" presName="compNode" presStyleCnt="0"/>
      <dgm:spPr/>
    </dgm:pt>
    <dgm:pt modelId="{2DA9587B-982C-427E-9543-BAE45FA27595}" type="pres">
      <dgm:prSet presAssocID="{0BCED0BF-17FA-4275-8473-02EAFA1107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7DDB8CB-217C-4151-AC54-79168EB2C518}" type="pres">
      <dgm:prSet presAssocID="{0BCED0BF-17FA-4275-8473-02EAFA11076D}" presName="spaceRect" presStyleCnt="0"/>
      <dgm:spPr/>
    </dgm:pt>
    <dgm:pt modelId="{2C9FE514-96F0-4971-B496-1AA5A4EDE3A1}" type="pres">
      <dgm:prSet presAssocID="{0BCED0BF-17FA-4275-8473-02EAFA11076D}" presName="textRect" presStyleLbl="revTx" presStyleIdx="0" presStyleCnt="2">
        <dgm:presLayoutVars>
          <dgm:chMax val="1"/>
          <dgm:chPref val="1"/>
        </dgm:presLayoutVars>
      </dgm:prSet>
      <dgm:spPr/>
    </dgm:pt>
    <dgm:pt modelId="{5D1E004C-8A89-40B9-B8C3-4B1D8F647BFC}" type="pres">
      <dgm:prSet presAssocID="{6698EF00-BE80-4E96-8C5C-21106598971E}" presName="sibTrans" presStyleCnt="0"/>
      <dgm:spPr/>
    </dgm:pt>
    <dgm:pt modelId="{F450C945-5791-441B-B41F-E83B8391F9AF}" type="pres">
      <dgm:prSet presAssocID="{AFE497F8-0C25-464D-B720-545BCEF8574F}" presName="compNode" presStyleCnt="0"/>
      <dgm:spPr/>
    </dgm:pt>
    <dgm:pt modelId="{C51A4DA3-491B-4BEF-8C8C-CCCFABB11F00}" type="pres">
      <dgm:prSet presAssocID="{AFE497F8-0C25-464D-B720-545BCEF857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3E9E8C-2B31-4EA7-8043-5E85DF00D707}" type="pres">
      <dgm:prSet presAssocID="{AFE497F8-0C25-464D-B720-545BCEF8574F}" presName="spaceRect" presStyleCnt="0"/>
      <dgm:spPr/>
    </dgm:pt>
    <dgm:pt modelId="{2FA7479F-B2B1-4605-8BB8-C7E0F203A78A}" type="pres">
      <dgm:prSet presAssocID="{AFE497F8-0C25-464D-B720-545BCEF8574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107556-F30D-4055-9443-5079EB9E77CE}" srcId="{F498CC44-9A56-4A93-8849-4DB3624E1756}" destId="{AFE497F8-0C25-464D-B720-545BCEF8574F}" srcOrd="1" destOrd="0" parTransId="{1DA2ECC8-D4DA-4429-9DF3-4D6965B1D72E}" sibTransId="{1BB341F1-2602-492E-877D-D217B0B36021}"/>
    <dgm:cxn modelId="{88E0067C-5466-4CCD-8B88-FA750C1E03B5}" type="presOf" srcId="{F498CC44-9A56-4A93-8849-4DB3624E1756}" destId="{18ABE715-531D-4466-A6B5-D531E8BFC287}" srcOrd="0" destOrd="0" presId="urn:microsoft.com/office/officeart/2018/2/layout/IconLabelList"/>
    <dgm:cxn modelId="{FE9E2FBE-47BE-4179-ADF5-8BC62708763A}" srcId="{F498CC44-9A56-4A93-8849-4DB3624E1756}" destId="{0BCED0BF-17FA-4275-8473-02EAFA11076D}" srcOrd="0" destOrd="0" parTransId="{8232FC56-9A6B-482D-BEB4-25E9734B1317}" sibTransId="{6698EF00-BE80-4E96-8C5C-21106598971E}"/>
    <dgm:cxn modelId="{53E01FCA-969F-41AF-A8DC-8621ADEB7609}" type="presOf" srcId="{0BCED0BF-17FA-4275-8473-02EAFA11076D}" destId="{2C9FE514-96F0-4971-B496-1AA5A4EDE3A1}" srcOrd="0" destOrd="0" presId="urn:microsoft.com/office/officeart/2018/2/layout/IconLabelList"/>
    <dgm:cxn modelId="{1D6577DA-7948-4B0C-9606-17A81C4034C9}" type="presOf" srcId="{AFE497F8-0C25-464D-B720-545BCEF8574F}" destId="{2FA7479F-B2B1-4605-8BB8-C7E0F203A78A}" srcOrd="0" destOrd="0" presId="urn:microsoft.com/office/officeart/2018/2/layout/IconLabelList"/>
    <dgm:cxn modelId="{6D6F0715-6F3B-4768-94DA-D1096B57E3EF}" type="presParOf" srcId="{18ABE715-531D-4466-A6B5-D531E8BFC287}" destId="{31D09185-084E-47CA-81DE-7F823CF09A35}" srcOrd="0" destOrd="0" presId="urn:microsoft.com/office/officeart/2018/2/layout/IconLabelList"/>
    <dgm:cxn modelId="{C568F9A1-BF1D-4C09-967B-80AF1B8B4B85}" type="presParOf" srcId="{31D09185-084E-47CA-81DE-7F823CF09A35}" destId="{2DA9587B-982C-427E-9543-BAE45FA27595}" srcOrd="0" destOrd="0" presId="urn:microsoft.com/office/officeart/2018/2/layout/IconLabelList"/>
    <dgm:cxn modelId="{FB5853C9-A2EE-41F5-A379-58829D5099AA}" type="presParOf" srcId="{31D09185-084E-47CA-81DE-7F823CF09A35}" destId="{A7DDB8CB-217C-4151-AC54-79168EB2C518}" srcOrd="1" destOrd="0" presId="urn:microsoft.com/office/officeart/2018/2/layout/IconLabelList"/>
    <dgm:cxn modelId="{2524D177-8799-47D8-A6AB-A0BA8E1627AA}" type="presParOf" srcId="{31D09185-084E-47CA-81DE-7F823CF09A35}" destId="{2C9FE514-96F0-4971-B496-1AA5A4EDE3A1}" srcOrd="2" destOrd="0" presId="urn:microsoft.com/office/officeart/2018/2/layout/IconLabelList"/>
    <dgm:cxn modelId="{0EC55AFE-7EC7-4819-B355-134039A37ABF}" type="presParOf" srcId="{18ABE715-531D-4466-A6B5-D531E8BFC287}" destId="{5D1E004C-8A89-40B9-B8C3-4B1D8F647BFC}" srcOrd="1" destOrd="0" presId="urn:microsoft.com/office/officeart/2018/2/layout/IconLabelList"/>
    <dgm:cxn modelId="{B9FC71EC-D47D-4A02-ABDF-419572AE26BF}" type="presParOf" srcId="{18ABE715-531D-4466-A6B5-D531E8BFC287}" destId="{F450C945-5791-441B-B41F-E83B8391F9AF}" srcOrd="2" destOrd="0" presId="urn:microsoft.com/office/officeart/2018/2/layout/IconLabelList"/>
    <dgm:cxn modelId="{F513E2FD-91D8-4D29-913D-5546DA5D3856}" type="presParOf" srcId="{F450C945-5791-441B-B41F-E83B8391F9AF}" destId="{C51A4DA3-491B-4BEF-8C8C-CCCFABB11F00}" srcOrd="0" destOrd="0" presId="urn:microsoft.com/office/officeart/2018/2/layout/IconLabelList"/>
    <dgm:cxn modelId="{FED9443F-B8FE-4265-87DD-0D61CEF9E4A2}" type="presParOf" srcId="{F450C945-5791-441B-B41F-E83B8391F9AF}" destId="{F13E9E8C-2B31-4EA7-8043-5E85DF00D707}" srcOrd="1" destOrd="0" presId="urn:microsoft.com/office/officeart/2018/2/layout/IconLabelList"/>
    <dgm:cxn modelId="{6AABCF1E-4C37-4119-86BA-F7F05977C300}" type="presParOf" srcId="{F450C945-5791-441B-B41F-E83B8391F9AF}" destId="{2FA7479F-B2B1-4605-8BB8-C7E0F203A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9587B-982C-427E-9543-BAE45FA27595}">
      <dsp:nvSpPr>
        <dsp:cNvPr id="0" name=""/>
        <dsp:cNvSpPr/>
      </dsp:nvSpPr>
      <dsp:spPr>
        <a:xfrm>
          <a:off x="3693586" y="72115"/>
          <a:ext cx="653378" cy="653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FE514-96F0-4971-B496-1AA5A4EDE3A1}">
      <dsp:nvSpPr>
        <dsp:cNvPr id="0" name=""/>
        <dsp:cNvSpPr/>
      </dsp:nvSpPr>
      <dsp:spPr>
        <a:xfrm>
          <a:off x="3294299" y="962519"/>
          <a:ext cx="1451953" cy="68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 has 1205 rows total. I split it by a 0.8 ratio (80% for train and 20% for test).</a:t>
          </a:r>
        </a:p>
      </dsp:txBody>
      <dsp:txXfrm>
        <a:off x="3294299" y="962519"/>
        <a:ext cx="1451953" cy="689677"/>
      </dsp:txXfrm>
    </dsp:sp>
    <dsp:sp modelId="{C51A4DA3-491B-4BEF-8C8C-CCCFABB11F00}">
      <dsp:nvSpPr>
        <dsp:cNvPr id="0" name=""/>
        <dsp:cNvSpPr/>
      </dsp:nvSpPr>
      <dsp:spPr>
        <a:xfrm>
          <a:off x="5399631" y="72115"/>
          <a:ext cx="653378" cy="653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7479F-B2B1-4605-8BB8-C7E0F203A78A}">
      <dsp:nvSpPr>
        <dsp:cNvPr id="0" name=""/>
        <dsp:cNvSpPr/>
      </dsp:nvSpPr>
      <dsp:spPr>
        <a:xfrm>
          <a:off x="5000344" y="962519"/>
          <a:ext cx="1451953" cy="68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tested all multiclass prediction models Azure ML had to offer in order to deploy the model with the best results.</a:t>
          </a:r>
        </a:p>
      </dsp:txBody>
      <dsp:txXfrm>
        <a:off x="5000344" y="962519"/>
        <a:ext cx="1451953" cy="68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3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dmahmudulhasansuzan/students-adaptability-level-in-online-edu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n abstract genetic concept">
            <a:extLst>
              <a:ext uri="{FF2B5EF4-FFF2-40B4-BE49-F238E27FC236}">
                <a16:creationId xmlns:a16="http://schemas.microsoft.com/office/drawing/2014/main" id="{06773750-6269-9449-6DE5-41C86F1F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7" r="-1" b="1812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4147-3126-46D6-51D2-BD853FBE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Case study: Student Adaptivity Level to Online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1B12-1CAB-E95C-EB54-082B9F5D7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84" y="4206647"/>
            <a:ext cx="3609982" cy="982675"/>
          </a:xfrm>
        </p:spPr>
        <p:txBody>
          <a:bodyPr>
            <a:normAutofit/>
          </a:bodyPr>
          <a:lstStyle/>
          <a:p>
            <a:r>
              <a:rPr lang="en-US" dirty="0"/>
              <a:t>Azure ML Prediction: Low/ Moderate/ High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AF263-F4E6-A0B6-0D61-779B1CFC1AE4}"/>
              </a:ext>
            </a:extLst>
          </p:cNvPr>
          <p:cNvSpPr txBox="1"/>
          <p:nvPr/>
        </p:nvSpPr>
        <p:spPr>
          <a:xfrm>
            <a:off x="266218" y="6025755"/>
            <a:ext cx="39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Stegarescu Ana-Maria, </a:t>
            </a:r>
            <a:r>
              <a:rPr lang="en-US" dirty="0" err="1"/>
              <a:t>grupa</a:t>
            </a:r>
            <a:r>
              <a:rPr lang="en-US" dirty="0"/>
              <a:t> 407</a:t>
            </a:r>
          </a:p>
        </p:txBody>
      </p:sp>
    </p:spTree>
    <p:extLst>
      <p:ext uri="{BB962C8B-B14F-4D97-AF65-F5344CB8AC3E}">
        <p14:creationId xmlns:p14="http://schemas.microsoft.com/office/powerpoint/2010/main" val="16448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BA20-C96D-E096-F170-5CFCF67A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 Results: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CA9E8E-C205-06AB-732E-365B35F31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6" y="2606628"/>
            <a:ext cx="4424266" cy="2752306"/>
          </a:xfr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48FB70AC-4081-0ACF-45B8-EC37E0A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60" y="1681689"/>
            <a:ext cx="5475420" cy="46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9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43C4-7D76-D89B-B4DF-51A9780C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Decision Jungle Results: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C0CBFF5-1AE7-EC34-CDFC-5DD4DF92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121318"/>
            <a:ext cx="4342490" cy="2615363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C4440A8-CAFE-681B-F064-1BA8D6065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62" y="1795219"/>
            <a:ext cx="5170673" cy="46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149-8ED1-F5B7-FE21-06EAFB01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Decision Forest Results: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57E19868-B7CE-DEAD-7CE4-013547FA3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2663615"/>
            <a:ext cx="4127991" cy="2406095"/>
          </a:xfr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BF562318-C481-B811-6199-0DEB18E8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03" y="1795102"/>
            <a:ext cx="5307831" cy="44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7FA-94E5-7947-04CE-BB925B6B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Neural Network Results: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E149663-B4C2-9ECC-D236-E49EF25FE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3" y="2731203"/>
            <a:ext cx="4318778" cy="2469611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15D21D3-EA35-ABAB-9B17-D8E13B2E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10" y="1693264"/>
            <a:ext cx="5188168" cy="4545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378B3-D090-3946-08C3-B4E160DE57E1}"/>
              </a:ext>
            </a:extLst>
          </p:cNvPr>
          <p:cNvSpPr txBox="1"/>
          <p:nvPr/>
        </p:nvSpPr>
        <p:spPr>
          <a:xfrm>
            <a:off x="1445413" y="6007261"/>
            <a:ext cx="46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*Best results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362965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DBFC-434A-0B49-48A4-D43AC380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deployment:</a:t>
            </a:r>
            <a:br>
              <a:rPr lang="en-US" dirty="0"/>
            </a:br>
            <a:r>
              <a:rPr lang="en-US" dirty="0"/>
              <a:t>Setting up the web service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F80E96-BF6D-7899-A0E5-4B3D0789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849285"/>
            <a:ext cx="759248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4DB6-C35E-830E-0C4F-1E58C3BE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Testing in </a:t>
            </a:r>
            <a:r>
              <a:rPr lang="en-US" dirty="0" err="1"/>
              <a:t>AzureML</a:t>
            </a:r>
            <a:r>
              <a:rPr lang="en-US" dirty="0"/>
              <a:t> vs Testing with Postman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3BC9BE-F687-37F1-99C7-1485E9EF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1943413"/>
            <a:ext cx="4696946" cy="2971174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2F020B-0CFC-0C65-015C-AB89921A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77" y="3026442"/>
            <a:ext cx="7148576" cy="37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5C5E-9612-384E-35CE-E1DE7079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Visualizing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0A4D-6547-1D2D-8D5B-C52CFE97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54" y="809433"/>
            <a:ext cx="4067909" cy="4211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www.kaggle.com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9448F2F-2A70-CE45-66B0-DFBCFACF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36" y="2040005"/>
            <a:ext cx="9526281" cy="44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66E-5592-3BF7-0B04-6A827452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values contained by each column: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D9E87-BE5E-C337-925C-31C19217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345277"/>
              </p:ext>
            </p:extLst>
          </p:nvPr>
        </p:nvGraphicFramePr>
        <p:xfrm>
          <a:off x="1190845" y="2179674"/>
          <a:ext cx="10909005" cy="2928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7651">
                  <a:extLst>
                    <a:ext uri="{9D8B030D-6E8A-4147-A177-3AD203B41FA5}">
                      <a16:colId xmlns:a16="http://schemas.microsoft.com/office/drawing/2014/main" val="2677537892"/>
                    </a:ext>
                  </a:extLst>
                </a:gridCol>
                <a:gridCol w="909084">
                  <a:extLst>
                    <a:ext uri="{9D8B030D-6E8A-4147-A177-3AD203B41FA5}">
                      <a16:colId xmlns:a16="http://schemas.microsoft.com/office/drawing/2014/main" val="3903610249"/>
                    </a:ext>
                  </a:extLst>
                </a:gridCol>
                <a:gridCol w="1040516">
                  <a:extLst>
                    <a:ext uri="{9D8B030D-6E8A-4147-A177-3AD203B41FA5}">
                      <a16:colId xmlns:a16="http://schemas.microsoft.com/office/drawing/2014/main" val="1258151956"/>
                    </a:ext>
                  </a:extLst>
                </a:gridCol>
                <a:gridCol w="1347198">
                  <a:extLst>
                    <a:ext uri="{9D8B030D-6E8A-4147-A177-3AD203B41FA5}">
                      <a16:colId xmlns:a16="http://schemas.microsoft.com/office/drawing/2014/main" val="3641692695"/>
                    </a:ext>
                  </a:extLst>
                </a:gridCol>
                <a:gridCol w="690027">
                  <a:extLst>
                    <a:ext uri="{9D8B030D-6E8A-4147-A177-3AD203B41FA5}">
                      <a16:colId xmlns:a16="http://schemas.microsoft.com/office/drawing/2014/main" val="3663812196"/>
                    </a:ext>
                  </a:extLst>
                </a:gridCol>
                <a:gridCol w="690025">
                  <a:extLst>
                    <a:ext uri="{9D8B030D-6E8A-4147-A177-3AD203B41FA5}">
                      <a16:colId xmlns:a16="http://schemas.microsoft.com/office/drawing/2014/main" val="3237671805"/>
                    </a:ext>
                  </a:extLst>
                </a:gridCol>
                <a:gridCol w="941945">
                  <a:extLst>
                    <a:ext uri="{9D8B030D-6E8A-4147-A177-3AD203B41FA5}">
                      <a16:colId xmlns:a16="http://schemas.microsoft.com/office/drawing/2014/main" val="485522405"/>
                    </a:ext>
                  </a:extLst>
                </a:gridCol>
                <a:gridCol w="876223">
                  <a:extLst>
                    <a:ext uri="{9D8B030D-6E8A-4147-A177-3AD203B41FA5}">
                      <a16:colId xmlns:a16="http://schemas.microsoft.com/office/drawing/2014/main" val="1349164591"/>
                    </a:ext>
                  </a:extLst>
                </a:gridCol>
                <a:gridCol w="909084">
                  <a:extLst>
                    <a:ext uri="{9D8B030D-6E8A-4147-A177-3AD203B41FA5}">
                      <a16:colId xmlns:a16="http://schemas.microsoft.com/office/drawing/2014/main" val="2374191219"/>
                    </a:ext>
                  </a:extLst>
                </a:gridCol>
                <a:gridCol w="909084">
                  <a:extLst>
                    <a:ext uri="{9D8B030D-6E8A-4147-A177-3AD203B41FA5}">
                      <a16:colId xmlns:a16="http://schemas.microsoft.com/office/drawing/2014/main" val="710902425"/>
                    </a:ext>
                  </a:extLst>
                </a:gridCol>
                <a:gridCol w="929849">
                  <a:extLst>
                    <a:ext uri="{9D8B030D-6E8A-4147-A177-3AD203B41FA5}">
                      <a16:colId xmlns:a16="http://schemas.microsoft.com/office/drawing/2014/main" val="77627508"/>
                    </a:ext>
                  </a:extLst>
                </a:gridCol>
                <a:gridCol w="888319">
                  <a:extLst>
                    <a:ext uri="{9D8B030D-6E8A-4147-A177-3AD203B41FA5}">
                      <a16:colId xmlns:a16="http://schemas.microsoft.com/office/drawing/2014/main" val="129786361"/>
                    </a:ext>
                  </a:extLst>
                </a:gridCol>
              </a:tblGrid>
              <a:tr h="367023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Education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Institution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Location</a:t>
                      </a:r>
                      <a:r>
                        <a:rPr lang="en-US" sz="1200"/>
                        <a:t> 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Load-shedding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Financial Condition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Internet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Network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Self LMS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Class Duration **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Device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98316"/>
                  </a:ext>
                </a:extLst>
              </a:tr>
              <a:tr h="367023">
                <a:tc>
                  <a:txBody>
                    <a:bodyPr/>
                    <a:lstStyle/>
                    <a:p>
                      <a:r>
                        <a:rPr lang="en-US" sz="140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6-10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Mobile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Mobile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52213"/>
                  </a:ext>
                </a:extLst>
              </a:tr>
              <a:tr h="367023">
                <a:tc>
                  <a:txBody>
                    <a:bodyPr/>
                    <a:lstStyle/>
                    <a:p>
                      <a:r>
                        <a:rPr lang="en-US" sz="140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11-15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 Government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Wifi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58427"/>
                  </a:ext>
                </a:extLst>
              </a:tr>
              <a:tr h="36702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16-20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College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3-6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57790"/>
                  </a:ext>
                </a:extLst>
              </a:tr>
              <a:tr h="36702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21-25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45301"/>
                  </a:ext>
                </a:extLst>
              </a:tr>
              <a:tr h="36702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26-30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60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768633-0255-3E82-C88F-9E2B15B4607F}"/>
              </a:ext>
            </a:extLst>
          </p:cNvPr>
          <p:cNvSpPr txBox="1"/>
          <p:nvPr/>
        </p:nvSpPr>
        <p:spPr>
          <a:xfrm>
            <a:off x="1190845" y="5390706"/>
            <a:ext cx="949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*If the student lives in the same location with the institution they attend</a:t>
            </a:r>
          </a:p>
          <a:p>
            <a:endParaRPr lang="en-US"/>
          </a:p>
          <a:p>
            <a:r>
              <a:rPr lang="en-US"/>
              <a:t>**Class duration in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painted factory">
            <a:extLst>
              <a:ext uri="{FF2B5EF4-FFF2-40B4-BE49-F238E27FC236}">
                <a16:creationId xmlns:a16="http://schemas.microsoft.com/office/drawing/2014/main" id="{43CB75B1-2DD1-AB72-0632-DF6718AE0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9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908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01F19-2CFD-FBA4-0DB5-83BB5700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47140"/>
            <a:ext cx="3742107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Azure Pipeline Workflow</a:t>
            </a:r>
          </a:p>
        </p:txBody>
      </p:sp>
    </p:spTree>
    <p:extLst>
      <p:ext uri="{BB962C8B-B14F-4D97-AF65-F5344CB8AC3E}">
        <p14:creationId xmlns:p14="http://schemas.microsoft.com/office/powerpoint/2010/main" val="16247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855-7988-D188-9A04-A7098381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Eliminating the “IT Student” column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367D2AE-3E6B-8A51-A517-69A44FA2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03" y="1866269"/>
            <a:ext cx="5809705" cy="2264992"/>
          </a:xfrm>
        </p:spPr>
      </p:pic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F1D06362-4675-A8A7-0EFE-3DE364BA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86" y="4131261"/>
            <a:ext cx="8268854" cy="268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94736-312C-AA3D-9591-8E3CEED27CB9}"/>
              </a:ext>
            </a:extLst>
          </p:cNvPr>
          <p:cNvSpPr txBox="1"/>
          <p:nvPr/>
        </p:nvSpPr>
        <p:spPr>
          <a:xfrm>
            <a:off x="8081378" y="1967813"/>
            <a:ext cx="33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Obtained dataset of 13 columns (out of 14):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D291C02-8C53-97DF-7DB0-5435472C6AE5}"/>
              </a:ext>
            </a:extLst>
          </p:cNvPr>
          <p:cNvSpPr/>
          <p:nvPr/>
        </p:nvSpPr>
        <p:spPr>
          <a:xfrm>
            <a:off x="9230271" y="2884923"/>
            <a:ext cx="879676" cy="75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42AC17F-7319-73F7-0043-81647C792DFD}"/>
              </a:ext>
            </a:extLst>
          </p:cNvPr>
          <p:cNvSpPr/>
          <p:nvPr/>
        </p:nvSpPr>
        <p:spPr>
          <a:xfrm>
            <a:off x="7113114" y="2017998"/>
            <a:ext cx="734521" cy="6341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E35-8E5A-EF08-5EBC-872066E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the data and picking the models: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92AAD00-6D53-1FBE-8CA3-D82F323D0A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4774018"/>
          <a:ext cx="9746597" cy="17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57C7D9-B85D-24B5-01C1-CB5875C52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89" y="2028982"/>
            <a:ext cx="9519132" cy="24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1D1F8-AFFF-DB3E-DF81-586FFF8B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Testing the problem on different models</a:t>
            </a:r>
          </a:p>
        </p:txBody>
      </p:sp>
      <p:pic>
        <p:nvPicPr>
          <p:cNvPr id="29" name="Graphic 10" descr="Bug under Magnifying Glass">
            <a:extLst>
              <a:ext uri="{FF2B5EF4-FFF2-40B4-BE49-F238E27FC236}">
                <a16:creationId xmlns:a16="http://schemas.microsoft.com/office/drawing/2014/main" id="{8F8A85C1-A029-9665-0288-BEC41CA9B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85" y="1776519"/>
            <a:ext cx="3370748" cy="33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5CAB365-A4B6-4A5F-6D41-927C75E49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55" y="733647"/>
            <a:ext cx="10697693" cy="5390706"/>
          </a:xfrm>
        </p:spPr>
      </p:pic>
    </p:spTree>
    <p:extLst>
      <p:ext uri="{BB962C8B-B14F-4D97-AF65-F5344CB8AC3E}">
        <p14:creationId xmlns:p14="http://schemas.microsoft.com/office/powerpoint/2010/main" val="157369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8D1A105-0F7C-26C5-B3E5-34E8177E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2873-8DFB-38BA-5E7F-0607F451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Evaluating the models</a:t>
            </a:r>
          </a:p>
        </p:txBody>
      </p:sp>
    </p:spTree>
    <p:extLst>
      <p:ext uri="{BB962C8B-B14F-4D97-AF65-F5344CB8AC3E}">
        <p14:creationId xmlns:p14="http://schemas.microsoft.com/office/powerpoint/2010/main" val="63012847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InterweaveVTI</vt:lpstr>
      <vt:lpstr>Case study: Student Adaptivity Level to Online Classes</vt:lpstr>
      <vt:lpstr>Visualizing the Dataset:</vt:lpstr>
      <vt:lpstr>Types of values contained by each column:</vt:lpstr>
      <vt:lpstr>Azure Pipeline Workflow</vt:lpstr>
      <vt:lpstr>Data preprocessing: Eliminating the “IT Student” column</vt:lpstr>
      <vt:lpstr>Splitting the data and picking the models:</vt:lpstr>
      <vt:lpstr>Testing the problem on different models</vt:lpstr>
      <vt:lpstr>PowerPoint Presentation</vt:lpstr>
      <vt:lpstr>Evaluating the models</vt:lpstr>
      <vt:lpstr>Multiclass Logistic Regression Results:</vt:lpstr>
      <vt:lpstr>Multiclass Decision Jungle Results:</vt:lpstr>
      <vt:lpstr>Multiclass Decision Forest Results:</vt:lpstr>
      <vt:lpstr>Multiclass Neural Network Results:</vt:lpstr>
      <vt:lpstr>Model deployment: Setting up the web service</vt:lpstr>
      <vt:lpstr>Deployment: Testing in AzureML vs Testing with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Student Adaptivity Level to Online Classes</dc:title>
  <dc:creator>Ana-Maria Stegarescu</dc:creator>
  <cp:lastModifiedBy>Ana-Maria Stegarescu</cp:lastModifiedBy>
  <cp:revision>2</cp:revision>
  <dcterms:created xsi:type="dcterms:W3CDTF">2022-05-23T11:13:50Z</dcterms:created>
  <dcterms:modified xsi:type="dcterms:W3CDTF">2022-05-23T14:11:31Z</dcterms:modified>
</cp:coreProperties>
</file>