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9"/>
  </p:notesMasterIdLst>
  <p:sldIdLst>
    <p:sldId id="259" r:id="rId2"/>
    <p:sldId id="256" r:id="rId3"/>
    <p:sldId id="267" r:id="rId4"/>
    <p:sldId id="266" r:id="rId5"/>
    <p:sldId id="269" r:id="rId6"/>
    <p:sldId id="270" r:id="rId7"/>
    <p:sldId id="268" r:id="rId8"/>
    <p:sldId id="272" r:id="rId9"/>
    <p:sldId id="273" r:id="rId10"/>
    <p:sldId id="274" r:id="rId11"/>
    <p:sldId id="290" r:id="rId12"/>
    <p:sldId id="315" r:id="rId13"/>
    <p:sldId id="275" r:id="rId14"/>
    <p:sldId id="317" r:id="rId15"/>
    <p:sldId id="318" r:id="rId16"/>
    <p:sldId id="297" r:id="rId17"/>
    <p:sldId id="310" r:id="rId18"/>
    <p:sldId id="309" r:id="rId19"/>
    <p:sldId id="298" r:id="rId20"/>
    <p:sldId id="308" r:id="rId21"/>
    <p:sldId id="312" r:id="rId22"/>
    <p:sldId id="311" r:id="rId23"/>
    <p:sldId id="300" r:id="rId24"/>
    <p:sldId id="319" r:id="rId25"/>
    <p:sldId id="320" r:id="rId26"/>
    <p:sldId id="296" r:id="rId27"/>
    <p:sldId id="322" r:id="rId28"/>
    <p:sldId id="323" r:id="rId29"/>
    <p:sldId id="324" r:id="rId30"/>
    <p:sldId id="325" r:id="rId31"/>
    <p:sldId id="327" r:id="rId32"/>
    <p:sldId id="328" r:id="rId33"/>
    <p:sldId id="321" r:id="rId34"/>
    <p:sldId id="304" r:id="rId35"/>
    <p:sldId id="316" r:id="rId36"/>
    <p:sldId id="314" r:id="rId37"/>
    <p:sldId id="307" r:id="rId3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658"/>
    <p:restoredTop sz="94670"/>
  </p:normalViewPr>
  <p:slideViewPr>
    <p:cSldViewPr snapToGrid="0" snapToObjects="1">
      <p:cViewPr varScale="1">
        <p:scale>
          <a:sx n="76" d="100"/>
          <a:sy n="76" d="100"/>
        </p:scale>
        <p:origin x="216" y="1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489E6A-972E-44EF-AE19-718816D9EC2C}" type="doc">
      <dgm:prSet loTypeId="urn:microsoft.com/office/officeart/2016/7/layout/LinearBlockProcessNumbered" loCatId="process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B872567-EFDF-4C1B-8AFB-BC96F3FFEBFA}">
      <dgm:prSet custT="1"/>
      <dgm:spPr/>
      <dgm:t>
        <a:bodyPr/>
        <a:lstStyle/>
        <a:p>
          <a:pPr algn="l"/>
          <a:r>
            <a:rPr lang="it-IT" sz="2600" dirty="0" smtClean="0"/>
            <a:t>Processi interni</a:t>
          </a:r>
        </a:p>
        <a:p>
          <a:pPr algn="l"/>
          <a:r>
            <a:rPr lang="it-IT" sz="1600" dirty="0" smtClean="0"/>
            <a:t>- Model </a:t>
          </a:r>
          <a:r>
            <a:rPr lang="it-IT" sz="1600" dirty="0" err="1" smtClean="0"/>
            <a:t>risk</a:t>
          </a:r>
          <a:endParaRPr lang="it-IT" sz="1600" dirty="0" smtClean="0"/>
        </a:p>
        <a:p>
          <a:pPr algn="l"/>
          <a:r>
            <a:rPr lang="it-IT" sz="1600" dirty="0" smtClean="0"/>
            <a:t>- </a:t>
          </a:r>
          <a:r>
            <a:rPr lang="it-IT" sz="1600" dirty="0" err="1" smtClean="0"/>
            <a:t>Transaction</a:t>
          </a:r>
          <a:r>
            <a:rPr lang="it-IT" sz="1600" dirty="0" smtClean="0"/>
            <a:t> </a:t>
          </a:r>
          <a:r>
            <a:rPr lang="it-IT" sz="1600" dirty="0" err="1" smtClean="0"/>
            <a:t>risk</a:t>
          </a:r>
          <a:endParaRPr lang="it-IT" sz="1600" dirty="0" smtClean="0"/>
        </a:p>
        <a:p>
          <a:pPr algn="l"/>
          <a:r>
            <a:rPr lang="it-IT" sz="1600" dirty="0" smtClean="0"/>
            <a:t>- Security </a:t>
          </a:r>
          <a:r>
            <a:rPr lang="it-IT" sz="1600" dirty="0" err="1" smtClean="0"/>
            <a:t>risk</a:t>
          </a:r>
          <a:endParaRPr lang="it-IT" sz="1600" dirty="0" smtClean="0"/>
        </a:p>
        <a:p>
          <a:pPr algn="l"/>
          <a:r>
            <a:rPr lang="it-IT" sz="1600" dirty="0" smtClean="0"/>
            <a:t>- </a:t>
          </a:r>
          <a:r>
            <a:rPr lang="it-IT" sz="1600" dirty="0" err="1" smtClean="0"/>
            <a:t>Settlement</a:t>
          </a:r>
          <a:r>
            <a:rPr lang="it-IT" sz="1600" dirty="0" smtClean="0"/>
            <a:t> </a:t>
          </a:r>
          <a:r>
            <a:rPr lang="it-IT" sz="1600" dirty="0" err="1" smtClean="0"/>
            <a:t>error</a:t>
          </a:r>
          <a:endParaRPr lang="it-IT" sz="1600" dirty="0" smtClean="0"/>
        </a:p>
        <a:p>
          <a:pPr algn="l"/>
          <a:endParaRPr lang="en-US" sz="1600" dirty="0"/>
        </a:p>
      </dgm:t>
    </dgm:pt>
    <dgm:pt modelId="{58B70363-741A-4A55-8DAE-0828CE7E6240}" type="parTrans" cxnId="{555BB654-D054-428A-BF8F-C61D5FCA1AD4}">
      <dgm:prSet/>
      <dgm:spPr/>
      <dgm:t>
        <a:bodyPr/>
        <a:lstStyle/>
        <a:p>
          <a:endParaRPr lang="en-US"/>
        </a:p>
      </dgm:t>
    </dgm:pt>
    <dgm:pt modelId="{FACD17B6-2F4D-48E5-8D87-4BDB4BF8BBCA}" type="sibTrans" cxnId="{555BB654-D054-428A-BF8F-C61D5FCA1AD4}">
      <dgm:prSet phldrT="01"/>
      <dgm:spPr/>
      <dgm:t>
        <a:bodyPr/>
        <a:lstStyle/>
        <a:p>
          <a:endParaRPr lang="en-US" dirty="0"/>
        </a:p>
      </dgm:t>
    </dgm:pt>
    <dgm:pt modelId="{A789788D-2BC7-42BE-99DA-4C675B5F87DB}">
      <dgm:prSet custT="1"/>
      <dgm:spPr/>
      <dgm:t>
        <a:bodyPr/>
        <a:lstStyle/>
        <a:p>
          <a:pPr algn="ctr"/>
          <a:r>
            <a:rPr lang="en-US" sz="2600" dirty="0" err="1" smtClean="0"/>
            <a:t>Sistemi</a:t>
          </a:r>
          <a:r>
            <a:rPr lang="en-US" sz="2600" dirty="0" smtClean="0"/>
            <a:t> </a:t>
          </a:r>
          <a:r>
            <a:rPr lang="en-US" sz="2600" dirty="0" err="1" smtClean="0"/>
            <a:t>interni</a:t>
          </a:r>
          <a:endParaRPr lang="en-US" sz="2600" dirty="0" smtClean="0"/>
        </a:p>
        <a:p>
          <a:pPr algn="l"/>
          <a:r>
            <a:rPr lang="en-US" sz="1600" dirty="0" smtClean="0"/>
            <a:t>- </a:t>
          </a:r>
          <a:r>
            <a:rPr lang="en-US" sz="1600" dirty="0" err="1" smtClean="0"/>
            <a:t>Inadeguati</a:t>
          </a:r>
          <a:r>
            <a:rPr lang="en-US" sz="1600" dirty="0" smtClean="0"/>
            <a:t> </a:t>
          </a:r>
          <a:r>
            <a:rPr lang="en-US" sz="1600" dirty="0" err="1" smtClean="0"/>
            <a:t>sistemi</a:t>
          </a:r>
          <a:r>
            <a:rPr lang="en-US" sz="1600" dirty="0" smtClean="0"/>
            <a:t> </a:t>
          </a:r>
          <a:r>
            <a:rPr lang="en-US" sz="1600" dirty="0" err="1" smtClean="0"/>
            <a:t>informativi</a:t>
          </a:r>
          <a:r>
            <a:rPr lang="en-US" sz="1600" dirty="0" smtClean="0"/>
            <a:t> e </a:t>
          </a:r>
          <a:r>
            <a:rPr lang="en-US" sz="1600" dirty="0" err="1" smtClean="0"/>
            <a:t>tecnologici</a:t>
          </a:r>
          <a:endParaRPr lang="en-US" sz="1600" dirty="0" smtClean="0"/>
        </a:p>
        <a:p>
          <a:pPr algn="l"/>
          <a:r>
            <a:rPr lang="en-US" sz="1600" dirty="0" smtClean="0"/>
            <a:t>-</a:t>
          </a:r>
          <a:r>
            <a:rPr lang="en-US" sz="1600" dirty="0" err="1" smtClean="0"/>
            <a:t>Inefficienze</a:t>
          </a:r>
          <a:r>
            <a:rPr lang="en-US" sz="1600" dirty="0" smtClean="0"/>
            <a:t> e </a:t>
          </a:r>
          <a:r>
            <a:rPr lang="en-US" sz="1600" dirty="0" err="1" smtClean="0"/>
            <a:t>malfunzionamento</a:t>
          </a:r>
          <a:r>
            <a:rPr lang="en-US" sz="1600" dirty="0" smtClean="0"/>
            <a:t> di hardware e software</a:t>
          </a:r>
        </a:p>
        <a:p>
          <a:pPr algn="ctr"/>
          <a:endParaRPr lang="en-US" sz="1600" dirty="0" smtClean="0"/>
        </a:p>
        <a:p>
          <a:pPr algn="ctr"/>
          <a:endParaRPr lang="en-US" sz="1600" dirty="0" smtClean="0"/>
        </a:p>
        <a:p>
          <a:pPr algn="ctr"/>
          <a:endParaRPr lang="en-US" sz="1600" dirty="0"/>
        </a:p>
      </dgm:t>
    </dgm:pt>
    <dgm:pt modelId="{E2E3FD5C-3D83-4148-A48A-DCECD48BCBE1}" type="parTrans" cxnId="{CC95E389-4DE9-45FD-A6F7-E7AFB0ECB8DC}">
      <dgm:prSet/>
      <dgm:spPr/>
      <dgm:t>
        <a:bodyPr/>
        <a:lstStyle/>
        <a:p>
          <a:endParaRPr lang="en-US"/>
        </a:p>
      </dgm:t>
    </dgm:pt>
    <dgm:pt modelId="{4F4F8776-F9C4-4919-9907-F0EA7B5E8299}" type="sibTrans" cxnId="{CC95E389-4DE9-45FD-A6F7-E7AFB0ECB8DC}">
      <dgm:prSet phldrT="02"/>
      <dgm:spPr/>
      <dgm:t>
        <a:bodyPr/>
        <a:lstStyle/>
        <a:p>
          <a:endParaRPr lang="en-US" dirty="0"/>
        </a:p>
      </dgm:t>
    </dgm:pt>
    <dgm:pt modelId="{69128290-2081-4E68-9847-58EDCBA92F91}">
      <dgm:prSet custT="1"/>
      <dgm:spPr/>
      <dgm:t>
        <a:bodyPr/>
        <a:lstStyle/>
        <a:p>
          <a:r>
            <a:rPr lang="en-US" sz="2600" dirty="0" err="1" smtClean="0"/>
            <a:t>Fattori</a:t>
          </a:r>
          <a:r>
            <a:rPr lang="en-US" sz="2600" dirty="0" smtClean="0"/>
            <a:t> </a:t>
          </a:r>
          <a:r>
            <a:rPr lang="en-US" sz="2600" dirty="0" err="1" smtClean="0"/>
            <a:t>umani</a:t>
          </a:r>
          <a:endParaRPr lang="en-US" sz="2600" dirty="0" smtClean="0"/>
        </a:p>
        <a:p>
          <a:r>
            <a:rPr lang="en-US" sz="1600" smtClean="0"/>
            <a:t>-</a:t>
          </a:r>
          <a:r>
            <a:rPr lang="en-US" sz="2600" smtClean="0"/>
            <a:t> </a:t>
          </a:r>
          <a:r>
            <a:rPr lang="en-US" sz="1600" smtClean="0"/>
            <a:t>mancanza </a:t>
          </a:r>
          <a:r>
            <a:rPr lang="en-US" sz="1600" dirty="0" smtClean="0"/>
            <a:t>di </a:t>
          </a:r>
          <a:r>
            <a:rPr lang="en-US" sz="1600" dirty="0" err="1" smtClean="0"/>
            <a:t>esperienza</a:t>
          </a:r>
          <a:r>
            <a:rPr lang="en-US" sz="1600" dirty="0" smtClean="0"/>
            <a:t> e di </a:t>
          </a:r>
          <a:r>
            <a:rPr lang="en-US" sz="1600" dirty="0" err="1" smtClean="0"/>
            <a:t>professionalità</a:t>
          </a:r>
          <a:r>
            <a:rPr lang="en-US" sz="1600" dirty="0" smtClean="0"/>
            <a:t> del </a:t>
          </a:r>
          <a:r>
            <a:rPr lang="en-US" sz="1600" dirty="0" err="1" smtClean="0"/>
            <a:t>personale</a:t>
          </a:r>
          <a:endParaRPr lang="en-US" sz="1600" dirty="0" smtClean="0"/>
        </a:p>
        <a:p>
          <a:r>
            <a:rPr lang="en-US" sz="1600" dirty="0" smtClean="0"/>
            <a:t>- </a:t>
          </a:r>
          <a:r>
            <a:rPr lang="en-US" sz="1600" dirty="0" err="1" smtClean="0"/>
            <a:t>frodi</a:t>
          </a:r>
          <a:r>
            <a:rPr lang="en-US" sz="1600" dirty="0" smtClean="0"/>
            <a:t>, </a:t>
          </a:r>
          <a:r>
            <a:rPr lang="en-US" sz="1600" dirty="0" err="1" smtClean="0"/>
            <a:t>collusioni</a:t>
          </a:r>
          <a:r>
            <a:rPr lang="en-US" sz="1600" dirty="0" smtClean="0"/>
            <a:t>, </a:t>
          </a:r>
          <a:r>
            <a:rPr lang="en-US" sz="1600" dirty="0" err="1" smtClean="0"/>
            <a:t>attività</a:t>
          </a:r>
          <a:r>
            <a:rPr lang="en-US" sz="1600" dirty="0" smtClean="0"/>
            <a:t> </a:t>
          </a:r>
          <a:r>
            <a:rPr lang="en-US" sz="1600" dirty="0" err="1" smtClean="0"/>
            <a:t>criminali</a:t>
          </a:r>
          <a:r>
            <a:rPr lang="en-US" sz="1600" dirty="0" smtClean="0"/>
            <a:t> </a:t>
          </a:r>
          <a:r>
            <a:rPr lang="en-US" sz="1600" dirty="0" err="1" smtClean="0"/>
            <a:t>violazione</a:t>
          </a:r>
          <a:r>
            <a:rPr lang="en-US" sz="1600" dirty="0" smtClean="0"/>
            <a:t> di </a:t>
          </a:r>
          <a:r>
            <a:rPr lang="en-US" sz="1600" dirty="0" err="1" smtClean="0"/>
            <a:t>leggi</a:t>
          </a:r>
          <a:r>
            <a:rPr lang="en-US" sz="1600" dirty="0" smtClean="0"/>
            <a:t> </a:t>
          </a:r>
          <a:r>
            <a:rPr lang="mr-IN" sz="1600" dirty="0" smtClean="0"/>
            <a:t>…</a:t>
          </a:r>
          <a:endParaRPr lang="en-US" sz="1600" dirty="0" smtClean="0"/>
        </a:p>
        <a:p>
          <a:endParaRPr lang="en-US" sz="2600" dirty="0"/>
        </a:p>
      </dgm:t>
    </dgm:pt>
    <dgm:pt modelId="{94B35E93-77A0-4648-B537-2A2FE90D2063}" type="parTrans" cxnId="{C4D48EA3-0480-45FE-94DF-C0C9D6C3DD05}">
      <dgm:prSet/>
      <dgm:spPr/>
      <dgm:t>
        <a:bodyPr/>
        <a:lstStyle/>
        <a:p>
          <a:endParaRPr lang="en-US"/>
        </a:p>
      </dgm:t>
    </dgm:pt>
    <dgm:pt modelId="{74213363-BB68-426E-A0CC-21F1F889B241}" type="sibTrans" cxnId="{C4D48EA3-0480-45FE-94DF-C0C9D6C3DD05}">
      <dgm:prSet phldrT="03"/>
      <dgm:spPr/>
      <dgm:t>
        <a:bodyPr/>
        <a:lstStyle/>
        <a:p>
          <a:endParaRPr lang="en-US" dirty="0"/>
        </a:p>
      </dgm:t>
    </dgm:pt>
    <dgm:pt modelId="{FAD5C1CB-738E-495D-BCD1-F08D3C5A4857}">
      <dgm:prSet custT="1"/>
      <dgm:spPr/>
      <dgm:t>
        <a:bodyPr/>
        <a:lstStyle/>
        <a:p>
          <a:r>
            <a:rPr lang="en-US" sz="2600" dirty="0" err="1" smtClean="0"/>
            <a:t>Eventi</a:t>
          </a:r>
          <a:r>
            <a:rPr lang="en-US" sz="2600" dirty="0" smtClean="0"/>
            <a:t> </a:t>
          </a:r>
          <a:r>
            <a:rPr lang="en-US" sz="2600" dirty="0" err="1" smtClean="0"/>
            <a:t>esogeni</a:t>
          </a:r>
          <a:endParaRPr lang="en-US" sz="2600" dirty="0" smtClean="0"/>
        </a:p>
        <a:p>
          <a:r>
            <a:rPr lang="en-US" sz="1600" dirty="0" smtClean="0"/>
            <a:t>- </a:t>
          </a:r>
          <a:r>
            <a:rPr lang="en-US" sz="1600" dirty="0" err="1" smtClean="0"/>
            <a:t>Eventi</a:t>
          </a:r>
          <a:r>
            <a:rPr lang="en-US" sz="1600" dirty="0" smtClean="0"/>
            <a:t> </a:t>
          </a:r>
          <a:r>
            <a:rPr lang="en-US" sz="1600" dirty="0" err="1" smtClean="0"/>
            <a:t>naturali</a:t>
          </a:r>
          <a:r>
            <a:rPr lang="en-US" sz="1600" dirty="0" smtClean="0"/>
            <a:t> al di </a:t>
          </a:r>
          <a:r>
            <a:rPr lang="en-US" sz="1600" dirty="0" err="1" smtClean="0"/>
            <a:t>fuori</a:t>
          </a:r>
          <a:r>
            <a:rPr lang="en-US" sz="1600" dirty="0" smtClean="0"/>
            <a:t> del </a:t>
          </a:r>
          <a:r>
            <a:rPr lang="en-US" sz="1600" dirty="0" err="1" smtClean="0"/>
            <a:t>controllo</a:t>
          </a:r>
          <a:r>
            <a:rPr lang="en-US" sz="1600" dirty="0" smtClean="0"/>
            <a:t> </a:t>
          </a:r>
          <a:r>
            <a:rPr lang="en-US" sz="1600" dirty="0" err="1" smtClean="0"/>
            <a:t>aziendale</a:t>
          </a:r>
          <a:endParaRPr lang="en-US" sz="1600" dirty="0" smtClean="0"/>
        </a:p>
        <a:p>
          <a:endParaRPr lang="en-US" sz="1600" dirty="0"/>
        </a:p>
      </dgm:t>
    </dgm:pt>
    <dgm:pt modelId="{5A3D2556-DCAE-49A0-9495-ED80ED829676}" type="parTrans" cxnId="{7664DF91-BFB6-440D-9EDB-2905780A2858}">
      <dgm:prSet/>
      <dgm:spPr/>
      <dgm:t>
        <a:bodyPr/>
        <a:lstStyle/>
        <a:p>
          <a:endParaRPr lang="en-US"/>
        </a:p>
      </dgm:t>
    </dgm:pt>
    <dgm:pt modelId="{8EA8D63B-5055-4222-B75F-31C6865837C1}" type="sibTrans" cxnId="{7664DF91-BFB6-440D-9EDB-2905780A2858}">
      <dgm:prSet phldrT="04"/>
      <dgm:spPr/>
      <dgm:t>
        <a:bodyPr/>
        <a:lstStyle/>
        <a:p>
          <a:endParaRPr lang="en-US" dirty="0"/>
        </a:p>
      </dgm:t>
    </dgm:pt>
    <dgm:pt modelId="{7FB67A7E-5E1A-4449-97AB-32219E2FEE08}" type="pres">
      <dgm:prSet presAssocID="{0B489E6A-972E-44EF-AE19-718816D9EC2C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DF13AF8B-7744-4589-BEE8-8D137E2B3F84}" type="pres">
      <dgm:prSet presAssocID="{9B872567-EFDF-4C1B-8AFB-BC96F3FFEBFA}" presName="compositeNode" presStyleCnt="0">
        <dgm:presLayoutVars>
          <dgm:bulletEnabled val="1"/>
        </dgm:presLayoutVars>
      </dgm:prSet>
      <dgm:spPr/>
    </dgm:pt>
    <dgm:pt modelId="{6110B588-C671-416F-89BF-E26F13F8955B}" type="pres">
      <dgm:prSet presAssocID="{9B872567-EFDF-4C1B-8AFB-BC96F3FFEBFA}" presName="bgRect" presStyleLbl="alignNode1" presStyleIdx="0" presStyleCnt="4" custScaleX="99030" custScaleY="120730" custLinFactNeighborX="-8" custLinFactNeighborY="-1174"/>
      <dgm:spPr/>
      <dgm:t>
        <a:bodyPr/>
        <a:lstStyle/>
        <a:p>
          <a:endParaRPr lang="it-IT"/>
        </a:p>
      </dgm:t>
    </dgm:pt>
    <dgm:pt modelId="{AC1DAF9E-D9B9-41BE-8EC2-F8DE89D3885F}" type="pres">
      <dgm:prSet presAssocID="{FACD17B6-2F4D-48E5-8D87-4BDB4BF8BBCA}" presName="sibTransNodeRect" presStyleLbl="alignNode1" presStyleIdx="0" presStyleCnt="4" custFlipVert="1" custScaleY="4800" custLinFactNeighborX="-8" custLinFactNeighborY="-48043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ECF17BF-C584-46A0-9C82-D0A8DD07CACF}" type="pres">
      <dgm:prSet presAssocID="{9B872567-EFDF-4C1B-8AFB-BC96F3FFEBFA}" presName="nodeRect" presStyleLbl="alignNode1" presStyleIdx="0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C9131C4-C9DD-4C11-AB8E-63001FC2481B}" type="pres">
      <dgm:prSet presAssocID="{FACD17B6-2F4D-48E5-8D87-4BDB4BF8BBCA}" presName="sibTrans" presStyleCnt="0"/>
      <dgm:spPr/>
    </dgm:pt>
    <dgm:pt modelId="{666829D5-10FC-4CC1-BDE7-6BB4636CC76A}" type="pres">
      <dgm:prSet presAssocID="{A789788D-2BC7-42BE-99DA-4C675B5F87DB}" presName="compositeNode" presStyleCnt="0">
        <dgm:presLayoutVars>
          <dgm:bulletEnabled val="1"/>
        </dgm:presLayoutVars>
      </dgm:prSet>
      <dgm:spPr/>
    </dgm:pt>
    <dgm:pt modelId="{A74A78AE-5941-4D66-84EF-38B1D9F8FA7E}" type="pres">
      <dgm:prSet presAssocID="{A789788D-2BC7-42BE-99DA-4C675B5F87DB}" presName="bgRect" presStyleLbl="alignNode1" presStyleIdx="1" presStyleCnt="4" custScaleX="98577" custScaleY="120855" custLinFactNeighborX="-181" custLinFactNeighborY="13634"/>
      <dgm:spPr/>
      <dgm:t>
        <a:bodyPr/>
        <a:lstStyle/>
        <a:p>
          <a:endParaRPr lang="it-IT"/>
        </a:p>
      </dgm:t>
    </dgm:pt>
    <dgm:pt modelId="{5E7B9680-9FC6-4DC8-9B13-653326B1FEFE}" type="pres">
      <dgm:prSet presAssocID="{4F4F8776-F9C4-4919-9907-F0EA7B5E8299}" presName="sibTransNodeRect" presStyleLbl="alignNode1" presStyleIdx="1" presStyleCnt="4" custLinFactNeighborX="-181" custLinFactNeighborY="-53563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EE1BECF-F457-49B4-9844-C1E148E40E0D}" type="pres">
      <dgm:prSet presAssocID="{A789788D-2BC7-42BE-99DA-4C675B5F87DB}" presName="nodeRect" presStyleLbl="alignNode1" presStyleIdx="1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F6E6066-6BEA-46CE-9F6B-87DC70CDCF69}" type="pres">
      <dgm:prSet presAssocID="{4F4F8776-F9C4-4919-9907-F0EA7B5E8299}" presName="sibTrans" presStyleCnt="0"/>
      <dgm:spPr/>
    </dgm:pt>
    <dgm:pt modelId="{695E34B8-F124-4B00-8056-0B91E9679A6A}" type="pres">
      <dgm:prSet presAssocID="{69128290-2081-4E68-9847-58EDCBA92F91}" presName="compositeNode" presStyleCnt="0">
        <dgm:presLayoutVars>
          <dgm:bulletEnabled val="1"/>
        </dgm:presLayoutVars>
      </dgm:prSet>
      <dgm:spPr/>
    </dgm:pt>
    <dgm:pt modelId="{FAE33C77-3AA2-465C-A7FC-A45C00119CA3}" type="pres">
      <dgm:prSet presAssocID="{69128290-2081-4E68-9847-58EDCBA92F91}" presName="bgRect" presStyleLbl="alignNode1" presStyleIdx="2" presStyleCnt="4" custScaleX="100318" custScaleY="120730" custLinFactNeighborY="11037"/>
      <dgm:spPr/>
      <dgm:t>
        <a:bodyPr/>
        <a:lstStyle/>
        <a:p>
          <a:endParaRPr lang="it-IT"/>
        </a:p>
      </dgm:t>
    </dgm:pt>
    <dgm:pt modelId="{7849BBA6-D266-42A9-B6C6-AD9C6F999483}" type="pres">
      <dgm:prSet presAssocID="{74213363-BB68-426E-A0CC-21F1F889B241}" presName="sibTransNodeRect" presStyleLbl="alignNode1" presStyleIdx="2" presStyleCnt="4" custLinFactNeighborX="-1558" custLinFactNeighborY="-53563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0A6C12F-0C5B-41AA-800B-BC261948D502}" type="pres">
      <dgm:prSet presAssocID="{69128290-2081-4E68-9847-58EDCBA92F91}" presName="nodeRect" presStyleLbl="alignNode1" presStyleIdx="2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207E8C7-2978-4161-BB6B-FA32F17DB40E}" type="pres">
      <dgm:prSet presAssocID="{74213363-BB68-426E-A0CC-21F1F889B241}" presName="sibTrans" presStyleCnt="0"/>
      <dgm:spPr/>
    </dgm:pt>
    <dgm:pt modelId="{755710C6-2010-4250-BF5B-D29F03D4B506}" type="pres">
      <dgm:prSet presAssocID="{FAD5C1CB-738E-495D-BCD1-F08D3C5A4857}" presName="compositeNode" presStyleCnt="0">
        <dgm:presLayoutVars>
          <dgm:bulletEnabled val="1"/>
        </dgm:presLayoutVars>
      </dgm:prSet>
      <dgm:spPr/>
    </dgm:pt>
    <dgm:pt modelId="{111876E3-FB47-4A52-921E-F224A2DA1E4F}" type="pres">
      <dgm:prSet presAssocID="{FAD5C1CB-738E-495D-BCD1-F08D3C5A4857}" presName="bgRect" presStyleLbl="alignNode1" presStyleIdx="3" presStyleCnt="4" custScaleY="120730" custLinFactNeighborY="1104"/>
      <dgm:spPr/>
      <dgm:t>
        <a:bodyPr/>
        <a:lstStyle/>
        <a:p>
          <a:endParaRPr lang="it-IT"/>
        </a:p>
      </dgm:t>
    </dgm:pt>
    <dgm:pt modelId="{C6062BE6-03FD-4D78-8D04-682DA997199E}" type="pres">
      <dgm:prSet presAssocID="{8EA8D63B-5055-4222-B75F-31C6865837C1}" presName="sibTransNodeRect" presStyleLbl="alignNode1" presStyleIdx="3" presStyleCnt="4" custFlipVert="0" custScaleX="40187" custScaleY="43746" custLinFactNeighborX="-519" custLinFactNeighborY="-63716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D949F35-F3D8-47CB-BAFE-886FD2F5C80C}" type="pres">
      <dgm:prSet presAssocID="{FAD5C1CB-738E-495D-BCD1-F08D3C5A4857}" presName="nodeRect" presStyleLbl="alignNode1" presStyleIdx="3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C4D48EA3-0480-45FE-94DF-C0C9D6C3DD05}" srcId="{0B489E6A-972E-44EF-AE19-718816D9EC2C}" destId="{69128290-2081-4E68-9847-58EDCBA92F91}" srcOrd="2" destOrd="0" parTransId="{94B35E93-77A0-4648-B537-2A2FE90D2063}" sibTransId="{74213363-BB68-426E-A0CC-21F1F889B241}"/>
    <dgm:cxn modelId="{CE6C7BB8-15EA-2048-B228-030FA55ECF84}" type="presOf" srcId="{FAD5C1CB-738E-495D-BCD1-F08D3C5A4857}" destId="{AD949F35-F3D8-47CB-BAFE-886FD2F5C80C}" srcOrd="1" destOrd="0" presId="urn:microsoft.com/office/officeart/2016/7/layout/LinearBlockProcessNumbered"/>
    <dgm:cxn modelId="{813CC900-FB8A-7A45-8324-E78956BE43F7}" type="presOf" srcId="{FAD5C1CB-738E-495D-BCD1-F08D3C5A4857}" destId="{111876E3-FB47-4A52-921E-F224A2DA1E4F}" srcOrd="0" destOrd="0" presId="urn:microsoft.com/office/officeart/2016/7/layout/LinearBlockProcessNumbered"/>
    <dgm:cxn modelId="{0EC79391-BFF9-7840-BBD0-D9BD14A97FF3}" type="presOf" srcId="{8EA8D63B-5055-4222-B75F-31C6865837C1}" destId="{C6062BE6-03FD-4D78-8D04-682DA997199E}" srcOrd="0" destOrd="0" presId="urn:microsoft.com/office/officeart/2016/7/layout/LinearBlockProcessNumbered"/>
    <dgm:cxn modelId="{19A2FFD2-51BD-9C48-BB11-9BA32DE54841}" type="presOf" srcId="{A789788D-2BC7-42BE-99DA-4C675B5F87DB}" destId="{A74A78AE-5941-4D66-84EF-38B1D9F8FA7E}" srcOrd="0" destOrd="0" presId="urn:microsoft.com/office/officeart/2016/7/layout/LinearBlockProcessNumbered"/>
    <dgm:cxn modelId="{C6BBC415-EC39-E54C-AD3B-DBA6B7600147}" type="presOf" srcId="{74213363-BB68-426E-A0CC-21F1F889B241}" destId="{7849BBA6-D266-42A9-B6C6-AD9C6F999483}" srcOrd="0" destOrd="0" presId="urn:microsoft.com/office/officeart/2016/7/layout/LinearBlockProcessNumbered"/>
    <dgm:cxn modelId="{1AE20D66-AA4D-0042-AC65-4F7887F5ADF9}" type="presOf" srcId="{FACD17B6-2F4D-48E5-8D87-4BDB4BF8BBCA}" destId="{AC1DAF9E-D9B9-41BE-8EC2-F8DE89D3885F}" srcOrd="0" destOrd="0" presId="urn:microsoft.com/office/officeart/2016/7/layout/LinearBlockProcessNumbered"/>
    <dgm:cxn modelId="{99BAADD8-0CD4-164B-A56D-685844EB825E}" type="presOf" srcId="{9B872567-EFDF-4C1B-8AFB-BC96F3FFEBFA}" destId="{8ECF17BF-C584-46A0-9C82-D0A8DD07CACF}" srcOrd="1" destOrd="0" presId="urn:microsoft.com/office/officeart/2016/7/layout/LinearBlockProcessNumbered"/>
    <dgm:cxn modelId="{11CA90D8-6205-5948-9E5F-4558052370AE}" type="presOf" srcId="{9B872567-EFDF-4C1B-8AFB-BC96F3FFEBFA}" destId="{6110B588-C671-416F-89BF-E26F13F8955B}" srcOrd="0" destOrd="0" presId="urn:microsoft.com/office/officeart/2016/7/layout/LinearBlockProcessNumbered"/>
    <dgm:cxn modelId="{EEFAC975-EA67-9D43-81C6-0DEBA00395DC}" type="presOf" srcId="{69128290-2081-4E68-9847-58EDCBA92F91}" destId="{FAE33C77-3AA2-465C-A7FC-A45C00119CA3}" srcOrd="0" destOrd="0" presId="urn:microsoft.com/office/officeart/2016/7/layout/LinearBlockProcessNumbered"/>
    <dgm:cxn modelId="{555BB654-D054-428A-BF8F-C61D5FCA1AD4}" srcId="{0B489E6A-972E-44EF-AE19-718816D9EC2C}" destId="{9B872567-EFDF-4C1B-8AFB-BC96F3FFEBFA}" srcOrd="0" destOrd="0" parTransId="{58B70363-741A-4A55-8DAE-0828CE7E6240}" sibTransId="{FACD17B6-2F4D-48E5-8D87-4BDB4BF8BBCA}"/>
    <dgm:cxn modelId="{7664DF91-BFB6-440D-9EDB-2905780A2858}" srcId="{0B489E6A-972E-44EF-AE19-718816D9EC2C}" destId="{FAD5C1CB-738E-495D-BCD1-F08D3C5A4857}" srcOrd="3" destOrd="0" parTransId="{5A3D2556-DCAE-49A0-9495-ED80ED829676}" sibTransId="{8EA8D63B-5055-4222-B75F-31C6865837C1}"/>
    <dgm:cxn modelId="{FD5AEE82-406B-2D4D-930B-9327A63DAECB}" type="presOf" srcId="{A789788D-2BC7-42BE-99DA-4C675B5F87DB}" destId="{5EE1BECF-F457-49B4-9844-C1E148E40E0D}" srcOrd="1" destOrd="0" presId="urn:microsoft.com/office/officeart/2016/7/layout/LinearBlockProcessNumbered"/>
    <dgm:cxn modelId="{8E21630D-EB8E-3A45-AD3F-0A8605CD83B7}" type="presOf" srcId="{0B489E6A-972E-44EF-AE19-718816D9EC2C}" destId="{7FB67A7E-5E1A-4449-97AB-32219E2FEE08}" srcOrd="0" destOrd="0" presId="urn:microsoft.com/office/officeart/2016/7/layout/LinearBlockProcessNumbered"/>
    <dgm:cxn modelId="{CC95E389-4DE9-45FD-A6F7-E7AFB0ECB8DC}" srcId="{0B489E6A-972E-44EF-AE19-718816D9EC2C}" destId="{A789788D-2BC7-42BE-99DA-4C675B5F87DB}" srcOrd="1" destOrd="0" parTransId="{E2E3FD5C-3D83-4148-A48A-DCECD48BCBE1}" sibTransId="{4F4F8776-F9C4-4919-9907-F0EA7B5E8299}"/>
    <dgm:cxn modelId="{1F181680-1D9C-274D-AA2B-1FA16C4CF1EE}" type="presOf" srcId="{4F4F8776-F9C4-4919-9907-F0EA7B5E8299}" destId="{5E7B9680-9FC6-4DC8-9B13-653326B1FEFE}" srcOrd="0" destOrd="0" presId="urn:microsoft.com/office/officeart/2016/7/layout/LinearBlockProcessNumbered"/>
    <dgm:cxn modelId="{7CEA08AF-52C4-9C4A-80C1-9EA0AD141EA3}" type="presOf" srcId="{69128290-2081-4E68-9847-58EDCBA92F91}" destId="{90A6C12F-0C5B-41AA-800B-BC261948D502}" srcOrd="1" destOrd="0" presId="urn:microsoft.com/office/officeart/2016/7/layout/LinearBlockProcessNumbered"/>
    <dgm:cxn modelId="{F1E39E1F-EF8A-2248-B66C-FA62A8805C87}" type="presParOf" srcId="{7FB67A7E-5E1A-4449-97AB-32219E2FEE08}" destId="{DF13AF8B-7744-4589-BEE8-8D137E2B3F84}" srcOrd="0" destOrd="0" presId="urn:microsoft.com/office/officeart/2016/7/layout/LinearBlockProcessNumbered"/>
    <dgm:cxn modelId="{7CD6A067-6785-0E4F-888B-0646FF88B0A0}" type="presParOf" srcId="{DF13AF8B-7744-4589-BEE8-8D137E2B3F84}" destId="{6110B588-C671-416F-89BF-E26F13F8955B}" srcOrd="0" destOrd="0" presId="urn:microsoft.com/office/officeart/2016/7/layout/LinearBlockProcessNumbered"/>
    <dgm:cxn modelId="{C4D91AD3-79E4-C941-8C47-79664217B5E3}" type="presParOf" srcId="{DF13AF8B-7744-4589-BEE8-8D137E2B3F84}" destId="{AC1DAF9E-D9B9-41BE-8EC2-F8DE89D3885F}" srcOrd="1" destOrd="0" presId="urn:microsoft.com/office/officeart/2016/7/layout/LinearBlockProcessNumbered"/>
    <dgm:cxn modelId="{BFB4FE91-FCA7-7E48-BD6B-FBE389591ACA}" type="presParOf" srcId="{DF13AF8B-7744-4589-BEE8-8D137E2B3F84}" destId="{8ECF17BF-C584-46A0-9C82-D0A8DD07CACF}" srcOrd="2" destOrd="0" presId="urn:microsoft.com/office/officeart/2016/7/layout/LinearBlockProcessNumbered"/>
    <dgm:cxn modelId="{07927D0D-8D28-CC49-9159-B7C8374FA84B}" type="presParOf" srcId="{7FB67A7E-5E1A-4449-97AB-32219E2FEE08}" destId="{3C9131C4-C9DD-4C11-AB8E-63001FC2481B}" srcOrd="1" destOrd="0" presId="urn:microsoft.com/office/officeart/2016/7/layout/LinearBlockProcessNumbered"/>
    <dgm:cxn modelId="{DB6B6077-C546-A542-8174-186F2E409BA7}" type="presParOf" srcId="{7FB67A7E-5E1A-4449-97AB-32219E2FEE08}" destId="{666829D5-10FC-4CC1-BDE7-6BB4636CC76A}" srcOrd="2" destOrd="0" presId="urn:microsoft.com/office/officeart/2016/7/layout/LinearBlockProcessNumbered"/>
    <dgm:cxn modelId="{DF9C2790-7D04-5F46-941A-2A328E06DCB3}" type="presParOf" srcId="{666829D5-10FC-4CC1-BDE7-6BB4636CC76A}" destId="{A74A78AE-5941-4D66-84EF-38B1D9F8FA7E}" srcOrd="0" destOrd="0" presId="urn:microsoft.com/office/officeart/2016/7/layout/LinearBlockProcessNumbered"/>
    <dgm:cxn modelId="{5789785C-283C-3D4A-8DFD-1E81815CCF9C}" type="presParOf" srcId="{666829D5-10FC-4CC1-BDE7-6BB4636CC76A}" destId="{5E7B9680-9FC6-4DC8-9B13-653326B1FEFE}" srcOrd="1" destOrd="0" presId="urn:microsoft.com/office/officeart/2016/7/layout/LinearBlockProcessNumbered"/>
    <dgm:cxn modelId="{16798602-2F18-584E-AF2F-2F74891F16E9}" type="presParOf" srcId="{666829D5-10FC-4CC1-BDE7-6BB4636CC76A}" destId="{5EE1BECF-F457-49B4-9844-C1E148E40E0D}" srcOrd="2" destOrd="0" presId="urn:microsoft.com/office/officeart/2016/7/layout/LinearBlockProcessNumbered"/>
    <dgm:cxn modelId="{0AE2541A-2E31-9D42-8EF5-592E77970F44}" type="presParOf" srcId="{7FB67A7E-5E1A-4449-97AB-32219E2FEE08}" destId="{3F6E6066-6BEA-46CE-9F6B-87DC70CDCF69}" srcOrd="3" destOrd="0" presId="urn:microsoft.com/office/officeart/2016/7/layout/LinearBlockProcessNumbered"/>
    <dgm:cxn modelId="{AD9C88B1-096F-864E-A92F-6D5882C50383}" type="presParOf" srcId="{7FB67A7E-5E1A-4449-97AB-32219E2FEE08}" destId="{695E34B8-F124-4B00-8056-0B91E9679A6A}" srcOrd="4" destOrd="0" presId="urn:microsoft.com/office/officeart/2016/7/layout/LinearBlockProcessNumbered"/>
    <dgm:cxn modelId="{E781FBD3-D484-544C-BE85-6EC2AAF33058}" type="presParOf" srcId="{695E34B8-F124-4B00-8056-0B91E9679A6A}" destId="{FAE33C77-3AA2-465C-A7FC-A45C00119CA3}" srcOrd="0" destOrd="0" presId="urn:microsoft.com/office/officeart/2016/7/layout/LinearBlockProcessNumbered"/>
    <dgm:cxn modelId="{0FF3A904-8A6A-2A47-8F87-CEE4D2BD05CC}" type="presParOf" srcId="{695E34B8-F124-4B00-8056-0B91E9679A6A}" destId="{7849BBA6-D266-42A9-B6C6-AD9C6F999483}" srcOrd="1" destOrd="0" presId="urn:microsoft.com/office/officeart/2016/7/layout/LinearBlockProcessNumbered"/>
    <dgm:cxn modelId="{94E09F53-F72B-DE4C-A705-3BACC8A1DD3D}" type="presParOf" srcId="{695E34B8-F124-4B00-8056-0B91E9679A6A}" destId="{90A6C12F-0C5B-41AA-800B-BC261948D502}" srcOrd="2" destOrd="0" presId="urn:microsoft.com/office/officeart/2016/7/layout/LinearBlockProcessNumbered"/>
    <dgm:cxn modelId="{17E054E2-BF95-DE41-8F56-F4665F9417BC}" type="presParOf" srcId="{7FB67A7E-5E1A-4449-97AB-32219E2FEE08}" destId="{5207E8C7-2978-4161-BB6B-FA32F17DB40E}" srcOrd="5" destOrd="0" presId="urn:microsoft.com/office/officeart/2016/7/layout/LinearBlockProcessNumbered"/>
    <dgm:cxn modelId="{6476243A-B7A7-9D42-9446-E23FE23E10FE}" type="presParOf" srcId="{7FB67A7E-5E1A-4449-97AB-32219E2FEE08}" destId="{755710C6-2010-4250-BF5B-D29F03D4B506}" srcOrd="6" destOrd="0" presId="urn:microsoft.com/office/officeart/2016/7/layout/LinearBlockProcessNumbered"/>
    <dgm:cxn modelId="{2A0E978C-6972-B644-9107-2C82B2F1218A}" type="presParOf" srcId="{755710C6-2010-4250-BF5B-D29F03D4B506}" destId="{111876E3-FB47-4A52-921E-F224A2DA1E4F}" srcOrd="0" destOrd="0" presId="urn:microsoft.com/office/officeart/2016/7/layout/LinearBlockProcessNumbered"/>
    <dgm:cxn modelId="{D0A9A048-A0B6-784D-85CA-6C3E2A6534BE}" type="presParOf" srcId="{755710C6-2010-4250-BF5B-D29F03D4B506}" destId="{C6062BE6-03FD-4D78-8D04-682DA997199E}" srcOrd="1" destOrd="0" presId="urn:microsoft.com/office/officeart/2016/7/layout/LinearBlockProcessNumbered"/>
    <dgm:cxn modelId="{13788F7D-8C00-5B47-B6B9-3935700F2654}" type="presParOf" srcId="{755710C6-2010-4250-BF5B-D29F03D4B506}" destId="{AD949F35-F3D8-47CB-BAFE-886FD2F5C80C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A23775-9C5C-4DED-90A7-BEDF571F2915}" type="doc">
      <dgm:prSet loTypeId="urn:microsoft.com/office/officeart/2005/8/layout/default" loCatId="list" qsTypeId="urn:microsoft.com/office/officeart/2005/8/quickstyle/simple3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B3213BC7-026C-4063-842C-922F37494025}">
      <dgm:prSet/>
      <dgm:sp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it-IT" dirty="0"/>
            <a:t>Corporate </a:t>
          </a:r>
          <a:r>
            <a:rPr lang="it-IT" dirty="0" err="1"/>
            <a:t>finance</a:t>
          </a:r>
          <a:endParaRPr lang="en-US" dirty="0"/>
        </a:p>
      </dgm:t>
    </dgm:pt>
    <dgm:pt modelId="{E348462D-34BE-454A-8049-61F7B9B6D19D}" type="parTrans" cxnId="{1CB80AA1-29C3-4483-97F0-415B798A0DF8}">
      <dgm:prSet/>
      <dgm:spPr/>
      <dgm:t>
        <a:bodyPr/>
        <a:lstStyle/>
        <a:p>
          <a:endParaRPr lang="en-US"/>
        </a:p>
      </dgm:t>
    </dgm:pt>
    <dgm:pt modelId="{C89F1AAD-9C46-44EF-BF00-F52F6D4F9E86}" type="sibTrans" cxnId="{1CB80AA1-29C3-4483-97F0-415B798A0DF8}">
      <dgm:prSet/>
      <dgm:spPr/>
      <dgm:t>
        <a:bodyPr/>
        <a:lstStyle/>
        <a:p>
          <a:endParaRPr lang="en-US"/>
        </a:p>
      </dgm:t>
    </dgm:pt>
    <dgm:pt modelId="{42117951-3DC0-49A3-9C13-4F8D9A6CBB39}">
      <dgm:prSet/>
      <dgm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</dgm:spPr>
      <dgm:t>
        <a:bodyPr/>
        <a:lstStyle/>
        <a:p>
          <a:r>
            <a:rPr lang="it-IT" dirty="0"/>
            <a:t>Negoziazione e vendite</a:t>
          </a:r>
          <a:endParaRPr lang="en-US" dirty="0"/>
        </a:p>
      </dgm:t>
    </dgm:pt>
    <dgm:pt modelId="{A8E2D20B-1666-4668-9DB3-5E08BAE040BA}" type="parTrans" cxnId="{6951FD11-75A6-4A61-8688-ED9E1CC47539}">
      <dgm:prSet/>
      <dgm:spPr/>
      <dgm:t>
        <a:bodyPr/>
        <a:lstStyle/>
        <a:p>
          <a:endParaRPr lang="en-US"/>
        </a:p>
      </dgm:t>
    </dgm:pt>
    <dgm:pt modelId="{224D462D-A87C-463C-B4AC-5539F7E40D23}" type="sibTrans" cxnId="{6951FD11-75A6-4A61-8688-ED9E1CC47539}">
      <dgm:prSet/>
      <dgm:spPr/>
      <dgm:t>
        <a:bodyPr/>
        <a:lstStyle/>
        <a:p>
          <a:endParaRPr lang="en-US"/>
        </a:p>
      </dgm:t>
    </dgm:pt>
    <dgm:pt modelId="{C522442E-1D47-4F8E-86B3-FD8E1C94F0D7}">
      <dgm:prSet/>
      <dgm:sp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it-IT"/>
            <a:t>Retail banking</a:t>
          </a:r>
          <a:endParaRPr lang="en-US"/>
        </a:p>
      </dgm:t>
    </dgm:pt>
    <dgm:pt modelId="{1B467899-BB5F-4159-82C4-FEDC10E754DB}" type="parTrans" cxnId="{999CF001-6A76-4C31-AC48-5A26B96630E1}">
      <dgm:prSet/>
      <dgm:spPr/>
      <dgm:t>
        <a:bodyPr/>
        <a:lstStyle/>
        <a:p>
          <a:endParaRPr lang="en-US"/>
        </a:p>
      </dgm:t>
    </dgm:pt>
    <dgm:pt modelId="{5F286498-3DD1-4AE4-8EE0-6EB9187B8C58}" type="sibTrans" cxnId="{999CF001-6A76-4C31-AC48-5A26B96630E1}">
      <dgm:prSet/>
      <dgm:spPr/>
      <dgm:t>
        <a:bodyPr/>
        <a:lstStyle/>
        <a:p>
          <a:endParaRPr lang="en-US"/>
        </a:p>
      </dgm:t>
    </dgm:pt>
    <dgm:pt modelId="{E9B5EB73-B77F-48F3-BDE3-1AC8717EF9BB}">
      <dgm:prSet/>
      <dgm:spPr>
        <a:gradFill flip="none" rotWithShape="0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</dgm:spPr>
      <dgm:t>
        <a:bodyPr/>
        <a:lstStyle/>
        <a:p>
          <a:r>
            <a:rPr lang="it-IT" dirty="0"/>
            <a:t>Commercial banking</a:t>
          </a:r>
          <a:endParaRPr lang="en-US" dirty="0"/>
        </a:p>
      </dgm:t>
    </dgm:pt>
    <dgm:pt modelId="{87D79049-2918-43B9-AF5D-686C741E3655}" type="parTrans" cxnId="{B1C0D951-F45D-406B-BEA3-042705860F26}">
      <dgm:prSet/>
      <dgm:spPr/>
      <dgm:t>
        <a:bodyPr/>
        <a:lstStyle/>
        <a:p>
          <a:endParaRPr lang="en-US"/>
        </a:p>
      </dgm:t>
    </dgm:pt>
    <dgm:pt modelId="{85B4F3AD-433A-4BF4-9895-4EAC0752368E}" type="sibTrans" cxnId="{B1C0D951-F45D-406B-BEA3-042705860F26}">
      <dgm:prSet/>
      <dgm:spPr/>
      <dgm:t>
        <a:bodyPr/>
        <a:lstStyle/>
        <a:p>
          <a:endParaRPr lang="en-US"/>
        </a:p>
      </dgm:t>
    </dgm:pt>
    <dgm:pt modelId="{90938726-65B3-4E11-8EEB-E4AAF84CA339}">
      <dgm:prSet/>
      <dgm:spPr>
        <a:gradFill flip="none" rotWithShape="0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</dgm:spPr>
      <dgm:t>
        <a:bodyPr/>
        <a:lstStyle/>
        <a:p>
          <a:r>
            <a:rPr lang="it-IT" dirty="0"/>
            <a:t>Pagamenti e regolamenti</a:t>
          </a:r>
          <a:endParaRPr lang="en-US" dirty="0"/>
        </a:p>
      </dgm:t>
    </dgm:pt>
    <dgm:pt modelId="{01860D45-C6AE-4463-8AD6-466976EF0CA7}" type="parTrans" cxnId="{99C573FA-CFAF-4179-82AB-24E0F5ECF53A}">
      <dgm:prSet/>
      <dgm:spPr/>
      <dgm:t>
        <a:bodyPr/>
        <a:lstStyle/>
        <a:p>
          <a:endParaRPr lang="en-US"/>
        </a:p>
      </dgm:t>
    </dgm:pt>
    <dgm:pt modelId="{E4555F18-99C2-4A68-9F74-B6DC760C6DD3}" type="sibTrans" cxnId="{99C573FA-CFAF-4179-82AB-24E0F5ECF53A}">
      <dgm:prSet/>
      <dgm:spPr/>
      <dgm:t>
        <a:bodyPr/>
        <a:lstStyle/>
        <a:p>
          <a:endParaRPr lang="en-US"/>
        </a:p>
      </dgm:t>
    </dgm:pt>
    <dgm:pt modelId="{562704B0-2F52-4ACB-AE49-A0E819B65BD4}">
      <dgm:prSet/>
      <dgm:sp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it-IT" dirty="0"/>
            <a:t>Gestioni fiduciarie</a:t>
          </a:r>
          <a:endParaRPr lang="en-US" dirty="0"/>
        </a:p>
      </dgm:t>
    </dgm:pt>
    <dgm:pt modelId="{989E4511-207D-4E94-AAD8-2B658955DB2F}" type="parTrans" cxnId="{81700F7F-4335-4E1C-980E-632D3897E0F2}">
      <dgm:prSet/>
      <dgm:spPr/>
      <dgm:t>
        <a:bodyPr/>
        <a:lstStyle/>
        <a:p>
          <a:endParaRPr lang="en-US"/>
        </a:p>
      </dgm:t>
    </dgm:pt>
    <dgm:pt modelId="{AD91095F-7D21-4A5F-9B3B-1B9B0104D6BD}" type="sibTrans" cxnId="{81700F7F-4335-4E1C-980E-632D3897E0F2}">
      <dgm:prSet/>
      <dgm:spPr/>
      <dgm:t>
        <a:bodyPr/>
        <a:lstStyle/>
        <a:p>
          <a:endParaRPr lang="en-US"/>
        </a:p>
      </dgm:t>
    </dgm:pt>
    <dgm:pt modelId="{EA1637CB-9BDB-4F9E-A15F-6BB2FFBA0653}">
      <dgm:prSet/>
      <dgm:spPr>
        <a:gradFill flip="none" rotWithShape="0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</dgm:spPr>
      <dgm:t>
        <a:bodyPr/>
        <a:lstStyle/>
        <a:p>
          <a:r>
            <a:rPr lang="it-IT" dirty="0"/>
            <a:t>Asset management</a:t>
          </a:r>
          <a:endParaRPr lang="en-US" dirty="0"/>
        </a:p>
      </dgm:t>
    </dgm:pt>
    <dgm:pt modelId="{B10FF396-4CFE-45A0-8082-A0B152CD9973}" type="parTrans" cxnId="{FE70ACC0-02E7-4718-9218-D51A4867C883}">
      <dgm:prSet/>
      <dgm:spPr/>
      <dgm:t>
        <a:bodyPr/>
        <a:lstStyle/>
        <a:p>
          <a:endParaRPr lang="en-US"/>
        </a:p>
      </dgm:t>
    </dgm:pt>
    <dgm:pt modelId="{D6D29D83-24C9-4A8F-94CD-9A44F67E1D24}" type="sibTrans" cxnId="{FE70ACC0-02E7-4718-9218-D51A4867C883}">
      <dgm:prSet/>
      <dgm:spPr/>
      <dgm:t>
        <a:bodyPr/>
        <a:lstStyle/>
        <a:p>
          <a:endParaRPr lang="en-US"/>
        </a:p>
      </dgm:t>
    </dgm:pt>
    <dgm:pt modelId="{3F5B9A0C-11F5-423D-B7F8-66978FC464D8}">
      <dgm:prSet/>
      <dgm:spPr>
        <a:gradFill flip="none" rotWithShape="1"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it-IT" dirty="0"/>
            <a:t>Negoziazione al dettaglio</a:t>
          </a:r>
          <a:endParaRPr lang="en-US" dirty="0"/>
        </a:p>
      </dgm:t>
    </dgm:pt>
    <dgm:pt modelId="{D036466B-6284-4EC1-AEA6-CA69F8C9BD87}" type="parTrans" cxnId="{FCD30331-521C-42AB-99C7-D0DB153D57F9}">
      <dgm:prSet/>
      <dgm:spPr/>
      <dgm:t>
        <a:bodyPr/>
        <a:lstStyle/>
        <a:p>
          <a:endParaRPr lang="en-US"/>
        </a:p>
      </dgm:t>
    </dgm:pt>
    <dgm:pt modelId="{00E3115F-D182-484A-8321-E97D8830A384}" type="sibTrans" cxnId="{FCD30331-521C-42AB-99C7-D0DB153D57F9}">
      <dgm:prSet/>
      <dgm:spPr/>
      <dgm:t>
        <a:bodyPr/>
        <a:lstStyle/>
        <a:p>
          <a:endParaRPr lang="en-US"/>
        </a:p>
      </dgm:t>
    </dgm:pt>
    <dgm:pt modelId="{0B091D1A-1755-41DB-AA33-3D92F130E811}" type="pres">
      <dgm:prSet presAssocID="{ADA23775-9C5C-4DED-90A7-BEDF571F291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EC400221-5B3E-4704-830F-E6B0FE6BE857}" type="pres">
      <dgm:prSet presAssocID="{B3213BC7-026C-4063-842C-922F37494025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8825C66-8611-43D0-8C5F-0E51E820CA72}" type="pres">
      <dgm:prSet presAssocID="{C89F1AAD-9C46-44EF-BF00-F52F6D4F9E86}" presName="sibTrans" presStyleCnt="0"/>
      <dgm:spPr/>
    </dgm:pt>
    <dgm:pt modelId="{14839345-A8D4-4FB8-BAA9-6A6E99A04A53}" type="pres">
      <dgm:prSet presAssocID="{42117951-3DC0-49A3-9C13-4F8D9A6CBB39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8464BB5-880B-4A6E-B497-93A90AA9D90D}" type="pres">
      <dgm:prSet presAssocID="{224D462D-A87C-463C-B4AC-5539F7E40D23}" presName="sibTrans" presStyleCnt="0"/>
      <dgm:spPr/>
    </dgm:pt>
    <dgm:pt modelId="{913BEC82-19A7-481C-812D-21D9AD447867}" type="pres">
      <dgm:prSet presAssocID="{C522442E-1D47-4F8E-86B3-FD8E1C94F0D7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A42969C-E213-4748-B273-1843D77C6EA4}" type="pres">
      <dgm:prSet presAssocID="{5F286498-3DD1-4AE4-8EE0-6EB9187B8C58}" presName="sibTrans" presStyleCnt="0"/>
      <dgm:spPr/>
    </dgm:pt>
    <dgm:pt modelId="{BC21A1B2-DFE8-4892-AB2D-1A2BB1AC7BF5}" type="pres">
      <dgm:prSet presAssocID="{E9B5EB73-B77F-48F3-BDE3-1AC8717EF9BB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B120E63-2AD1-4744-8344-228BA899F3CA}" type="pres">
      <dgm:prSet presAssocID="{85B4F3AD-433A-4BF4-9895-4EAC0752368E}" presName="sibTrans" presStyleCnt="0"/>
      <dgm:spPr/>
    </dgm:pt>
    <dgm:pt modelId="{298A701D-5DA2-4BDE-89E7-030D332FFA74}" type="pres">
      <dgm:prSet presAssocID="{90938726-65B3-4E11-8EEB-E4AAF84CA339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E51F8D1-A041-416F-BED3-C51F74ABC606}" type="pres">
      <dgm:prSet presAssocID="{E4555F18-99C2-4A68-9F74-B6DC760C6DD3}" presName="sibTrans" presStyleCnt="0"/>
      <dgm:spPr/>
    </dgm:pt>
    <dgm:pt modelId="{57435459-264B-4997-B063-0203792E95E0}" type="pres">
      <dgm:prSet presAssocID="{562704B0-2F52-4ACB-AE49-A0E819B65BD4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D6CA05BA-210B-4A13-A6FA-A5D571F0F75D}" type="pres">
      <dgm:prSet presAssocID="{AD91095F-7D21-4A5F-9B3B-1B9B0104D6BD}" presName="sibTrans" presStyleCnt="0"/>
      <dgm:spPr/>
    </dgm:pt>
    <dgm:pt modelId="{60B40670-08B0-46AC-AEE4-D93FB4D67BE6}" type="pres">
      <dgm:prSet presAssocID="{EA1637CB-9BDB-4F9E-A15F-6BB2FFBA0653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82CA663-A151-4E06-A648-21850004D6BC}" type="pres">
      <dgm:prSet presAssocID="{D6D29D83-24C9-4A8F-94CD-9A44F67E1D24}" presName="sibTrans" presStyleCnt="0"/>
      <dgm:spPr/>
    </dgm:pt>
    <dgm:pt modelId="{F516814E-CC30-4267-B271-855545C72895}" type="pres">
      <dgm:prSet presAssocID="{3F5B9A0C-11F5-423D-B7F8-66978FC464D8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1E8F23FE-1587-8F4E-97F0-7F555239172A}" type="presOf" srcId="{EA1637CB-9BDB-4F9E-A15F-6BB2FFBA0653}" destId="{60B40670-08B0-46AC-AEE4-D93FB4D67BE6}" srcOrd="0" destOrd="0" presId="urn:microsoft.com/office/officeart/2005/8/layout/default"/>
    <dgm:cxn modelId="{B37AD556-4B89-934E-AEB7-53EC36C5C8B5}" type="presOf" srcId="{ADA23775-9C5C-4DED-90A7-BEDF571F2915}" destId="{0B091D1A-1755-41DB-AA33-3D92F130E811}" srcOrd="0" destOrd="0" presId="urn:microsoft.com/office/officeart/2005/8/layout/default"/>
    <dgm:cxn modelId="{1CB80AA1-29C3-4483-97F0-415B798A0DF8}" srcId="{ADA23775-9C5C-4DED-90A7-BEDF571F2915}" destId="{B3213BC7-026C-4063-842C-922F37494025}" srcOrd="0" destOrd="0" parTransId="{E348462D-34BE-454A-8049-61F7B9B6D19D}" sibTransId="{C89F1AAD-9C46-44EF-BF00-F52F6D4F9E86}"/>
    <dgm:cxn modelId="{99C573FA-CFAF-4179-82AB-24E0F5ECF53A}" srcId="{ADA23775-9C5C-4DED-90A7-BEDF571F2915}" destId="{90938726-65B3-4E11-8EEB-E4AAF84CA339}" srcOrd="4" destOrd="0" parTransId="{01860D45-C6AE-4463-8AD6-466976EF0CA7}" sibTransId="{E4555F18-99C2-4A68-9F74-B6DC760C6DD3}"/>
    <dgm:cxn modelId="{404ADCC5-3AD5-0A41-80BB-C3909EFA9979}" type="presOf" srcId="{562704B0-2F52-4ACB-AE49-A0E819B65BD4}" destId="{57435459-264B-4997-B063-0203792E95E0}" srcOrd="0" destOrd="0" presId="urn:microsoft.com/office/officeart/2005/8/layout/default"/>
    <dgm:cxn modelId="{34B30748-5883-F349-9AAD-F77246323104}" type="presOf" srcId="{E9B5EB73-B77F-48F3-BDE3-1AC8717EF9BB}" destId="{BC21A1B2-DFE8-4892-AB2D-1A2BB1AC7BF5}" srcOrd="0" destOrd="0" presId="urn:microsoft.com/office/officeart/2005/8/layout/default"/>
    <dgm:cxn modelId="{E80E4AA2-BE2C-E944-9D88-50F4EE7F590E}" type="presOf" srcId="{C522442E-1D47-4F8E-86B3-FD8E1C94F0D7}" destId="{913BEC82-19A7-481C-812D-21D9AD447867}" srcOrd="0" destOrd="0" presId="urn:microsoft.com/office/officeart/2005/8/layout/default"/>
    <dgm:cxn modelId="{0738C3F5-BF55-6A4E-BFB9-06D7D6C4F6B0}" type="presOf" srcId="{3F5B9A0C-11F5-423D-B7F8-66978FC464D8}" destId="{F516814E-CC30-4267-B271-855545C72895}" srcOrd="0" destOrd="0" presId="urn:microsoft.com/office/officeart/2005/8/layout/default"/>
    <dgm:cxn modelId="{997B29ED-64C2-E645-9F30-A6D5E63AF8BF}" type="presOf" srcId="{42117951-3DC0-49A3-9C13-4F8D9A6CBB39}" destId="{14839345-A8D4-4FB8-BAA9-6A6E99A04A53}" srcOrd="0" destOrd="0" presId="urn:microsoft.com/office/officeart/2005/8/layout/default"/>
    <dgm:cxn modelId="{6951FD11-75A6-4A61-8688-ED9E1CC47539}" srcId="{ADA23775-9C5C-4DED-90A7-BEDF571F2915}" destId="{42117951-3DC0-49A3-9C13-4F8D9A6CBB39}" srcOrd="1" destOrd="0" parTransId="{A8E2D20B-1666-4668-9DB3-5E08BAE040BA}" sibTransId="{224D462D-A87C-463C-B4AC-5539F7E40D23}"/>
    <dgm:cxn modelId="{FE70ACC0-02E7-4718-9218-D51A4867C883}" srcId="{ADA23775-9C5C-4DED-90A7-BEDF571F2915}" destId="{EA1637CB-9BDB-4F9E-A15F-6BB2FFBA0653}" srcOrd="6" destOrd="0" parTransId="{B10FF396-4CFE-45A0-8082-A0B152CD9973}" sibTransId="{D6D29D83-24C9-4A8F-94CD-9A44F67E1D24}"/>
    <dgm:cxn modelId="{81700F7F-4335-4E1C-980E-632D3897E0F2}" srcId="{ADA23775-9C5C-4DED-90A7-BEDF571F2915}" destId="{562704B0-2F52-4ACB-AE49-A0E819B65BD4}" srcOrd="5" destOrd="0" parTransId="{989E4511-207D-4E94-AAD8-2B658955DB2F}" sibTransId="{AD91095F-7D21-4A5F-9B3B-1B9B0104D6BD}"/>
    <dgm:cxn modelId="{3D6D65C7-51E5-404A-9456-55D1EC46311A}" type="presOf" srcId="{B3213BC7-026C-4063-842C-922F37494025}" destId="{EC400221-5B3E-4704-830F-E6B0FE6BE857}" srcOrd="0" destOrd="0" presId="urn:microsoft.com/office/officeart/2005/8/layout/default"/>
    <dgm:cxn modelId="{B1C0D951-F45D-406B-BEA3-042705860F26}" srcId="{ADA23775-9C5C-4DED-90A7-BEDF571F2915}" destId="{E9B5EB73-B77F-48F3-BDE3-1AC8717EF9BB}" srcOrd="3" destOrd="0" parTransId="{87D79049-2918-43B9-AF5D-686C741E3655}" sibTransId="{85B4F3AD-433A-4BF4-9895-4EAC0752368E}"/>
    <dgm:cxn modelId="{FCD30331-521C-42AB-99C7-D0DB153D57F9}" srcId="{ADA23775-9C5C-4DED-90A7-BEDF571F2915}" destId="{3F5B9A0C-11F5-423D-B7F8-66978FC464D8}" srcOrd="7" destOrd="0" parTransId="{D036466B-6284-4EC1-AEA6-CA69F8C9BD87}" sibTransId="{00E3115F-D182-484A-8321-E97D8830A384}"/>
    <dgm:cxn modelId="{396156EA-A77A-AB47-9F24-99915C93DC50}" type="presOf" srcId="{90938726-65B3-4E11-8EEB-E4AAF84CA339}" destId="{298A701D-5DA2-4BDE-89E7-030D332FFA74}" srcOrd="0" destOrd="0" presId="urn:microsoft.com/office/officeart/2005/8/layout/default"/>
    <dgm:cxn modelId="{999CF001-6A76-4C31-AC48-5A26B96630E1}" srcId="{ADA23775-9C5C-4DED-90A7-BEDF571F2915}" destId="{C522442E-1D47-4F8E-86B3-FD8E1C94F0D7}" srcOrd="2" destOrd="0" parTransId="{1B467899-BB5F-4159-82C4-FEDC10E754DB}" sibTransId="{5F286498-3DD1-4AE4-8EE0-6EB9187B8C58}"/>
    <dgm:cxn modelId="{9A1791EF-0D69-E24C-8A46-2BE02199F3AC}" type="presParOf" srcId="{0B091D1A-1755-41DB-AA33-3D92F130E811}" destId="{EC400221-5B3E-4704-830F-E6B0FE6BE857}" srcOrd="0" destOrd="0" presId="urn:microsoft.com/office/officeart/2005/8/layout/default"/>
    <dgm:cxn modelId="{64872DCA-A621-CA47-9D57-3E69A67A82B6}" type="presParOf" srcId="{0B091D1A-1755-41DB-AA33-3D92F130E811}" destId="{18825C66-8611-43D0-8C5F-0E51E820CA72}" srcOrd="1" destOrd="0" presId="urn:microsoft.com/office/officeart/2005/8/layout/default"/>
    <dgm:cxn modelId="{BDA9D887-60A5-BF46-AC4D-2A98DEF3FDC8}" type="presParOf" srcId="{0B091D1A-1755-41DB-AA33-3D92F130E811}" destId="{14839345-A8D4-4FB8-BAA9-6A6E99A04A53}" srcOrd="2" destOrd="0" presId="urn:microsoft.com/office/officeart/2005/8/layout/default"/>
    <dgm:cxn modelId="{CF18DE6C-E749-634A-974D-361947A1B225}" type="presParOf" srcId="{0B091D1A-1755-41DB-AA33-3D92F130E811}" destId="{C8464BB5-880B-4A6E-B497-93A90AA9D90D}" srcOrd="3" destOrd="0" presId="urn:microsoft.com/office/officeart/2005/8/layout/default"/>
    <dgm:cxn modelId="{11A27AF0-019E-5F40-A3C6-1ED7F9B3CF91}" type="presParOf" srcId="{0B091D1A-1755-41DB-AA33-3D92F130E811}" destId="{913BEC82-19A7-481C-812D-21D9AD447867}" srcOrd="4" destOrd="0" presId="urn:microsoft.com/office/officeart/2005/8/layout/default"/>
    <dgm:cxn modelId="{38D2EF59-5838-0743-B3C9-86F987D3CA3B}" type="presParOf" srcId="{0B091D1A-1755-41DB-AA33-3D92F130E811}" destId="{5A42969C-E213-4748-B273-1843D77C6EA4}" srcOrd="5" destOrd="0" presId="urn:microsoft.com/office/officeart/2005/8/layout/default"/>
    <dgm:cxn modelId="{B139EE03-EE87-8348-92B7-9CC5AAEF5EBF}" type="presParOf" srcId="{0B091D1A-1755-41DB-AA33-3D92F130E811}" destId="{BC21A1B2-DFE8-4892-AB2D-1A2BB1AC7BF5}" srcOrd="6" destOrd="0" presId="urn:microsoft.com/office/officeart/2005/8/layout/default"/>
    <dgm:cxn modelId="{C89FA39C-E963-3547-B711-E7D30AF52FE7}" type="presParOf" srcId="{0B091D1A-1755-41DB-AA33-3D92F130E811}" destId="{7B120E63-2AD1-4744-8344-228BA899F3CA}" srcOrd="7" destOrd="0" presId="urn:microsoft.com/office/officeart/2005/8/layout/default"/>
    <dgm:cxn modelId="{C5D22A4A-762E-8646-9405-9E5BE12612DD}" type="presParOf" srcId="{0B091D1A-1755-41DB-AA33-3D92F130E811}" destId="{298A701D-5DA2-4BDE-89E7-030D332FFA74}" srcOrd="8" destOrd="0" presId="urn:microsoft.com/office/officeart/2005/8/layout/default"/>
    <dgm:cxn modelId="{AA00DB25-80EB-3C4C-9B0A-057AADA70499}" type="presParOf" srcId="{0B091D1A-1755-41DB-AA33-3D92F130E811}" destId="{7E51F8D1-A041-416F-BED3-C51F74ABC606}" srcOrd="9" destOrd="0" presId="urn:microsoft.com/office/officeart/2005/8/layout/default"/>
    <dgm:cxn modelId="{E1607B29-AB00-A64A-ADD6-6A866DE354F1}" type="presParOf" srcId="{0B091D1A-1755-41DB-AA33-3D92F130E811}" destId="{57435459-264B-4997-B063-0203792E95E0}" srcOrd="10" destOrd="0" presId="urn:microsoft.com/office/officeart/2005/8/layout/default"/>
    <dgm:cxn modelId="{57D8D39C-7D2B-B046-9E5D-E46E1CE16298}" type="presParOf" srcId="{0B091D1A-1755-41DB-AA33-3D92F130E811}" destId="{D6CA05BA-210B-4A13-A6FA-A5D571F0F75D}" srcOrd="11" destOrd="0" presId="urn:microsoft.com/office/officeart/2005/8/layout/default"/>
    <dgm:cxn modelId="{8EDCC687-ED36-114C-803F-1C616D465E5E}" type="presParOf" srcId="{0B091D1A-1755-41DB-AA33-3D92F130E811}" destId="{60B40670-08B0-46AC-AEE4-D93FB4D67BE6}" srcOrd="12" destOrd="0" presId="urn:microsoft.com/office/officeart/2005/8/layout/default"/>
    <dgm:cxn modelId="{3A31953E-3DAF-3742-8B30-F318C2BC0CFE}" type="presParOf" srcId="{0B091D1A-1755-41DB-AA33-3D92F130E811}" destId="{B82CA663-A151-4E06-A648-21850004D6BC}" srcOrd="13" destOrd="0" presId="urn:microsoft.com/office/officeart/2005/8/layout/default"/>
    <dgm:cxn modelId="{6F8E48E3-7C33-C346-B313-E9C3A9F778BA}" type="presParOf" srcId="{0B091D1A-1755-41DB-AA33-3D92F130E811}" destId="{F516814E-CC30-4267-B271-855545C72895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10B588-C671-416F-89BF-E26F13F8955B}">
      <dsp:nvSpPr>
        <dsp:cNvPr id="0" name=""/>
        <dsp:cNvSpPr/>
      </dsp:nvSpPr>
      <dsp:spPr>
        <a:xfrm>
          <a:off x="15006" y="0"/>
          <a:ext cx="2721951" cy="398208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1502" tIns="0" rIns="271502" bIns="3302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600" kern="1200" dirty="0" smtClean="0"/>
            <a:t>Processi interni</a:t>
          </a:r>
        </a:p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- Model </a:t>
          </a:r>
          <a:r>
            <a:rPr lang="it-IT" sz="1600" kern="1200" dirty="0" err="1" smtClean="0"/>
            <a:t>risk</a:t>
          </a:r>
          <a:endParaRPr lang="it-IT" sz="1600" kern="1200" dirty="0" smtClean="0"/>
        </a:p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- </a:t>
          </a:r>
          <a:r>
            <a:rPr lang="it-IT" sz="1600" kern="1200" dirty="0" err="1" smtClean="0"/>
            <a:t>Transaction</a:t>
          </a:r>
          <a:r>
            <a:rPr lang="it-IT" sz="1600" kern="1200" dirty="0" smtClean="0"/>
            <a:t> </a:t>
          </a:r>
          <a:r>
            <a:rPr lang="it-IT" sz="1600" kern="1200" dirty="0" err="1" smtClean="0"/>
            <a:t>risk</a:t>
          </a:r>
          <a:endParaRPr lang="it-IT" sz="1600" kern="1200" dirty="0" smtClean="0"/>
        </a:p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- Security </a:t>
          </a:r>
          <a:r>
            <a:rPr lang="it-IT" sz="1600" kern="1200" dirty="0" err="1" smtClean="0"/>
            <a:t>risk</a:t>
          </a:r>
          <a:endParaRPr lang="it-IT" sz="1600" kern="1200" dirty="0" smtClean="0"/>
        </a:p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- </a:t>
          </a:r>
          <a:r>
            <a:rPr lang="it-IT" sz="1600" kern="1200" dirty="0" err="1" smtClean="0"/>
            <a:t>Settlement</a:t>
          </a:r>
          <a:r>
            <a:rPr lang="it-IT" sz="1600" kern="1200" dirty="0" smtClean="0"/>
            <a:t> </a:t>
          </a:r>
          <a:r>
            <a:rPr lang="it-IT" sz="1600" kern="1200" dirty="0" err="1" smtClean="0"/>
            <a:t>error</a:t>
          </a:r>
          <a:endParaRPr lang="it-IT" sz="1600" kern="1200" dirty="0" smtClean="0"/>
        </a:p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15006" y="1592832"/>
        <a:ext cx="2721951" cy="2389248"/>
      </dsp:txXfrm>
    </dsp:sp>
    <dsp:sp modelId="{AC1DAF9E-D9B9-41BE-8EC2-F8DE89D3885F}">
      <dsp:nvSpPr>
        <dsp:cNvPr id="0" name=""/>
        <dsp:cNvSpPr/>
      </dsp:nvSpPr>
      <dsp:spPr>
        <a:xfrm flipV="1">
          <a:off x="1676" y="336032"/>
          <a:ext cx="2748612" cy="6332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1502" tIns="165100" rIns="271502" bIns="16510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 rot="10800000">
        <a:off x="1676" y="336032"/>
        <a:ext cx="2748612" cy="63328"/>
      </dsp:txXfrm>
    </dsp:sp>
    <dsp:sp modelId="{A74A78AE-5941-4D66-84EF-38B1D9F8FA7E}">
      <dsp:nvSpPr>
        <dsp:cNvPr id="0" name=""/>
        <dsp:cNvSpPr/>
      </dsp:nvSpPr>
      <dsp:spPr>
        <a:xfrm>
          <a:off x="2984979" y="9"/>
          <a:ext cx="2709500" cy="3986203"/>
        </a:xfrm>
        <a:prstGeom prst="rect">
          <a:avLst/>
        </a:prstGeom>
        <a:gradFill rotWithShape="0">
          <a:gsLst>
            <a:gs pos="0">
              <a:schemeClr val="accent3">
                <a:hueOff val="903533"/>
                <a:satOff val="33333"/>
                <a:lumOff val="-49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903533"/>
                <a:satOff val="33333"/>
                <a:lumOff val="-49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903533"/>
                <a:satOff val="33333"/>
                <a:lumOff val="-49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1502" tIns="0" rIns="271502" bIns="330200" numCol="1" spcCol="1270" anchor="t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Sistemi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interni</a:t>
          </a:r>
          <a:endParaRPr lang="en-US" sz="2600" kern="1200" dirty="0" smtClean="0"/>
        </a:p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- </a:t>
          </a:r>
          <a:r>
            <a:rPr lang="en-US" sz="1600" kern="1200" dirty="0" err="1" smtClean="0"/>
            <a:t>Inadeguati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sistemi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informativi</a:t>
          </a:r>
          <a:r>
            <a:rPr lang="en-US" sz="1600" kern="1200" dirty="0" smtClean="0"/>
            <a:t> e </a:t>
          </a:r>
          <a:r>
            <a:rPr lang="en-US" sz="1600" kern="1200" dirty="0" err="1" smtClean="0"/>
            <a:t>tecnologici</a:t>
          </a:r>
          <a:endParaRPr lang="en-US" sz="1600" kern="1200" dirty="0" smtClean="0"/>
        </a:p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-</a:t>
          </a:r>
          <a:r>
            <a:rPr lang="en-US" sz="1600" kern="1200" dirty="0" err="1" smtClean="0"/>
            <a:t>Inefficienze</a:t>
          </a:r>
          <a:r>
            <a:rPr lang="en-US" sz="1600" kern="1200" dirty="0" smtClean="0"/>
            <a:t> e </a:t>
          </a:r>
          <a:r>
            <a:rPr lang="en-US" sz="1600" kern="1200" dirty="0" err="1" smtClean="0"/>
            <a:t>malfunzionamento</a:t>
          </a:r>
          <a:r>
            <a:rPr lang="en-US" sz="1600" kern="1200" dirty="0" smtClean="0"/>
            <a:t> di hardware e software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/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/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2984979" y="1594491"/>
        <a:ext cx="2709500" cy="2391721"/>
      </dsp:txXfrm>
    </dsp:sp>
    <dsp:sp modelId="{5E7B9680-9FC6-4DC8-9B13-653326B1FEFE}">
      <dsp:nvSpPr>
        <dsp:cNvPr id="0" name=""/>
        <dsp:cNvSpPr/>
      </dsp:nvSpPr>
      <dsp:spPr>
        <a:xfrm>
          <a:off x="2965422" y="0"/>
          <a:ext cx="2748612" cy="1319334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1502" tIns="165100" rIns="271502" bIns="165100" numCol="1" spcCol="1270" anchor="ctr" anchorCtr="0">
          <a:noAutofit/>
        </a:bodyPr>
        <a:lstStyle/>
        <a:p>
          <a:pPr lvl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600" kern="1200" dirty="0"/>
        </a:p>
      </dsp:txBody>
      <dsp:txXfrm>
        <a:off x="2965422" y="0"/>
        <a:ext cx="2748612" cy="1319334"/>
      </dsp:txXfrm>
    </dsp:sp>
    <dsp:sp modelId="{FAE33C77-3AA2-465C-A7FC-A45C00119CA3}">
      <dsp:nvSpPr>
        <dsp:cNvPr id="0" name=""/>
        <dsp:cNvSpPr/>
      </dsp:nvSpPr>
      <dsp:spPr>
        <a:xfrm>
          <a:off x="5938899" y="4132"/>
          <a:ext cx="2757353" cy="3982080"/>
        </a:xfrm>
        <a:prstGeom prst="rect">
          <a:avLst/>
        </a:prstGeom>
        <a:gradFill rotWithShape="0">
          <a:gsLst>
            <a:gs pos="0">
              <a:schemeClr val="accent3">
                <a:hueOff val="1807066"/>
                <a:satOff val="66667"/>
                <a:lumOff val="-9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807066"/>
                <a:satOff val="66667"/>
                <a:lumOff val="-9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807066"/>
                <a:satOff val="66667"/>
                <a:lumOff val="-9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1502" tIns="0" rIns="271502" bIns="3302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Fattori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umani</a:t>
          </a:r>
          <a:endParaRPr lang="en-US" sz="2600" kern="1200" dirty="0" smtClean="0"/>
        </a:p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-</a:t>
          </a:r>
          <a:r>
            <a:rPr lang="en-US" sz="2600" kern="1200" smtClean="0"/>
            <a:t> </a:t>
          </a:r>
          <a:r>
            <a:rPr lang="en-US" sz="1600" kern="1200" smtClean="0"/>
            <a:t>mancanza </a:t>
          </a:r>
          <a:r>
            <a:rPr lang="en-US" sz="1600" kern="1200" dirty="0" smtClean="0"/>
            <a:t>di </a:t>
          </a:r>
          <a:r>
            <a:rPr lang="en-US" sz="1600" kern="1200" dirty="0" err="1" smtClean="0"/>
            <a:t>esperienza</a:t>
          </a:r>
          <a:r>
            <a:rPr lang="en-US" sz="1600" kern="1200" dirty="0" smtClean="0"/>
            <a:t> e di </a:t>
          </a:r>
          <a:r>
            <a:rPr lang="en-US" sz="1600" kern="1200" dirty="0" err="1" smtClean="0"/>
            <a:t>professionalità</a:t>
          </a:r>
          <a:r>
            <a:rPr lang="en-US" sz="1600" kern="1200" dirty="0" smtClean="0"/>
            <a:t> del </a:t>
          </a:r>
          <a:r>
            <a:rPr lang="en-US" sz="1600" kern="1200" dirty="0" err="1" smtClean="0"/>
            <a:t>personale</a:t>
          </a:r>
          <a:endParaRPr lang="en-US" sz="1600" kern="1200" dirty="0" smtClean="0"/>
        </a:p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- </a:t>
          </a:r>
          <a:r>
            <a:rPr lang="en-US" sz="1600" kern="1200" dirty="0" err="1" smtClean="0"/>
            <a:t>frodi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collusioni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attività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criminali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violazione</a:t>
          </a:r>
          <a:r>
            <a:rPr lang="en-US" sz="1600" kern="1200" dirty="0" smtClean="0"/>
            <a:t> di </a:t>
          </a:r>
          <a:r>
            <a:rPr lang="en-US" sz="1600" kern="1200" dirty="0" err="1" smtClean="0"/>
            <a:t>leggi</a:t>
          </a:r>
          <a:r>
            <a:rPr lang="en-US" sz="1600" kern="1200" dirty="0" smtClean="0"/>
            <a:t> </a:t>
          </a:r>
          <a:r>
            <a:rPr lang="mr-IN" sz="1600" kern="1200" dirty="0" smtClean="0"/>
            <a:t>…</a:t>
          </a:r>
          <a:endParaRPr lang="en-US" sz="1600" kern="1200" dirty="0" smtClean="0"/>
        </a:p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 dirty="0"/>
        </a:p>
      </dsp:txBody>
      <dsp:txXfrm>
        <a:off x="5938899" y="1596964"/>
        <a:ext cx="2757353" cy="2389248"/>
      </dsp:txXfrm>
    </dsp:sp>
    <dsp:sp modelId="{7849BBA6-D266-42A9-B6C6-AD9C6F999483}">
      <dsp:nvSpPr>
        <dsp:cNvPr id="0" name=""/>
        <dsp:cNvSpPr/>
      </dsp:nvSpPr>
      <dsp:spPr>
        <a:xfrm>
          <a:off x="5900446" y="0"/>
          <a:ext cx="2748612" cy="1319334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1502" tIns="165100" rIns="271502" bIns="165100" numCol="1" spcCol="1270" anchor="ctr" anchorCtr="0">
          <a:noAutofit/>
        </a:bodyPr>
        <a:lstStyle/>
        <a:p>
          <a:pPr lvl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600" kern="1200" dirty="0"/>
        </a:p>
      </dsp:txBody>
      <dsp:txXfrm>
        <a:off x="5900446" y="0"/>
        <a:ext cx="2748612" cy="1319334"/>
      </dsp:txXfrm>
    </dsp:sp>
    <dsp:sp modelId="{111876E3-FB47-4A52-921E-F224A2DA1E4F}">
      <dsp:nvSpPr>
        <dsp:cNvPr id="0" name=""/>
        <dsp:cNvSpPr/>
      </dsp:nvSpPr>
      <dsp:spPr>
        <a:xfrm>
          <a:off x="8916142" y="4132"/>
          <a:ext cx="2748612" cy="3982080"/>
        </a:xfrm>
        <a:prstGeom prst="rect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1502" tIns="0" rIns="271502" bIns="3302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Eventi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esogeni</a:t>
          </a:r>
          <a:endParaRPr lang="en-US" sz="2600" kern="1200" dirty="0" smtClean="0"/>
        </a:p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- </a:t>
          </a:r>
          <a:r>
            <a:rPr lang="en-US" sz="1600" kern="1200" dirty="0" err="1" smtClean="0"/>
            <a:t>Eventi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naturali</a:t>
          </a:r>
          <a:r>
            <a:rPr lang="en-US" sz="1600" kern="1200" dirty="0" smtClean="0"/>
            <a:t> al di </a:t>
          </a:r>
          <a:r>
            <a:rPr lang="en-US" sz="1600" kern="1200" dirty="0" err="1" smtClean="0"/>
            <a:t>fuori</a:t>
          </a:r>
          <a:r>
            <a:rPr lang="en-US" sz="1600" kern="1200" dirty="0" smtClean="0"/>
            <a:t> del </a:t>
          </a:r>
          <a:r>
            <a:rPr lang="en-US" sz="1600" kern="1200" dirty="0" err="1" smtClean="0"/>
            <a:t>controllo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aziendale</a:t>
          </a:r>
          <a:endParaRPr lang="en-US" sz="1600" kern="1200" dirty="0" smtClean="0"/>
        </a:p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8916142" y="1596964"/>
        <a:ext cx="2748612" cy="2389248"/>
      </dsp:txXfrm>
    </dsp:sp>
    <dsp:sp modelId="{C6062BE6-03FD-4D78-8D04-682DA997199E}">
      <dsp:nvSpPr>
        <dsp:cNvPr id="0" name=""/>
        <dsp:cNvSpPr/>
      </dsp:nvSpPr>
      <dsp:spPr>
        <a:xfrm>
          <a:off x="9723890" y="0"/>
          <a:ext cx="1104585" cy="57715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1502" tIns="165100" rIns="271502" bIns="16510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>
        <a:off x="9723890" y="0"/>
        <a:ext cx="1104585" cy="5771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00221-5B3E-4704-830F-E6B0FE6BE857}">
      <dsp:nvSpPr>
        <dsp:cNvPr id="0" name=""/>
        <dsp:cNvSpPr/>
      </dsp:nvSpPr>
      <dsp:spPr>
        <a:xfrm>
          <a:off x="3080" y="156529"/>
          <a:ext cx="2444055" cy="1466433"/>
        </a:xfrm>
        <a:prstGeom prst="rect">
          <a:avLst/>
        </a:prstGeom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200" kern="1200" dirty="0"/>
            <a:t>Corporate </a:t>
          </a:r>
          <a:r>
            <a:rPr lang="it-IT" sz="3200" kern="1200" dirty="0" err="1"/>
            <a:t>finance</a:t>
          </a:r>
          <a:endParaRPr lang="en-US" sz="3200" kern="1200" dirty="0"/>
        </a:p>
      </dsp:txBody>
      <dsp:txXfrm>
        <a:off x="3080" y="156529"/>
        <a:ext cx="2444055" cy="1466433"/>
      </dsp:txXfrm>
    </dsp:sp>
    <dsp:sp modelId="{14839345-A8D4-4FB8-BAA9-6A6E99A04A53}">
      <dsp:nvSpPr>
        <dsp:cNvPr id="0" name=""/>
        <dsp:cNvSpPr/>
      </dsp:nvSpPr>
      <dsp:spPr>
        <a:xfrm>
          <a:off x="2691541" y="156529"/>
          <a:ext cx="2444055" cy="1466433"/>
        </a:xfrm>
        <a:prstGeom prst="rect">
          <a:avLst/>
        </a:prstGeom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200" kern="1200" dirty="0"/>
            <a:t>Negoziazione e vendite</a:t>
          </a:r>
          <a:endParaRPr lang="en-US" sz="3200" kern="1200" dirty="0"/>
        </a:p>
      </dsp:txBody>
      <dsp:txXfrm>
        <a:off x="2691541" y="156529"/>
        <a:ext cx="2444055" cy="1466433"/>
      </dsp:txXfrm>
    </dsp:sp>
    <dsp:sp modelId="{913BEC82-19A7-481C-812D-21D9AD447867}">
      <dsp:nvSpPr>
        <dsp:cNvPr id="0" name=""/>
        <dsp:cNvSpPr/>
      </dsp:nvSpPr>
      <dsp:spPr>
        <a:xfrm>
          <a:off x="5380002" y="156529"/>
          <a:ext cx="2444055" cy="1466433"/>
        </a:xfrm>
        <a:prstGeom prst="rect">
          <a:avLst/>
        </a:prstGeom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200" kern="1200"/>
            <a:t>Retail banking</a:t>
          </a:r>
          <a:endParaRPr lang="en-US" sz="3200" kern="1200"/>
        </a:p>
      </dsp:txBody>
      <dsp:txXfrm>
        <a:off x="5380002" y="156529"/>
        <a:ext cx="2444055" cy="1466433"/>
      </dsp:txXfrm>
    </dsp:sp>
    <dsp:sp modelId="{BC21A1B2-DFE8-4892-AB2D-1A2BB1AC7BF5}">
      <dsp:nvSpPr>
        <dsp:cNvPr id="0" name=""/>
        <dsp:cNvSpPr/>
      </dsp:nvSpPr>
      <dsp:spPr>
        <a:xfrm>
          <a:off x="8068463" y="156529"/>
          <a:ext cx="2444055" cy="1466433"/>
        </a:xfrm>
        <a:prstGeom prst="rect">
          <a:avLst/>
        </a:prstGeom>
        <a:gradFill flip="none" rotWithShape="0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200" kern="1200" dirty="0"/>
            <a:t>Commercial banking</a:t>
          </a:r>
          <a:endParaRPr lang="en-US" sz="3200" kern="1200" dirty="0"/>
        </a:p>
      </dsp:txBody>
      <dsp:txXfrm>
        <a:off x="8068463" y="156529"/>
        <a:ext cx="2444055" cy="1466433"/>
      </dsp:txXfrm>
    </dsp:sp>
    <dsp:sp modelId="{298A701D-5DA2-4BDE-89E7-030D332FFA74}">
      <dsp:nvSpPr>
        <dsp:cNvPr id="0" name=""/>
        <dsp:cNvSpPr/>
      </dsp:nvSpPr>
      <dsp:spPr>
        <a:xfrm>
          <a:off x="3080" y="1867368"/>
          <a:ext cx="2444055" cy="1466433"/>
        </a:xfrm>
        <a:prstGeom prst="rect">
          <a:avLst/>
        </a:prstGeom>
        <a:gradFill flip="none" rotWithShape="0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200" kern="1200" dirty="0"/>
            <a:t>Pagamenti e regolamenti</a:t>
          </a:r>
          <a:endParaRPr lang="en-US" sz="3200" kern="1200" dirty="0"/>
        </a:p>
      </dsp:txBody>
      <dsp:txXfrm>
        <a:off x="3080" y="1867368"/>
        <a:ext cx="2444055" cy="1466433"/>
      </dsp:txXfrm>
    </dsp:sp>
    <dsp:sp modelId="{57435459-264B-4997-B063-0203792E95E0}">
      <dsp:nvSpPr>
        <dsp:cNvPr id="0" name=""/>
        <dsp:cNvSpPr/>
      </dsp:nvSpPr>
      <dsp:spPr>
        <a:xfrm>
          <a:off x="2691541" y="1867368"/>
          <a:ext cx="2444055" cy="1466433"/>
        </a:xfrm>
        <a:prstGeom prst="rect">
          <a:avLst/>
        </a:prstGeom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200" kern="1200" dirty="0"/>
            <a:t>Gestioni fiduciarie</a:t>
          </a:r>
          <a:endParaRPr lang="en-US" sz="3200" kern="1200" dirty="0"/>
        </a:p>
      </dsp:txBody>
      <dsp:txXfrm>
        <a:off x="2691541" y="1867368"/>
        <a:ext cx="2444055" cy="1466433"/>
      </dsp:txXfrm>
    </dsp:sp>
    <dsp:sp modelId="{60B40670-08B0-46AC-AEE4-D93FB4D67BE6}">
      <dsp:nvSpPr>
        <dsp:cNvPr id="0" name=""/>
        <dsp:cNvSpPr/>
      </dsp:nvSpPr>
      <dsp:spPr>
        <a:xfrm>
          <a:off x="5380002" y="1867368"/>
          <a:ext cx="2444055" cy="1466433"/>
        </a:xfrm>
        <a:prstGeom prst="rect">
          <a:avLst/>
        </a:prstGeom>
        <a:gradFill flip="none" rotWithShape="0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200" kern="1200" dirty="0"/>
            <a:t>Asset management</a:t>
          </a:r>
          <a:endParaRPr lang="en-US" sz="3200" kern="1200" dirty="0"/>
        </a:p>
      </dsp:txBody>
      <dsp:txXfrm>
        <a:off x="5380002" y="1867368"/>
        <a:ext cx="2444055" cy="1466433"/>
      </dsp:txXfrm>
    </dsp:sp>
    <dsp:sp modelId="{F516814E-CC30-4267-B271-855545C72895}">
      <dsp:nvSpPr>
        <dsp:cNvPr id="0" name=""/>
        <dsp:cNvSpPr/>
      </dsp:nvSpPr>
      <dsp:spPr>
        <a:xfrm>
          <a:off x="8068463" y="1867368"/>
          <a:ext cx="2444055" cy="1466433"/>
        </a:xfrm>
        <a:prstGeom prst="rect">
          <a:avLst/>
        </a:prstGeom>
        <a:gradFill flip="none" rotWithShape="1"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200" kern="1200" dirty="0"/>
            <a:t>Negoziazione al dettaglio</a:t>
          </a:r>
          <a:endParaRPr lang="en-US" sz="3200" kern="1200" dirty="0"/>
        </a:p>
      </dsp:txBody>
      <dsp:txXfrm>
        <a:off x="8068463" y="1867368"/>
        <a:ext cx="2444055" cy="14664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9CFBA-E078-4C41-A575-83366E02218D}" type="datetimeFigureOut">
              <a:rPr lang="it-IT" smtClean="0"/>
              <a:t>09/05/18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28800-713D-6840-B5F3-37F5C694145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1924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 dello schema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947D-044B-614B-8E36-7404D1B77440}" type="datetimeFigureOut">
              <a:rPr lang="it-IT" smtClean="0"/>
              <a:t>09/05/18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6837-3DD8-C040-8A46-1B9F3D0E0FFF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 dello schema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947D-044B-614B-8E36-7404D1B77440}" type="datetimeFigureOut">
              <a:rPr lang="it-IT" smtClean="0"/>
              <a:t>09/05/18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6837-3DD8-C040-8A46-1B9F3D0E0FFF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 dello schema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947D-044B-614B-8E36-7404D1B77440}" type="datetimeFigureOut">
              <a:rPr lang="it-IT" smtClean="0"/>
              <a:t>09/05/18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6837-3DD8-C040-8A46-1B9F3D0E0FFF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 dello schema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947D-044B-614B-8E36-7404D1B77440}" type="datetimeFigureOut">
              <a:rPr lang="it-IT" smtClean="0"/>
              <a:t>09/05/18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6837-3DD8-C040-8A46-1B9F3D0E0FFF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 dello schema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947D-044B-614B-8E36-7404D1B77440}" type="datetimeFigureOut">
              <a:rPr lang="it-IT" smtClean="0"/>
              <a:t>09/05/18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6837-3DD8-C040-8A46-1B9F3D0E0FFF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 dello schema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947D-044B-614B-8E36-7404D1B77440}" type="datetimeFigureOut">
              <a:rPr lang="it-IT" smtClean="0"/>
              <a:t>09/05/18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6837-3DD8-C040-8A46-1B9F3D0E0FFF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 dello schema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947D-044B-614B-8E36-7404D1B77440}" type="datetimeFigureOut">
              <a:rPr lang="it-IT" smtClean="0"/>
              <a:t>09/05/18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6837-3DD8-C040-8A46-1B9F3D0E0FFF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 dello schema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947D-044B-614B-8E36-7404D1B77440}" type="datetimeFigureOut">
              <a:rPr lang="it-IT" smtClean="0"/>
              <a:t>09/05/18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6837-3DD8-C040-8A46-1B9F3D0E0FFF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947D-044B-614B-8E36-7404D1B77440}" type="datetimeFigureOut">
              <a:rPr lang="it-IT" smtClean="0"/>
              <a:t>09/05/18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6837-3DD8-C040-8A46-1B9F3D0E0FFF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 dello schema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947D-044B-614B-8E36-7404D1B77440}" type="datetimeFigureOut">
              <a:rPr lang="it-IT" smtClean="0"/>
              <a:t>09/05/18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6837-3DD8-C040-8A46-1B9F3D0E0FFF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 dello schema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947D-044B-614B-8E36-7404D1B77440}" type="datetimeFigureOut">
              <a:rPr lang="it-IT" smtClean="0"/>
              <a:t>09/05/18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6837-3DD8-C040-8A46-1B9F3D0E0FFF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 dello schema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5947D-044B-614B-8E36-7404D1B77440}" type="datetimeFigureOut">
              <a:rPr lang="it-IT" smtClean="0"/>
              <a:t>09/05/18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D6837-3DD8-C040-8A46-1B9F3D0E0FF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081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6"/>
            <a:ext cx="1206723" cy="1224296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="" xmlns:a16="http://schemas.microsoft.com/office/drawing/2014/main" id="{19E2129C-A575-42F4-AB71-59B9444C16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4000"/>
            <a:extLst/>
          </a:blip>
          <a:srcRect t="10000"/>
          <a:stretch/>
        </p:blipFill>
        <p:spPr>
          <a:xfrm>
            <a:off x="0" y="1876"/>
            <a:ext cx="12192000" cy="685799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5" name="CasellaDiTesto 4"/>
          <p:cNvSpPr txBox="1"/>
          <p:nvPr/>
        </p:nvSpPr>
        <p:spPr>
          <a:xfrm>
            <a:off x="1172814" y="6308035"/>
            <a:ext cx="9846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 smtClean="0"/>
              <a:t>ERIK HOLLER  </a:t>
            </a:r>
            <a:r>
              <a:rPr lang="it-IT" i="1" dirty="0"/>
              <a:t>- </a:t>
            </a:r>
            <a:r>
              <a:rPr lang="it-IT" i="1" dirty="0" smtClean="0"/>
              <a:t>ELIA SCARPARO - </a:t>
            </a:r>
            <a:r>
              <a:rPr lang="it-IT" i="1" dirty="0"/>
              <a:t>STEFANO ZAMPIERO</a:t>
            </a:r>
          </a:p>
        </p:txBody>
      </p:sp>
      <p:sp>
        <p:nvSpPr>
          <p:cNvPr id="6" name="Titolo 1"/>
          <p:cNvSpPr>
            <a:spLocks noGrp="1"/>
          </p:cNvSpPr>
          <p:nvPr>
            <p:ph type="title"/>
          </p:nvPr>
        </p:nvSpPr>
        <p:spPr>
          <a:xfrm>
            <a:off x="838199" y="718676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it-IT" sz="3600" b="1" dirty="0" smtClean="0">
                <a:latin typeface="+mn-lt"/>
              </a:rPr>
              <a:t>Laboratorio di simulazioni finanziarie</a:t>
            </a:r>
            <a:r>
              <a:rPr lang="it-IT" b="1" dirty="0">
                <a:latin typeface="+mn-lt"/>
              </a:rPr>
              <a:t/>
            </a:r>
            <a:br>
              <a:rPr lang="it-IT" b="1" dirty="0">
                <a:latin typeface="+mn-lt"/>
              </a:rPr>
            </a:br>
            <a:r>
              <a:rPr lang="it-IT" b="1" dirty="0">
                <a:latin typeface="+mn-lt"/>
              </a:rPr>
              <a:t/>
            </a:r>
            <a:br>
              <a:rPr lang="it-IT" b="1" dirty="0">
                <a:latin typeface="+mn-lt"/>
              </a:rPr>
            </a:br>
            <a:r>
              <a:rPr lang="it-IT" sz="3600" b="1" dirty="0">
                <a:latin typeface="+mn-lt"/>
              </a:rPr>
              <a:t>A.A. </a:t>
            </a:r>
            <a:r>
              <a:rPr lang="it-IT" sz="3600" b="1" dirty="0" smtClean="0">
                <a:latin typeface="+mn-lt"/>
              </a:rPr>
              <a:t>2017/2018</a:t>
            </a:r>
            <a:endParaRPr lang="it-IT" sz="3600" b="1" dirty="0">
              <a:latin typeface="+mn-lt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838199" y="3033825"/>
            <a:ext cx="10710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/>
              <a:t>Approccio attuariale alla misurazione del rischio </a:t>
            </a:r>
            <a:r>
              <a:rPr lang="it-IT" sz="3600" b="1" dirty="0" smtClean="0"/>
              <a:t>operativo: Il </a:t>
            </a:r>
            <a:r>
              <a:rPr lang="it-IT" sz="3600" b="1" dirty="0" err="1" smtClean="0"/>
              <a:t>Loss</a:t>
            </a:r>
            <a:r>
              <a:rPr lang="it-IT" sz="3600" b="1" dirty="0" smtClean="0"/>
              <a:t> Distribution </a:t>
            </a:r>
            <a:r>
              <a:rPr lang="it-IT" sz="3600" b="1" dirty="0" err="1" smtClean="0"/>
              <a:t>Approach</a:t>
            </a:r>
            <a:endParaRPr lang="it-IT" sz="3600" b="1" dirty="0"/>
          </a:p>
        </p:txBody>
      </p:sp>
    </p:spTree>
    <p:extLst>
      <p:ext uri="{BB962C8B-B14F-4D97-AF65-F5344CB8AC3E}">
        <p14:creationId xmlns:p14="http://schemas.microsoft.com/office/powerpoint/2010/main" val="203637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 smtClean="0"/>
              <a:t>ERIK HOLLER  </a:t>
            </a:r>
            <a:r>
              <a:rPr lang="it-IT" sz="1100" i="1" dirty="0"/>
              <a:t>- </a:t>
            </a:r>
            <a:r>
              <a:rPr lang="it-IT" sz="1100" i="1" dirty="0" smtClean="0"/>
              <a:t>ELIA SCARPARO- </a:t>
            </a:r>
            <a:r>
              <a:rPr lang="it-IT" sz="1100" i="1" dirty="0"/>
              <a:t>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 smtClean="0"/>
              <a:t>LABORATORIO DI SIMULAZIONI FINANZIARIE A.A</a:t>
            </a:r>
            <a:r>
              <a:rPr lang="it-IT" sz="1400" i="1" dirty="0"/>
              <a:t>. </a:t>
            </a:r>
            <a:r>
              <a:rPr lang="it-IT" sz="1400" i="1" dirty="0" smtClean="0"/>
              <a:t>2017-2018</a:t>
            </a:r>
            <a:endParaRPr lang="it-IT" sz="1400" i="1" dirty="0"/>
          </a:p>
        </p:txBody>
      </p:sp>
      <p:sp>
        <p:nvSpPr>
          <p:cNvPr id="10" name="Segnaposto contenuto 2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1080FD01-1484-43D4-A1C5-7D0508973CE6}"/>
              </a:ext>
            </a:extLst>
          </p:cNvPr>
          <p:cNvSpPr txBox="1">
            <a:spLocks/>
          </p:cNvSpPr>
          <p:nvPr/>
        </p:nvSpPr>
        <p:spPr>
          <a:xfrm>
            <a:off x="838200" y="1509015"/>
            <a:ext cx="10515600" cy="4574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charset="0"/>
              <a:buChar char="•"/>
            </a:pPr>
            <a:r>
              <a:rPr lang="it-I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Definita come la distribuzione di probabilità del numero di perdite operative nell’arco di un anno</a:t>
            </a:r>
            <a:endParaRPr lang="it-IT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charset="0"/>
              <a:buChar char="•"/>
            </a:pPr>
            <a:endParaRPr lang="it-IT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olo 1"/>
          <p:cNvSpPr txBox="1">
            <a:spLocks/>
          </p:cNvSpPr>
          <p:nvPr/>
        </p:nvSpPr>
        <p:spPr>
          <a:xfrm>
            <a:off x="106844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 smtClean="0">
                <a:latin typeface="+mn-lt"/>
              </a:rPr>
              <a:t>Costruzione della distribuzione di </a:t>
            </a:r>
            <a:r>
              <a:rPr lang="it-IT" sz="4000" b="1" i="1" dirty="0" err="1" smtClean="0">
                <a:latin typeface="+mn-lt"/>
              </a:rPr>
              <a:t>frequency</a:t>
            </a:r>
            <a:endParaRPr lang="it-IT" sz="4000" b="1" i="1" dirty="0">
              <a:latin typeface="+mn-lt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358" y="2062479"/>
            <a:ext cx="8209280" cy="465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59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 smtClean="0"/>
              <a:t>ERIK HOLLER  </a:t>
            </a:r>
            <a:r>
              <a:rPr lang="it-IT" sz="1100" i="1" dirty="0"/>
              <a:t>- </a:t>
            </a:r>
            <a:r>
              <a:rPr lang="it-IT" sz="1100" i="1" dirty="0" smtClean="0"/>
              <a:t>ELIA SCARPARO- </a:t>
            </a:r>
            <a:r>
              <a:rPr lang="it-IT" sz="1100" i="1" dirty="0"/>
              <a:t>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 smtClean="0"/>
              <a:t>LABORATORIO DI SIMULAZIONI FINANZIARIE A.A</a:t>
            </a:r>
            <a:r>
              <a:rPr lang="it-IT" sz="1400" i="1" dirty="0"/>
              <a:t>. </a:t>
            </a:r>
            <a:r>
              <a:rPr lang="it-IT" sz="1400" i="1" dirty="0" smtClean="0"/>
              <a:t>2017-2018</a:t>
            </a:r>
            <a:endParaRPr lang="it-IT" sz="1400" i="1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382362" y="612148"/>
            <a:ext cx="99714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 </a:t>
            </a:r>
            <a:r>
              <a:rPr lang="it-IT" sz="2400" dirty="0" smtClean="0"/>
              <a:t>La </a:t>
            </a:r>
            <a:r>
              <a:rPr lang="it-IT" sz="2400" b="1" dirty="0" smtClean="0"/>
              <a:t>distribuzione </a:t>
            </a:r>
            <a:r>
              <a:rPr lang="it-IT" sz="2400" b="1" dirty="0"/>
              <a:t>di </a:t>
            </a:r>
            <a:r>
              <a:rPr lang="it-IT" sz="2400" b="1" dirty="0" err="1"/>
              <a:t>Poisson</a:t>
            </a:r>
            <a:r>
              <a:rPr lang="it-IT" sz="2400" b="1" dirty="0"/>
              <a:t> </a:t>
            </a:r>
            <a:r>
              <a:rPr lang="it-IT" sz="2400" dirty="0"/>
              <a:t>è </a:t>
            </a:r>
            <a:r>
              <a:rPr lang="it-IT" sz="2400" dirty="0" smtClean="0"/>
              <a:t>utile per la stima della </a:t>
            </a:r>
            <a:r>
              <a:rPr lang="it-IT" sz="2400" dirty="0" err="1" smtClean="0"/>
              <a:t>frequency</a:t>
            </a:r>
            <a:r>
              <a:rPr lang="it-IT" sz="2400" dirty="0" smtClean="0"/>
              <a:t> in quanto:</a:t>
            </a:r>
          </a:p>
          <a:p>
            <a:endParaRPr lang="it-IT" sz="2400" dirty="0" smtClean="0"/>
          </a:p>
          <a:p>
            <a:pPr marL="285750" indent="-285750">
              <a:buFont typeface="Arial" charset="0"/>
              <a:buChar char="•"/>
            </a:pPr>
            <a:r>
              <a:rPr lang="it-IT" sz="2400" dirty="0" smtClean="0"/>
              <a:t>si </a:t>
            </a:r>
            <a:r>
              <a:rPr lang="it-IT" sz="2400" dirty="0"/>
              <a:t>possono aggregare più distribuzioni di </a:t>
            </a:r>
            <a:r>
              <a:rPr lang="it-IT" sz="2400" dirty="0" err="1"/>
              <a:t>Poisson</a:t>
            </a:r>
            <a:r>
              <a:rPr lang="it-IT" sz="2400" dirty="0"/>
              <a:t> legate ciascuna ad </a:t>
            </a:r>
            <a:r>
              <a:rPr lang="it-IT" sz="2400" dirty="0" smtClean="0"/>
              <a:t>un determinato </a:t>
            </a:r>
            <a:r>
              <a:rPr lang="it-IT" sz="2400" i="1" dirty="0" err="1"/>
              <a:t>event</a:t>
            </a:r>
            <a:r>
              <a:rPr lang="it-IT" sz="2400" i="1" dirty="0"/>
              <a:t> </a:t>
            </a:r>
            <a:r>
              <a:rPr lang="it-IT" sz="2400" i="1" dirty="0" err="1"/>
              <a:t>type</a:t>
            </a:r>
            <a:r>
              <a:rPr lang="it-IT" sz="2400" i="1" dirty="0"/>
              <a:t> </a:t>
            </a:r>
            <a:r>
              <a:rPr lang="it-IT" sz="2400" dirty="0" smtClean="0"/>
              <a:t>all'interno </a:t>
            </a:r>
            <a:r>
              <a:rPr lang="it-IT" sz="2400" dirty="0"/>
              <a:t>di una </a:t>
            </a:r>
            <a:r>
              <a:rPr lang="it-IT" sz="2400" dirty="0" smtClean="0"/>
              <a:t>determinata business </a:t>
            </a:r>
            <a:r>
              <a:rPr lang="it-IT" sz="2400" dirty="0"/>
              <a:t>line </a:t>
            </a:r>
            <a:r>
              <a:rPr lang="it-IT" sz="2400" dirty="0" smtClean="0"/>
              <a:t>(sfruttando l’ipotesi di indipendenza </a:t>
            </a:r>
            <a:r>
              <a:rPr lang="it-IT" sz="2400" dirty="0"/>
              <a:t>degli </a:t>
            </a:r>
            <a:r>
              <a:rPr lang="it-IT" sz="2400" dirty="0" smtClean="0"/>
              <a:t>eventi </a:t>
            </a:r>
            <a:r>
              <a:rPr lang="it-IT" sz="2400" dirty="0"/>
              <a:t>nei diversi </a:t>
            </a:r>
            <a:r>
              <a:rPr lang="it-IT" sz="2400" dirty="0" err="1"/>
              <a:t>sottoperiodi</a:t>
            </a:r>
            <a:r>
              <a:rPr lang="it-IT" sz="2400" dirty="0"/>
              <a:t> temporali) </a:t>
            </a:r>
            <a:r>
              <a:rPr lang="it-IT" sz="2400" b="1" dirty="0"/>
              <a:t>PROPRIETA' ADDITIVA</a:t>
            </a:r>
            <a:r>
              <a:rPr lang="it-IT" sz="2400" dirty="0" smtClean="0"/>
              <a:t>;</a:t>
            </a:r>
          </a:p>
          <a:p>
            <a:pPr marL="285750" indent="-285750">
              <a:buFont typeface="Arial" charset="0"/>
              <a:buChar char="•"/>
            </a:pPr>
            <a:endParaRPr lang="it-IT" sz="2400" dirty="0"/>
          </a:p>
          <a:p>
            <a:pPr marL="285750" indent="-285750">
              <a:buFont typeface="Arial" charset="0"/>
              <a:buChar char="•"/>
            </a:pPr>
            <a:endParaRPr lang="it-IT" sz="2400" dirty="0" smtClean="0"/>
          </a:p>
          <a:p>
            <a:pPr marL="285750" indent="-285750">
              <a:buFont typeface="Arial" charset="0"/>
              <a:buChar char="•"/>
            </a:pPr>
            <a:endParaRPr lang="it-IT" sz="2400" dirty="0"/>
          </a:p>
          <a:p>
            <a:pPr marL="285750" indent="-285750">
              <a:buFont typeface="Arial" charset="0"/>
              <a:buChar char="•"/>
            </a:pPr>
            <a:endParaRPr lang="it-IT" sz="2400" dirty="0" smtClean="0"/>
          </a:p>
          <a:p>
            <a:pPr marL="285750" indent="-285750">
              <a:buFont typeface="Arial" charset="0"/>
              <a:buChar char="•"/>
            </a:pPr>
            <a:endParaRPr lang="it-IT" sz="2400" dirty="0"/>
          </a:p>
          <a:p>
            <a:pPr marL="285750" indent="-285750">
              <a:buFont typeface="Arial" charset="0"/>
              <a:buChar char="•"/>
            </a:pPr>
            <a:endParaRPr lang="it-IT" sz="2400" dirty="0" smtClean="0"/>
          </a:p>
          <a:p>
            <a:pPr marL="285750" indent="-285750">
              <a:buFont typeface="Arial" charset="0"/>
              <a:buChar char="•"/>
            </a:pPr>
            <a:r>
              <a:rPr lang="it-IT" sz="2400" dirty="0" smtClean="0"/>
              <a:t>è </a:t>
            </a:r>
            <a:r>
              <a:rPr lang="it-IT" sz="2400" dirty="0"/>
              <a:t>semplice da implementare, basta conoscere il numero medio di volte </a:t>
            </a:r>
            <a:r>
              <a:rPr lang="it-IT" sz="2400" dirty="0" smtClean="0"/>
              <a:t>che l'evento </a:t>
            </a:r>
            <a:r>
              <a:rPr lang="it-IT" sz="2400" dirty="0"/>
              <a:t>si verifica in un arco di tempo (</a:t>
            </a:r>
            <a:r>
              <a:rPr lang="it-IT" sz="2400" b="1" i="1" dirty="0"/>
              <a:t>lambda</a:t>
            </a:r>
            <a:r>
              <a:rPr lang="it-IT" sz="2400" dirty="0"/>
              <a:t>) per definire l'intera </a:t>
            </a:r>
            <a:r>
              <a:rPr lang="it-IT" sz="2400" dirty="0" smtClean="0"/>
              <a:t>distribuzione</a:t>
            </a:r>
            <a:r>
              <a:rPr lang="it-IT" dirty="0" smtClean="0"/>
              <a:t>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tangolo 2"/>
              <p:cNvSpPr/>
              <p:nvPr/>
            </p:nvSpPr>
            <p:spPr>
              <a:xfrm>
                <a:off x="2633662" y="2747805"/>
                <a:ext cx="6096000" cy="222971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endParaRPr lang="it-IT" dirty="0"/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it-IT" i="1" smtClean="0">
                        <a:latin typeface="Cambria Math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it-IT" i="1"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it-IT" i="1">
                        <a:latin typeface="Cambria Math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it-IT" i="1"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t-IT" i="1">
                                <a:latin typeface="Cambria Math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it-IT" i="1">
                                <a:latin typeface="Cambria Math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it-IT" i="1">
                                <a:latin typeface="Cambria Math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it-IT" i="1"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it-IT" i="1"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it-IT" i="1"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ⅇ</m:t>
                        </m:r>
                      </m:e>
                      <m:sup>
                        <m:r>
                          <a:rPr lang="it-IT" i="1"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it-IT" i="1"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it-IT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con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it-IT" i="1"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it-IT" i="1"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it-IT" i="1"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&lt;∞</m:t>
                    </m:r>
                  </m:oMath>
                </a14:m>
                <a:r>
                  <a:rPr lang="it-IT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dove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it-IT" i="1"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~ </m:t>
                    </m:r>
                    <m:r>
                      <a:rPr lang="it-IT" i="1"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it-IT" i="1"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it-IT" i="1"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it-IT" i="1"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it-IT" i="1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>
                          <a:latin typeface="Cambria Math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it-IT" sz="2400" i="1">
                              <a:effectLst/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it-IT" sz="2400" i="1">
                              <a:effectLst/>
                              <a:latin typeface="Cambria Math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sz="2400" i="1">
                          <a:effectLst/>
                          <a:latin typeface="Cambria Math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it-IT" sz="2400" i="1">
                              <a:effectLst/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  <m:aln/>
                            </m:rPr>
                            <a:rPr lang="it-IT" sz="2400" b="0" i="1" smtClean="0">
                              <a:effectLst/>
                              <a:latin typeface="Cambria Math" charset="0"/>
                            </a:rPr>
                            <m:t>𝑘</m:t>
                          </m:r>
                          <m:r>
                            <a:rPr lang="it-IT" sz="2400" b="0" i="1" smtClean="0">
                              <a:effectLst/>
                              <a:latin typeface="Cambria Math" charset="0"/>
                            </a:rPr>
                            <m:t>=</m:t>
                          </m:r>
                          <m:r>
                            <a:rPr lang="it-IT" sz="2400" i="1">
                              <a:effectLst/>
                              <a:latin typeface="Cambria Math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sz="2400" i="1">
                              <a:effectLst/>
                              <a:latin typeface="Cambria Math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  <m:e>
                          <m:f>
                            <m:fPr>
                              <m:ctrlPr>
                                <a:rPr lang="it-IT" sz="2400" i="1">
                                  <a:effectLst/>
                                  <a:latin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it-IT" sz="2400" i="1">
                                      <a:effectLst/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400" i="1">
                                      <a:effectLst/>
                                      <a:latin typeface="Cambria Math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it-IT" sz="2400" i="1">
                                      <a:effectLst/>
                                      <a:latin typeface="Cambria Math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</m:sup>
                              </m:sSup>
                              <m:r>
                                <a:rPr lang="it-IT" sz="2400" i="1">
                                  <a:effectLst/>
                                  <a:latin typeface="Cambria Math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it-IT" sz="2400" i="1">
                                      <a:effectLst/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400" i="1">
                                      <a:effectLst/>
                                      <a:latin typeface="Cambria Math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ⅇ</m:t>
                                  </m:r>
                                </m:e>
                                <m:sup>
                                  <m:r>
                                    <a:rPr lang="it-IT" sz="2400" i="1">
                                      <a:effectLst/>
                                      <a:latin typeface="Cambria Math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it-IT" sz="2400" i="1">
                                      <a:effectLst/>
                                      <a:latin typeface="Cambria Math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it-IT" sz="2400" i="1">
                                  <a:effectLst/>
                                  <a:latin typeface="Cambria Math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it-IT" sz="2400" i="1">
                                  <a:effectLst/>
                                  <a:latin typeface="Cambria Math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it-IT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ttango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662" y="2747805"/>
                <a:ext cx="6096000" cy="222971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541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 smtClean="0"/>
              <a:t>ERIK HOLLER  </a:t>
            </a:r>
            <a:r>
              <a:rPr lang="it-IT" sz="1100" i="1" dirty="0"/>
              <a:t>- </a:t>
            </a:r>
            <a:r>
              <a:rPr lang="it-IT" sz="1100" i="1" dirty="0" smtClean="0"/>
              <a:t>ELIA SCARPARO- </a:t>
            </a:r>
            <a:r>
              <a:rPr lang="it-IT" sz="1100" i="1" dirty="0"/>
              <a:t>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 smtClean="0"/>
              <a:t>LABORATORIO DI SIMULAZIONI FINANZIARIE A.A</a:t>
            </a:r>
            <a:r>
              <a:rPr lang="it-IT" sz="1400" i="1" dirty="0"/>
              <a:t>. </a:t>
            </a:r>
            <a:r>
              <a:rPr lang="it-IT" sz="1400" i="1" dirty="0" smtClean="0"/>
              <a:t>2017-2018</a:t>
            </a:r>
            <a:endParaRPr lang="it-IT" sz="1400" i="1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2628900" y="871538"/>
            <a:ext cx="7100888" cy="722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/>
          </a:p>
        </p:txBody>
      </p:sp>
      <p:sp>
        <p:nvSpPr>
          <p:cNvPr id="10" name="Rettangolo 9"/>
          <p:cNvSpPr/>
          <p:nvPr/>
        </p:nvSpPr>
        <p:spPr>
          <a:xfrm>
            <a:off x="1747719" y="596129"/>
            <a:ext cx="90806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it-IT" sz="2000" dirty="0" smtClean="0">
                <a:effectLst/>
              </a:rPr>
              <a:t>Costruzione di un </a:t>
            </a:r>
            <a:r>
              <a:rPr lang="it-IT" sz="2000" dirty="0" err="1" smtClean="0">
                <a:effectLst/>
              </a:rPr>
              <a:t>QQplot</a:t>
            </a:r>
            <a:r>
              <a:rPr lang="it-IT" sz="2000" dirty="0" smtClean="0">
                <a:effectLst/>
              </a:rPr>
              <a:t> utile per verificare se la distribuzione teorica utilizzata, in questo caso una </a:t>
            </a:r>
            <a:r>
              <a:rPr lang="it-IT" sz="2000" dirty="0" err="1" smtClean="0">
                <a:effectLst/>
              </a:rPr>
              <a:t>poissoniana</a:t>
            </a:r>
            <a:r>
              <a:rPr lang="it-IT" sz="2000" dirty="0" smtClean="0">
                <a:effectLst/>
              </a:rPr>
              <a:t>, approssima correttamente i  valori di k</a:t>
            </a:r>
            <a:endParaRPr lang="it-IT" sz="2000" dirty="0">
              <a:effectLst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830" y="1417289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16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200" y="2285999"/>
            <a:ext cx="10515600" cy="3849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marR="0" lvl="0" indent="-5143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 smtClean="0"/>
              <a:t>ERIK HOLLER  </a:t>
            </a:r>
            <a:r>
              <a:rPr lang="it-IT" sz="1100" i="1" dirty="0"/>
              <a:t>- </a:t>
            </a:r>
            <a:r>
              <a:rPr lang="it-IT" sz="1100" i="1" dirty="0" smtClean="0"/>
              <a:t>ELIA SCARPARO- </a:t>
            </a:r>
            <a:r>
              <a:rPr lang="it-IT" sz="1100" i="1" dirty="0"/>
              <a:t>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 smtClean="0"/>
              <a:t>LABORATORIO DI SIMULAZIONI FINANZIARIE A.A</a:t>
            </a:r>
            <a:r>
              <a:rPr lang="it-IT" sz="1400" i="1" dirty="0"/>
              <a:t>. </a:t>
            </a:r>
            <a:r>
              <a:rPr lang="it-IT" sz="1400" i="1" dirty="0" smtClean="0"/>
              <a:t>2017-2018</a:t>
            </a:r>
            <a:endParaRPr lang="it-IT" sz="1400" i="1" dirty="0"/>
          </a:p>
        </p:txBody>
      </p:sp>
      <p:sp>
        <p:nvSpPr>
          <p:cNvPr id="12" name="Titolo 1"/>
          <p:cNvSpPr txBox="1">
            <a:spLocks/>
          </p:cNvSpPr>
          <p:nvPr/>
        </p:nvSpPr>
        <p:spPr>
          <a:xfrm>
            <a:off x="1206723" y="244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 smtClean="0">
                <a:latin typeface="+mn-lt"/>
              </a:rPr>
              <a:t>Costruzione della distribuzione di </a:t>
            </a:r>
            <a:r>
              <a:rPr lang="it-IT" sz="4000" b="1" i="1" dirty="0" err="1" smtClean="0">
                <a:latin typeface="+mn-lt"/>
              </a:rPr>
              <a:t>severity</a:t>
            </a:r>
            <a:endParaRPr lang="it-IT" sz="4000" b="1" i="1" dirty="0">
              <a:latin typeface="+mn-lt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1206723" y="2014538"/>
            <a:ext cx="99803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it-IT" dirty="0" smtClean="0"/>
              <a:t>Essa rappresenta la densità di probabilità dell’impatto monetario derivante da un singolo evento operativo;</a:t>
            </a:r>
          </a:p>
          <a:p>
            <a:pPr marL="285750" indent="-285750" algn="just">
              <a:buFont typeface="Arial" charset="0"/>
              <a:buChar char="•"/>
            </a:pPr>
            <a:endParaRPr lang="it-IT" dirty="0" smtClean="0"/>
          </a:p>
          <a:p>
            <a:pPr marL="285750" indent="-285750" algn="just">
              <a:buFont typeface="Arial" charset="0"/>
              <a:buChar char="•"/>
            </a:pPr>
            <a:r>
              <a:rPr lang="it-IT" dirty="0" smtClean="0"/>
              <a:t>Per rappresentare la distribuzione del fenomeno osservato abbiamo utilizzato una distribuzione continua definendo quindi le </a:t>
            </a:r>
            <a:r>
              <a:rPr lang="it-IT" dirty="0" err="1" smtClean="0"/>
              <a:t>severity</a:t>
            </a:r>
            <a:r>
              <a:rPr lang="it-IT" dirty="0" smtClean="0"/>
              <a:t> delle perdite operative effettuando estrazioni casuali da una distribuzione </a:t>
            </a:r>
            <a:r>
              <a:rPr lang="it-IT" b="1" dirty="0" smtClean="0"/>
              <a:t>log-normale</a:t>
            </a:r>
            <a:endParaRPr lang="it-IT" b="1" dirty="0"/>
          </a:p>
          <a:p>
            <a:pPr marL="285750" indent="-285750">
              <a:buFont typeface="Arial" charset="0"/>
              <a:buChar char="•"/>
            </a:pPr>
            <a:endParaRPr lang="it-IT" b="1" dirty="0" smtClean="0"/>
          </a:p>
          <a:p>
            <a:endParaRPr lang="it-IT" dirty="0"/>
          </a:p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egnaposto contenuto 2">
                <a:extLst>
                  <a:ext uri="{FF2B5EF4-FFF2-40B4-BE49-F238E27FC236}">
                    <a16:creationId xmlns="" xmlns:a16="http://schemas.microsoft.com/office/drawing/2014/main" id="{1080FD01-1484-43D4-A1C5-7D0508973C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57538" y="3900487"/>
                <a:ext cx="4924076" cy="189044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70000" lnSpcReduction="2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48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sz="4800" i="1">
                              <a:latin typeface="Cambria Math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sz="4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sz="4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4800" i="1">
                              <a:latin typeface="Cambria Math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sz="4800" i="1">
                                  <a:latin typeface="Cambria Math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4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ⅇ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it-IT" sz="4800" i="1">
                                      <a:latin typeface="Cambria Math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4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it-IT" sz="4800" i="1">
                                          <a:latin typeface="Cambria Math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it-IT" sz="4800" i="1">
                                              <a:latin typeface="Cambria Math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unc>
                                            <m:funcPr>
                                              <m:ctrlPr>
                                                <a:rPr lang="it-IT" sz="4800" i="1">
                                                  <a:latin typeface="Cambria Math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a:rPr lang="it-IT" sz="4800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𝑙𝑜𝑔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it-IT" sz="4800" i="1">
                                                      <a:latin typeface="Cambria Math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it-IT" sz="4800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d>
                                            </m:e>
                                          </m:func>
                                          <m:r>
                                            <a:rPr lang="it-IT" sz="48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it-IT" sz="48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it-IT" sz="4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it-IT" sz="4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it-IT" sz="4800" i="1">
                                          <a:latin typeface="Cambria Math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4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it-IT" sz="4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t-IT" sz="4800" i="1">
                                  <a:latin typeface="Cambria Math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sz="4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it-IT" sz="4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it-IT" sz="4800" i="1">
                                      <a:latin typeface="Cambria Math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4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it-IT" sz="4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t-IT" sz="4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it-IT" sz="4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it-IT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Segnaposto contenuto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080FD01-1484-43D4-A1C5-7D0508973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538" y="3900487"/>
                <a:ext cx="4924076" cy="189044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341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200" y="2285999"/>
            <a:ext cx="10515600" cy="3849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marR="0" lvl="0" indent="-5143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 smtClean="0"/>
              <a:t>ERIK HOLLER  </a:t>
            </a:r>
            <a:r>
              <a:rPr lang="it-IT" sz="1100" i="1" dirty="0"/>
              <a:t>- </a:t>
            </a:r>
            <a:r>
              <a:rPr lang="it-IT" sz="1100" i="1" dirty="0" smtClean="0"/>
              <a:t>ELIA SCARPARO- </a:t>
            </a:r>
            <a:r>
              <a:rPr lang="it-IT" sz="1100" i="1" dirty="0"/>
              <a:t>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 smtClean="0"/>
              <a:t>LABORATORIO DI SIMULAZIONI FINANZIARIE A.A</a:t>
            </a:r>
            <a:r>
              <a:rPr lang="it-IT" sz="1400" i="1" dirty="0"/>
              <a:t>. </a:t>
            </a:r>
            <a:r>
              <a:rPr lang="it-IT" sz="1400" i="1" dirty="0" smtClean="0"/>
              <a:t>2017-2018</a:t>
            </a:r>
            <a:endParaRPr lang="it-IT" sz="1400" i="1" dirty="0"/>
          </a:p>
        </p:txBody>
      </p:sp>
      <p:sp>
        <p:nvSpPr>
          <p:cNvPr id="12" name="Titolo 1"/>
          <p:cNvSpPr txBox="1">
            <a:spLocks/>
          </p:cNvSpPr>
          <p:nvPr/>
        </p:nvSpPr>
        <p:spPr>
          <a:xfrm>
            <a:off x="838198" y="244126"/>
            <a:ext cx="1088412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 smtClean="0">
                <a:latin typeface="+mn-lt"/>
              </a:rPr>
              <a:t>Vediamo alcuni valori della matrice </a:t>
            </a:r>
            <a:r>
              <a:rPr lang="it-IT" sz="4000" dirty="0" smtClean="0">
                <a:latin typeface="+mn-lt"/>
              </a:rPr>
              <a:t>X e </a:t>
            </a:r>
            <a:r>
              <a:rPr lang="it-IT" sz="4000" smtClean="0">
                <a:latin typeface="+mn-lt"/>
              </a:rPr>
              <a:t>del vettore k</a:t>
            </a:r>
            <a:endParaRPr lang="it-IT" sz="4000" b="1" i="1" dirty="0">
              <a:latin typeface="+mn-lt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1206723" y="2014538"/>
            <a:ext cx="99803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it-IT" b="1" dirty="0" smtClean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11" name="Immagin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533" y="1722089"/>
            <a:ext cx="9925580" cy="3163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magine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532" y="5139935"/>
            <a:ext cx="10092266" cy="1439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260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 smtClean="0"/>
              <a:t>ERIK HOLLER  </a:t>
            </a:r>
            <a:r>
              <a:rPr lang="it-IT" sz="1100" i="1" dirty="0"/>
              <a:t>- </a:t>
            </a:r>
            <a:r>
              <a:rPr lang="it-IT" sz="1100" i="1" dirty="0" smtClean="0"/>
              <a:t>ELIA SCARPARO- </a:t>
            </a:r>
            <a:r>
              <a:rPr lang="it-IT" sz="1100" i="1" dirty="0"/>
              <a:t>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 smtClean="0"/>
              <a:t>LABORATORIO DI SIMULAZIONI FINANZIARIE A.A</a:t>
            </a:r>
            <a:r>
              <a:rPr lang="it-IT" sz="1400" i="1" dirty="0"/>
              <a:t>. </a:t>
            </a:r>
            <a:r>
              <a:rPr lang="it-IT" sz="1400" i="1" dirty="0" smtClean="0"/>
              <a:t>2017-2018</a:t>
            </a:r>
            <a:endParaRPr lang="it-IT" sz="1400" i="1" dirty="0"/>
          </a:p>
        </p:txBody>
      </p:sp>
      <p:sp>
        <p:nvSpPr>
          <p:cNvPr id="10" name="Titolo 1"/>
          <p:cNvSpPr txBox="1">
            <a:spLocks/>
          </p:cNvSpPr>
          <p:nvPr/>
        </p:nvSpPr>
        <p:spPr>
          <a:xfrm>
            <a:off x="1206723" y="244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 smtClean="0">
                <a:latin typeface="+mn-lt"/>
              </a:rPr>
              <a:t>Vediamo alcuni valori della matrice L </a:t>
            </a:r>
            <a:endParaRPr lang="it-IT" sz="4000" b="1" i="1" dirty="0">
              <a:latin typeface="+mn-lt"/>
            </a:endParaRPr>
          </a:p>
        </p:txBody>
      </p:sp>
      <p:pic>
        <p:nvPicPr>
          <p:cNvPr id="12" name="Immagin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733" y="2438400"/>
            <a:ext cx="10016065" cy="172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092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200" y="2285999"/>
            <a:ext cx="10515600" cy="3849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it-IT" dirty="0"/>
              <a:t>Il rischio operativo a livello attuariale 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Il </a:t>
            </a:r>
            <a:r>
              <a:rPr lang="it-IT" dirty="0" err="1"/>
              <a:t>Loss</a:t>
            </a:r>
            <a:r>
              <a:rPr lang="it-IT" dirty="0"/>
              <a:t> Distribution </a:t>
            </a:r>
            <a:r>
              <a:rPr lang="it-IT" dirty="0" err="1"/>
              <a:t>Approach</a:t>
            </a:r>
            <a:r>
              <a:rPr lang="it-IT" dirty="0"/>
              <a:t> (</a:t>
            </a:r>
            <a:r>
              <a:rPr lang="it-IT" dirty="0" smtClean="0"/>
              <a:t>LDA)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b="1" dirty="0">
                <a:solidFill>
                  <a:srgbClr val="00B050"/>
                </a:solidFill>
              </a:rPr>
              <a:t>Indicatori di rischio: VAR (</a:t>
            </a:r>
            <a:r>
              <a:rPr lang="it-IT" b="1" i="1" dirty="0">
                <a:solidFill>
                  <a:srgbClr val="00B050"/>
                </a:solidFill>
              </a:rPr>
              <a:t>Value </a:t>
            </a:r>
            <a:r>
              <a:rPr lang="it-IT" b="1" i="1" dirty="0" err="1">
                <a:solidFill>
                  <a:srgbClr val="00B050"/>
                </a:solidFill>
              </a:rPr>
              <a:t>at</a:t>
            </a:r>
            <a:r>
              <a:rPr lang="it-IT" b="1" i="1" dirty="0">
                <a:solidFill>
                  <a:srgbClr val="00B050"/>
                </a:solidFill>
              </a:rPr>
              <a:t> </a:t>
            </a:r>
            <a:r>
              <a:rPr lang="it-IT" b="1" i="1" dirty="0" err="1">
                <a:solidFill>
                  <a:srgbClr val="00B050"/>
                </a:solidFill>
              </a:rPr>
              <a:t>risk</a:t>
            </a:r>
            <a:r>
              <a:rPr lang="it-IT" b="1" dirty="0">
                <a:solidFill>
                  <a:srgbClr val="00B050"/>
                </a:solidFill>
              </a:rPr>
              <a:t>) &amp; CAR (</a:t>
            </a:r>
            <a:r>
              <a:rPr lang="it-IT" b="1" i="1" dirty="0">
                <a:solidFill>
                  <a:srgbClr val="00B050"/>
                </a:solidFill>
              </a:rPr>
              <a:t>Capital </a:t>
            </a:r>
            <a:r>
              <a:rPr lang="it-IT" b="1" i="1" dirty="0" err="1">
                <a:solidFill>
                  <a:srgbClr val="00B050"/>
                </a:solidFill>
              </a:rPr>
              <a:t>at</a:t>
            </a:r>
            <a:r>
              <a:rPr lang="it-IT" b="1" i="1" dirty="0">
                <a:solidFill>
                  <a:srgbClr val="00B050"/>
                </a:solidFill>
              </a:rPr>
              <a:t> </a:t>
            </a:r>
            <a:r>
              <a:rPr lang="it-IT" b="1" i="1" dirty="0" err="1">
                <a:solidFill>
                  <a:srgbClr val="00B050"/>
                </a:solidFill>
              </a:rPr>
              <a:t>risk</a:t>
            </a:r>
            <a:r>
              <a:rPr lang="it-IT" b="1" dirty="0" smtClean="0">
                <a:solidFill>
                  <a:srgbClr val="00B050"/>
                </a:solidFill>
              </a:rPr>
              <a:t>)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Applicazioni: modellizzazione della perdita e simulazione monte </a:t>
            </a:r>
            <a:r>
              <a:rPr lang="it-IT" dirty="0" err="1" smtClean="0"/>
              <a:t>carlo</a:t>
            </a:r>
            <a:endParaRPr lang="it-IT" dirty="0" smtClean="0"/>
          </a:p>
          <a:p>
            <a:pPr marL="514350" indent="-514350" algn="l">
              <a:buFont typeface="+mj-lt"/>
              <a:buAutoNum type="arabicPeriod"/>
            </a:pPr>
            <a:r>
              <a:rPr lang="it-IT" dirty="0" smtClean="0"/>
              <a:t>Vantaggi </a:t>
            </a:r>
            <a:r>
              <a:rPr lang="it-IT" dirty="0"/>
              <a:t>e limiti del </a:t>
            </a:r>
            <a:r>
              <a:rPr lang="it-IT" dirty="0" err="1"/>
              <a:t>Loss</a:t>
            </a:r>
            <a:r>
              <a:rPr lang="it-IT" dirty="0"/>
              <a:t> Distribution </a:t>
            </a:r>
            <a:r>
              <a:rPr lang="it-IT" dirty="0" err="1"/>
              <a:t>Approach</a:t>
            </a:r>
            <a:endParaRPr lang="it-IT" dirty="0"/>
          </a:p>
          <a:p>
            <a:pPr marL="514350" indent="-514350" algn="l">
              <a:buFont typeface="+mj-lt"/>
              <a:buAutoNum type="arabicPeriod"/>
            </a:pP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 smtClean="0"/>
              <a:t>ERIK HOLLER  </a:t>
            </a:r>
            <a:r>
              <a:rPr lang="it-IT" sz="1100" i="1" dirty="0"/>
              <a:t>- </a:t>
            </a:r>
            <a:r>
              <a:rPr lang="it-IT" sz="1100" i="1" dirty="0" smtClean="0"/>
              <a:t>ELIA SCARPARO- </a:t>
            </a:r>
            <a:r>
              <a:rPr lang="it-IT" sz="1100" i="1" dirty="0"/>
              <a:t>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 smtClean="0"/>
              <a:t>LABORATORIO DI SIMULAZIONI FINANZIARIE A.A</a:t>
            </a:r>
            <a:r>
              <a:rPr lang="it-IT" sz="1400" i="1" dirty="0"/>
              <a:t>. </a:t>
            </a:r>
            <a:r>
              <a:rPr lang="it-IT" sz="1400" i="1" dirty="0" smtClean="0"/>
              <a:t>2017-2018</a:t>
            </a:r>
            <a:endParaRPr lang="it-IT" sz="1400" i="1" dirty="0"/>
          </a:p>
        </p:txBody>
      </p:sp>
    </p:spTree>
    <p:extLst>
      <p:ext uri="{BB962C8B-B14F-4D97-AF65-F5344CB8AC3E}">
        <p14:creationId xmlns:p14="http://schemas.microsoft.com/office/powerpoint/2010/main" val="154189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 smtClean="0"/>
              <a:t>ERIK HOLLER  </a:t>
            </a:r>
            <a:r>
              <a:rPr lang="it-IT" sz="1100" i="1" dirty="0"/>
              <a:t>- </a:t>
            </a:r>
            <a:r>
              <a:rPr lang="it-IT" sz="1100" i="1" dirty="0" smtClean="0"/>
              <a:t>ELIA SCARPARO- </a:t>
            </a:r>
            <a:r>
              <a:rPr lang="it-IT" sz="1100" i="1" dirty="0"/>
              <a:t>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 smtClean="0"/>
              <a:t>LABORATORIO DI SIMULAZIONI FINANZIARIE A.A</a:t>
            </a:r>
            <a:r>
              <a:rPr lang="it-IT" sz="1400" i="1" dirty="0"/>
              <a:t>. </a:t>
            </a:r>
            <a:r>
              <a:rPr lang="it-IT" sz="1400" i="1" dirty="0" smtClean="0"/>
              <a:t>2017-2018</a:t>
            </a:r>
            <a:endParaRPr lang="it-IT" sz="1400" i="1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="" xmlns:a16="http://schemas.microsoft.com/office/drawing/2014/main" id="{3E1B8146-377A-4E32-B838-476B02B1AB2C}"/>
              </a:ext>
            </a:extLst>
          </p:cNvPr>
          <p:cNvSpPr txBox="1">
            <a:spLocks/>
          </p:cNvSpPr>
          <p:nvPr/>
        </p:nvSpPr>
        <p:spPr>
          <a:xfrm>
            <a:off x="559591" y="1568635"/>
            <a:ext cx="11072813" cy="4454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600" dirty="0" smtClean="0">
                <a:cs typeface="Times New Roman" panose="02020603050405020304" pitchFamily="18" charset="0"/>
              </a:rPr>
              <a:t>Misura di rischio che sintetizza il rischio di perdite operative e cioè l’incertezza della variabile casuale L;</a:t>
            </a:r>
          </a:p>
          <a:p>
            <a:r>
              <a:rPr lang="it-IT" sz="2600" dirty="0" smtClean="0">
                <a:cs typeface="Times New Roman" panose="02020603050405020304" pitchFamily="18" charset="0"/>
              </a:rPr>
              <a:t> </a:t>
            </a:r>
          </a:p>
          <a:p>
            <a:r>
              <a:rPr lang="it-IT" sz="2600" dirty="0" smtClean="0">
                <a:cs typeface="Times New Roman" panose="02020603050405020304" pitchFamily="18" charset="0"/>
              </a:rPr>
              <a:t>Il VAR si definisce come la massima perdita in un certo intervallo di tempo [</a:t>
            </a:r>
            <a:r>
              <a:rPr lang="it-IT" sz="2600" dirty="0" err="1" smtClean="0">
                <a:cs typeface="Times New Roman" panose="02020603050405020304" pitchFamily="18" charset="0"/>
              </a:rPr>
              <a:t>t,T</a:t>
            </a:r>
            <a:r>
              <a:rPr lang="it-IT" sz="2600" dirty="0" smtClean="0">
                <a:cs typeface="Times New Roman" panose="02020603050405020304" pitchFamily="18" charset="0"/>
              </a:rPr>
              <a:t>] con un dato livello di confidenza (1-α). </a:t>
            </a:r>
            <a:endParaRPr lang="it-IT" sz="2600" dirty="0">
              <a:cs typeface="Times New Roman" panose="02020603050405020304" pitchFamily="18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1206724" y="994791"/>
            <a:ext cx="98124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 </a:t>
            </a:r>
            <a:r>
              <a:rPr lang="it-IT" sz="4000" dirty="0" smtClean="0"/>
              <a:t>Value </a:t>
            </a:r>
            <a:r>
              <a:rPr lang="it-IT" sz="4000" dirty="0" err="1" smtClean="0"/>
              <a:t>at</a:t>
            </a:r>
            <a:r>
              <a:rPr lang="it-IT" sz="4000" dirty="0" smtClean="0"/>
              <a:t> </a:t>
            </a:r>
            <a:r>
              <a:rPr lang="it-IT" sz="4000" dirty="0" err="1" smtClean="0"/>
              <a:t>Risk</a:t>
            </a:r>
            <a:r>
              <a:rPr lang="it-IT" sz="4000" dirty="0" smtClean="0"/>
              <a:t> 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157717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 smtClean="0"/>
              <a:t>ERIK HOLLER  </a:t>
            </a:r>
            <a:r>
              <a:rPr lang="it-IT" sz="1100" i="1" dirty="0"/>
              <a:t>- </a:t>
            </a:r>
            <a:r>
              <a:rPr lang="it-IT" sz="1100" i="1" dirty="0" smtClean="0"/>
              <a:t>ELIA SCARPARO- </a:t>
            </a:r>
            <a:r>
              <a:rPr lang="it-IT" sz="1100" i="1" dirty="0"/>
              <a:t>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 smtClean="0"/>
              <a:t>LABORATORIO DI SIMULAZIONI FINANZIARIE A.A</a:t>
            </a:r>
            <a:r>
              <a:rPr lang="it-IT" sz="1400" i="1" dirty="0"/>
              <a:t>. </a:t>
            </a:r>
            <a:r>
              <a:rPr lang="it-IT" sz="1400" i="1" dirty="0" smtClean="0"/>
              <a:t>2017-2018</a:t>
            </a:r>
            <a:endParaRPr lang="it-IT" sz="1400" i="1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206724" y="994791"/>
            <a:ext cx="98124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 </a:t>
            </a:r>
            <a:r>
              <a:rPr lang="it-IT" sz="4000" dirty="0" smtClean="0"/>
              <a:t>Capital </a:t>
            </a:r>
            <a:r>
              <a:rPr lang="it-IT" sz="4000" dirty="0" err="1" smtClean="0"/>
              <a:t>at</a:t>
            </a:r>
            <a:r>
              <a:rPr lang="it-IT" sz="4000" dirty="0" smtClean="0"/>
              <a:t> </a:t>
            </a:r>
            <a:r>
              <a:rPr lang="it-IT" sz="4000" dirty="0" err="1" smtClean="0"/>
              <a:t>Risk</a:t>
            </a:r>
            <a:r>
              <a:rPr lang="it-IT" sz="4000" dirty="0" smtClean="0"/>
              <a:t> </a:t>
            </a:r>
            <a:endParaRPr lang="it-IT" sz="4000" dirty="0"/>
          </a:p>
        </p:txBody>
      </p:sp>
      <p:sp>
        <p:nvSpPr>
          <p:cNvPr id="10" name="Segnaposto contenuto 2">
            <a:extLst>
              <a:ext uri="{FF2B5EF4-FFF2-40B4-BE49-F238E27FC236}">
                <a16:creationId xmlns="" xmlns:a16="http://schemas.microsoft.com/office/drawing/2014/main" id="{3E1B8146-377A-4E32-B838-476B02B1AB2C}"/>
              </a:ext>
            </a:extLst>
          </p:cNvPr>
          <p:cNvSpPr txBox="1">
            <a:spLocks/>
          </p:cNvSpPr>
          <p:nvPr/>
        </p:nvSpPr>
        <p:spPr>
          <a:xfrm>
            <a:off x="714375" y="2084440"/>
            <a:ext cx="11099909" cy="4454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charset="0"/>
              <a:buChar char="•"/>
            </a:pPr>
            <a:r>
              <a:rPr lang="it-IT" sz="2600" dirty="0" smtClean="0">
                <a:cs typeface="Times New Roman" panose="02020603050405020304" pitchFamily="18" charset="0"/>
              </a:rPr>
              <a:t>Capitale necessario a coprire una perdita potenziale entro un determinato livello di confidenza ed entro un determinato orizzonte di tempo. </a:t>
            </a:r>
          </a:p>
          <a:p>
            <a:pPr marL="457200" indent="-457200" algn="l">
              <a:buFont typeface="Arial" charset="0"/>
              <a:buChar char="•"/>
            </a:pPr>
            <a:endParaRPr lang="it-IT" sz="2600" dirty="0" smtClean="0">
              <a:cs typeface="Times New Roman" panose="02020603050405020304" pitchFamily="18" charset="0"/>
            </a:endParaRPr>
          </a:p>
          <a:p>
            <a:pPr marL="457200" indent="-457200" algn="l">
              <a:buFont typeface="Arial" charset="0"/>
              <a:buChar char="•"/>
            </a:pPr>
            <a:r>
              <a:rPr lang="it-IT" sz="2600" dirty="0" smtClean="0">
                <a:cs typeface="Times New Roman" panose="02020603050405020304" pitchFamily="18" charset="0"/>
              </a:rPr>
              <a:t>Il Capitale economico permette di allocare alle diverse linee di business della banca la giusta quantità di capitale per valutarne poi la reddittività. </a:t>
            </a:r>
          </a:p>
          <a:p>
            <a:pPr marL="457200" indent="-457200" algn="l">
              <a:buFont typeface="Arial" charset="0"/>
              <a:buChar char="•"/>
            </a:pPr>
            <a:endParaRPr lang="it-IT" sz="2600" dirty="0" smtClean="0">
              <a:cs typeface="Times New Roman" panose="02020603050405020304" pitchFamily="18" charset="0"/>
            </a:endParaRPr>
          </a:p>
          <a:p>
            <a:pPr marL="457200" indent="-457200" algn="l">
              <a:buFont typeface="Arial" charset="0"/>
              <a:buChar char="•"/>
            </a:pPr>
            <a:r>
              <a:rPr lang="it-IT" sz="2600" dirty="0" smtClean="0">
                <a:cs typeface="Times New Roman" panose="02020603050405020304" pitchFamily="18" charset="0"/>
              </a:rPr>
              <a:t>Il capitale economico è pari alla perdita inattesa e cioè alla differenza tra la perdita corrispondente ad un determinato livello di confidenza scelto dalla banca e alla perdita attesa.</a:t>
            </a:r>
            <a:endParaRPr lang="it-IT" sz="26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3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2"/>
          <p:cNvSpPr txBox="1">
            <a:spLocks/>
          </p:cNvSpPr>
          <p:nvPr/>
        </p:nvSpPr>
        <p:spPr>
          <a:xfrm>
            <a:off x="952499" y="1829483"/>
            <a:ext cx="10515600" cy="4478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Definizione delle distribuzioni di 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severity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it-IT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r>
              <a:rPr lang="it-IT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  <a:endParaRPr lang="it-IT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Generazione di un numero sufficiente di scenari di 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severity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genera un certo numero casuale </a:t>
            </a:r>
            <a:r>
              <a:rPr lang="it-IT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estraendolo dalla distribuzione di </a:t>
            </a:r>
            <a:r>
              <a:rPr lang="it-IT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generano k variabili x</a:t>
            </a:r>
            <a:r>
              <a:rPr lang="it-IT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campionate dalla distribuzione di </a:t>
            </a:r>
            <a:r>
              <a:rPr lang="it-IT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severity</a:t>
            </a: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sommano le k variabili xi individuate e si trova L (perdita operativa);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ripete il processo per un numero sufficientemente grande di scenari e si studia la distribuzione delle perdite operative così ottenuta;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Dalla distribuzione cumulativa empirica di L si individua il 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come percentile al livello </a:t>
            </a:r>
            <a:r>
              <a:rPr lang="it-IT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desiderato</a:t>
            </a:r>
            <a:endParaRPr lang="it-IT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 smtClean="0"/>
              <a:t>ERIK HOLLER  </a:t>
            </a:r>
            <a:r>
              <a:rPr lang="it-IT" sz="1100" i="1" dirty="0"/>
              <a:t>- </a:t>
            </a:r>
            <a:r>
              <a:rPr lang="it-IT" sz="1100" i="1" dirty="0" smtClean="0"/>
              <a:t>ELIA SCARPARO- </a:t>
            </a:r>
            <a:r>
              <a:rPr lang="it-IT" sz="1100" i="1" dirty="0"/>
              <a:t>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 smtClean="0"/>
              <a:t>LABORATORIO DI SIMULAZIONI FINANZIARIE A.A</a:t>
            </a:r>
            <a:r>
              <a:rPr lang="it-IT" sz="1400" i="1" dirty="0"/>
              <a:t>. </a:t>
            </a:r>
            <a:r>
              <a:rPr lang="it-IT" sz="1400" i="1" dirty="0" smtClean="0"/>
              <a:t>2017-2018</a:t>
            </a:r>
            <a:endParaRPr lang="it-IT" sz="1400" i="1" dirty="0"/>
          </a:p>
        </p:txBody>
      </p:sp>
      <p:sp>
        <p:nvSpPr>
          <p:cNvPr id="10" name="Titolo 1">
            <a:extLst>
              <a:ext uri="{FF2B5EF4-FFF2-40B4-BE49-F238E27FC236}">
                <a16:creationId xmlns="" xmlns:a16="http://schemas.microsoft.com/office/drawing/2014/main" id="{667D2EFC-04B2-4A15-B3B1-B8C3D6F915C3}"/>
              </a:ext>
            </a:extLst>
          </p:cNvPr>
          <p:cNvSpPr txBox="1">
            <a:spLocks/>
          </p:cNvSpPr>
          <p:nvPr/>
        </p:nvSpPr>
        <p:spPr>
          <a:xfrm>
            <a:off x="952499" y="48316"/>
            <a:ext cx="1073467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dirty="0">
                <a:latin typeface="+mn-lt"/>
                <a:cs typeface="Times New Roman" panose="02020603050405020304" pitchFamily="18" charset="0"/>
              </a:rPr>
              <a:t>M</a:t>
            </a:r>
            <a:r>
              <a:rPr lang="it-IT" sz="3600" dirty="0" smtClean="0">
                <a:latin typeface="+mn-lt"/>
                <a:cs typeface="Times New Roman" panose="02020603050405020304" pitchFamily="18" charset="0"/>
              </a:rPr>
              <a:t>odellizzazione della perdita e simulazione </a:t>
            </a:r>
            <a:r>
              <a:rPr lang="it-IT" sz="3600" b="1" dirty="0" smtClean="0">
                <a:latin typeface="+mn-lt"/>
                <a:cs typeface="Times New Roman" panose="02020603050405020304" pitchFamily="18" charset="0"/>
              </a:rPr>
              <a:t>Monte Carlo</a:t>
            </a:r>
            <a:endParaRPr lang="it-IT" sz="3600" b="1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98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 smtClean="0">
                <a:latin typeface="+mn-lt"/>
              </a:rPr>
              <a:t>Indice</a:t>
            </a:r>
            <a:endParaRPr lang="it-IT" sz="4000" dirty="0">
              <a:latin typeface="+mn-lt"/>
            </a:endParaRP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200" y="2285999"/>
            <a:ext cx="10515600" cy="3849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it-IT" dirty="0" smtClean="0"/>
              <a:t>Il rischio operativo a livello attuariale 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Il </a:t>
            </a:r>
            <a:r>
              <a:rPr lang="it-IT" dirty="0" err="1"/>
              <a:t>Loss</a:t>
            </a:r>
            <a:r>
              <a:rPr lang="it-IT" dirty="0"/>
              <a:t> Distribution </a:t>
            </a:r>
            <a:r>
              <a:rPr lang="it-IT" dirty="0" err="1"/>
              <a:t>Approach</a:t>
            </a:r>
            <a:r>
              <a:rPr lang="it-IT" dirty="0"/>
              <a:t> (LDA</a:t>
            </a:r>
            <a:r>
              <a:rPr lang="it-IT" dirty="0" smtClean="0"/>
              <a:t>)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Indicatori di rischio: VAR (</a:t>
            </a:r>
            <a:r>
              <a:rPr lang="it-IT" i="1" dirty="0"/>
              <a:t>Value </a:t>
            </a:r>
            <a:r>
              <a:rPr lang="it-IT" i="1" dirty="0" err="1"/>
              <a:t>at</a:t>
            </a:r>
            <a:r>
              <a:rPr lang="it-IT" i="1" dirty="0"/>
              <a:t> </a:t>
            </a:r>
            <a:r>
              <a:rPr lang="it-IT" i="1" dirty="0" err="1"/>
              <a:t>risk</a:t>
            </a:r>
            <a:r>
              <a:rPr lang="it-IT" dirty="0"/>
              <a:t>) &amp; CAR (</a:t>
            </a:r>
            <a:r>
              <a:rPr lang="it-IT" i="1" dirty="0"/>
              <a:t>Capital </a:t>
            </a:r>
            <a:r>
              <a:rPr lang="it-IT" i="1" dirty="0" err="1"/>
              <a:t>at</a:t>
            </a:r>
            <a:r>
              <a:rPr lang="it-IT" i="1" dirty="0"/>
              <a:t> </a:t>
            </a:r>
            <a:r>
              <a:rPr lang="it-IT" i="1" dirty="0" err="1"/>
              <a:t>risk</a:t>
            </a:r>
            <a:r>
              <a:rPr lang="it-IT" dirty="0" smtClean="0"/>
              <a:t>)</a:t>
            </a:r>
            <a:endParaRPr lang="it-IT" dirty="0"/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Applicazioni: modellizzazione della perdita e simulazione monte </a:t>
            </a:r>
            <a:r>
              <a:rPr lang="it-IT" dirty="0" err="1"/>
              <a:t>carlo</a:t>
            </a:r>
            <a:endParaRPr lang="it-IT" dirty="0"/>
          </a:p>
          <a:p>
            <a:pPr marL="514350" indent="-514350" algn="l">
              <a:buFont typeface="+mj-lt"/>
              <a:buAutoNum type="arabicPeriod"/>
            </a:pPr>
            <a:r>
              <a:rPr lang="it-IT" dirty="0" smtClean="0"/>
              <a:t>Vantaggi </a:t>
            </a:r>
            <a:r>
              <a:rPr lang="it-IT" dirty="0"/>
              <a:t>e limiti del </a:t>
            </a:r>
            <a:r>
              <a:rPr lang="it-IT" dirty="0" err="1"/>
              <a:t>Loss</a:t>
            </a:r>
            <a:r>
              <a:rPr lang="it-IT" dirty="0"/>
              <a:t> Distribution </a:t>
            </a:r>
            <a:r>
              <a:rPr lang="it-IT" dirty="0" err="1"/>
              <a:t>Approach</a:t>
            </a:r>
            <a:endParaRPr lang="it-IT" dirty="0"/>
          </a:p>
          <a:p>
            <a:pPr algn="l"/>
            <a:endParaRPr lang="it-IT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981073" y="6336609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 smtClean="0"/>
              <a:t>ERIK HOLLER  </a:t>
            </a:r>
            <a:r>
              <a:rPr lang="it-IT" sz="1100" i="1" dirty="0"/>
              <a:t>- </a:t>
            </a:r>
            <a:r>
              <a:rPr lang="it-IT" sz="1100" i="1" dirty="0" smtClean="0"/>
              <a:t>ELIA SCARPARO- </a:t>
            </a:r>
            <a:r>
              <a:rPr lang="it-IT" sz="1100" i="1" dirty="0"/>
              <a:t>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 smtClean="0"/>
              <a:t>LABORATORIO DI SIMULAZIONI FINANZIARIE A.A</a:t>
            </a:r>
            <a:r>
              <a:rPr lang="it-IT" sz="1400" i="1" dirty="0"/>
              <a:t>. </a:t>
            </a:r>
            <a:r>
              <a:rPr lang="it-IT" sz="1400" i="1" dirty="0" smtClean="0"/>
              <a:t>2017-2018</a:t>
            </a:r>
            <a:endParaRPr lang="it-IT" sz="1400" i="1" dirty="0"/>
          </a:p>
        </p:txBody>
      </p:sp>
    </p:spTree>
    <p:extLst>
      <p:ext uri="{BB962C8B-B14F-4D97-AF65-F5344CB8AC3E}">
        <p14:creationId xmlns:p14="http://schemas.microsoft.com/office/powerpoint/2010/main" val="47718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 smtClean="0"/>
              <a:t>ERIK HOLLER  </a:t>
            </a:r>
            <a:r>
              <a:rPr lang="it-IT" sz="1100" i="1" dirty="0"/>
              <a:t>- </a:t>
            </a:r>
            <a:r>
              <a:rPr lang="it-IT" sz="1100" i="1" dirty="0" smtClean="0"/>
              <a:t>ELIA SCARPARO- </a:t>
            </a:r>
            <a:r>
              <a:rPr lang="it-IT" sz="1100" i="1" dirty="0"/>
              <a:t>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 smtClean="0"/>
              <a:t>LABORATORIO DI SIMULAZIONI FINANZIARIE A.A</a:t>
            </a:r>
            <a:r>
              <a:rPr lang="it-IT" sz="1400" i="1" dirty="0"/>
              <a:t>. </a:t>
            </a:r>
            <a:r>
              <a:rPr lang="it-IT" sz="1400" i="1" dirty="0" smtClean="0"/>
              <a:t>2017-2018</a:t>
            </a:r>
            <a:endParaRPr lang="it-IT" sz="1400" i="1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="" xmlns:a16="http://schemas.microsoft.com/office/drawing/2014/main" id="{3E1B8146-377A-4E32-B838-476B02B1AB2C}"/>
              </a:ext>
            </a:extLst>
          </p:cNvPr>
          <p:cNvSpPr txBox="1">
            <a:spLocks/>
          </p:cNvSpPr>
          <p:nvPr/>
        </p:nvSpPr>
        <p:spPr>
          <a:xfrm>
            <a:off x="685800" y="2084440"/>
            <a:ext cx="11128484" cy="4454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2600" dirty="0" smtClean="0">
                <a:cs typeface="Times New Roman" panose="02020603050405020304" pitchFamily="18" charset="0"/>
              </a:rPr>
              <a:t>Per costruire la distribuzione aggregata è necessario partire dalle assunzioni che:</a:t>
            </a:r>
          </a:p>
          <a:p>
            <a:pPr marL="457200" indent="-457200" algn="l">
              <a:buFont typeface="Arial" charset="0"/>
              <a:buChar char="•"/>
            </a:pPr>
            <a:endParaRPr lang="it-IT" sz="2600" dirty="0" smtClean="0">
              <a:cs typeface="Times New Roman" panose="02020603050405020304" pitchFamily="18" charset="0"/>
            </a:endParaRPr>
          </a:p>
          <a:p>
            <a:pPr marL="457200" indent="-457200" algn="l">
              <a:buFont typeface="Arial" charset="0"/>
              <a:buChar char="•"/>
            </a:pPr>
            <a:r>
              <a:rPr lang="it-IT" sz="2600" dirty="0" smtClean="0">
                <a:cs typeface="Times New Roman" panose="02020603050405020304" pitchFamily="18" charset="0"/>
              </a:rPr>
              <a:t>tutti gli eventi siano reciprocamente indipendenti;</a:t>
            </a:r>
          </a:p>
          <a:p>
            <a:pPr marL="457200" indent="-457200" algn="l">
              <a:buFont typeface="Arial" charset="0"/>
              <a:buChar char="•"/>
            </a:pPr>
            <a:r>
              <a:rPr lang="it-IT" sz="2600" dirty="0" smtClean="0">
                <a:cs typeface="Times New Roman" panose="02020603050405020304" pitchFamily="18" charset="0"/>
              </a:rPr>
              <a:t>il costo di ogni “incidente” sia identicamente distribuito; </a:t>
            </a:r>
          </a:p>
          <a:p>
            <a:pPr marL="457200" indent="-457200" algn="l">
              <a:buFont typeface="Arial" charset="0"/>
              <a:buChar char="•"/>
            </a:pPr>
            <a:r>
              <a:rPr lang="it-IT" sz="2600" dirty="0" smtClean="0">
                <a:cs typeface="Times New Roman" panose="02020603050405020304" pitchFamily="18" charset="0"/>
              </a:rPr>
              <a:t> la distribuzione di </a:t>
            </a:r>
            <a:r>
              <a:rPr lang="it-IT" sz="2600" dirty="0" err="1" smtClean="0">
                <a:cs typeface="Times New Roman" panose="02020603050405020304" pitchFamily="18" charset="0"/>
              </a:rPr>
              <a:t>frequency</a:t>
            </a:r>
            <a:r>
              <a:rPr lang="it-IT" sz="2600" dirty="0" smtClean="0">
                <a:cs typeface="Times New Roman" panose="02020603050405020304" pitchFamily="18" charset="0"/>
              </a:rPr>
              <a:t> e quella di </a:t>
            </a:r>
            <a:r>
              <a:rPr lang="it-IT" sz="2600" dirty="0" err="1" smtClean="0">
                <a:cs typeface="Times New Roman" panose="02020603050405020304" pitchFamily="18" charset="0"/>
              </a:rPr>
              <a:t>severity</a:t>
            </a:r>
            <a:r>
              <a:rPr lang="it-IT" sz="2600" dirty="0" smtClean="0">
                <a:cs typeface="Times New Roman" panose="02020603050405020304" pitchFamily="18" charset="0"/>
              </a:rPr>
              <a:t> siano indipendenti. </a:t>
            </a:r>
            <a:endParaRPr lang="it-IT" sz="2600" dirty="0">
              <a:cs typeface="Times New Roman" panose="02020603050405020304" pitchFamily="18" charset="0"/>
            </a:endParaRPr>
          </a:p>
        </p:txBody>
      </p:sp>
      <p:sp>
        <p:nvSpPr>
          <p:cNvPr id="10" name="Titolo 1">
            <a:extLst>
              <a:ext uri="{FF2B5EF4-FFF2-40B4-BE49-F238E27FC236}">
                <a16:creationId xmlns="" xmlns:a16="http://schemas.microsoft.com/office/drawing/2014/main" id="{679BE2B4-5311-41F8-91D1-B43FBD555747}"/>
              </a:ext>
            </a:extLst>
          </p:cNvPr>
          <p:cNvSpPr txBox="1">
            <a:spLocks/>
          </p:cNvSpPr>
          <p:nvPr/>
        </p:nvSpPr>
        <p:spPr>
          <a:xfrm>
            <a:off x="2044921" y="657755"/>
            <a:ext cx="7761248" cy="118872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 smtClean="0">
                <a:latin typeface="+mn-lt"/>
                <a:cs typeface="Times New Roman" panose="02020603050405020304" pitchFamily="18" charset="0"/>
              </a:rPr>
              <a:t>Ipotesi formulate</a:t>
            </a:r>
            <a:endParaRPr lang="it-IT" sz="400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74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 smtClean="0"/>
              <a:t>ERIK HOLLER  </a:t>
            </a:r>
            <a:r>
              <a:rPr lang="it-IT" sz="1100" i="1" dirty="0"/>
              <a:t>- </a:t>
            </a:r>
            <a:r>
              <a:rPr lang="it-IT" sz="1100" i="1" dirty="0" smtClean="0"/>
              <a:t>ELIA SCARPARO- </a:t>
            </a:r>
            <a:r>
              <a:rPr lang="it-IT" sz="1100" i="1" dirty="0"/>
              <a:t>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 smtClean="0"/>
              <a:t>LABORATORIO DI SIMULAZIONI FINANZIARIE A.A</a:t>
            </a:r>
            <a:r>
              <a:rPr lang="it-IT" sz="1400" i="1" dirty="0"/>
              <a:t>. </a:t>
            </a:r>
            <a:r>
              <a:rPr lang="it-IT" sz="1400" i="1" dirty="0" smtClean="0"/>
              <a:t>2017-2018</a:t>
            </a:r>
            <a:endParaRPr lang="it-IT" sz="1400" i="1" dirty="0"/>
          </a:p>
        </p:txBody>
      </p:sp>
      <p:sp>
        <p:nvSpPr>
          <p:cNvPr id="6" name="Titolo 1">
            <a:extLst>
              <a:ext uri="{FF2B5EF4-FFF2-40B4-BE49-F238E27FC236}">
                <a16:creationId xmlns="" xmlns:a16="http://schemas.microsoft.com/office/drawing/2014/main" id="{679BE2B4-5311-41F8-91D1-B43FBD555747}"/>
              </a:ext>
            </a:extLst>
          </p:cNvPr>
          <p:cNvSpPr txBox="1">
            <a:spLocks/>
          </p:cNvSpPr>
          <p:nvPr/>
        </p:nvSpPr>
        <p:spPr>
          <a:xfrm>
            <a:off x="0" y="223947"/>
            <a:ext cx="12192000" cy="118872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smtClean="0">
                <a:latin typeface="+mn-lt"/>
                <a:cs typeface="Times New Roman" panose="02020603050405020304" pitchFamily="18" charset="0"/>
              </a:rPr>
              <a:t>Aggregazione delle classi di rischio e </a:t>
            </a:r>
            <a:r>
              <a:rPr lang="it-IT" sz="3600" dirty="0" err="1" smtClean="0">
                <a:latin typeface="+mn-lt"/>
                <a:cs typeface="Times New Roman" panose="02020603050405020304" pitchFamily="18" charset="0"/>
              </a:rPr>
              <a:t>VaR</a:t>
            </a:r>
            <a:r>
              <a:rPr lang="it-IT" sz="3600" dirty="0" smtClean="0">
                <a:latin typeface="+mn-lt"/>
                <a:cs typeface="Times New Roman" panose="02020603050405020304" pitchFamily="18" charset="0"/>
              </a:rPr>
              <a:t> aggregato</a:t>
            </a:r>
            <a:endParaRPr lang="it-IT" sz="36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Segnaposto contenuto 2">
            <a:extLst>
              <a:ext uri="{FF2B5EF4-FFF2-40B4-BE49-F238E27FC236}">
                <a16:creationId xmlns="" xmlns:a16="http://schemas.microsoft.com/office/drawing/2014/main" id="{3E1B8146-377A-4E32-B838-476B02B1AB2C}"/>
              </a:ext>
            </a:extLst>
          </p:cNvPr>
          <p:cNvSpPr txBox="1">
            <a:spLocks/>
          </p:cNvSpPr>
          <p:nvPr/>
        </p:nvSpPr>
        <p:spPr>
          <a:xfrm>
            <a:off x="838198" y="2084440"/>
            <a:ext cx="10976086" cy="4454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charset="0"/>
              <a:buChar char="•"/>
            </a:pPr>
            <a:r>
              <a:rPr lang="it-IT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 calcolo del requisito patrimoniale complessivo a fronte del rischio operativo può essere effettuato sommando i requisiti di capitale determinati per ciascuna Business Line e tipologia di evento. </a:t>
            </a:r>
          </a:p>
          <a:p>
            <a:pPr algn="l"/>
            <a:endParaRPr lang="it-IT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charset="0"/>
              <a:buChar char="•"/>
            </a:pPr>
            <a:r>
              <a:rPr lang="it-IT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Oppure si può tener conto delle correlazioni tra i vari rischi operativi e le diverse linee di business, con modelli di stima delle correlazioni.</a:t>
            </a:r>
            <a:endParaRPr lang="it-IT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22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 smtClean="0"/>
              <a:t>ERIK HOLLER  </a:t>
            </a:r>
            <a:r>
              <a:rPr lang="it-IT" sz="1100" i="1" dirty="0"/>
              <a:t>- </a:t>
            </a:r>
            <a:r>
              <a:rPr lang="it-IT" sz="1100" i="1" dirty="0" smtClean="0"/>
              <a:t>ELIA SCARPARO- </a:t>
            </a:r>
            <a:r>
              <a:rPr lang="it-IT" sz="1100" i="1" dirty="0"/>
              <a:t>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 smtClean="0"/>
              <a:t>LABORATORIO DI SIMULAZIONI FINANZIARIE A.A</a:t>
            </a:r>
            <a:r>
              <a:rPr lang="it-IT" sz="1400" i="1" dirty="0"/>
              <a:t>. </a:t>
            </a:r>
            <a:r>
              <a:rPr lang="it-IT" sz="1400" i="1" dirty="0" smtClean="0"/>
              <a:t>2017-2018</a:t>
            </a:r>
            <a:endParaRPr lang="it-IT" sz="1400" i="1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="" xmlns:a16="http://schemas.microsoft.com/office/drawing/2014/main" id="{3E1B8146-377A-4E32-B838-476B02B1AB2C}"/>
              </a:ext>
            </a:extLst>
          </p:cNvPr>
          <p:cNvSpPr txBox="1">
            <a:spLocks/>
          </p:cNvSpPr>
          <p:nvPr/>
        </p:nvSpPr>
        <p:spPr>
          <a:xfrm>
            <a:off x="571500" y="2084440"/>
            <a:ext cx="11242784" cy="4454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>
                <a:cs typeface="Times New Roman" panose="02020603050405020304" pitchFamily="18" charset="0"/>
              </a:rPr>
              <a:t>Schema per il calcolo del </a:t>
            </a:r>
            <a:r>
              <a:rPr lang="it-IT" dirty="0" err="1" smtClean="0">
                <a:cs typeface="Times New Roman" panose="02020603050405020304" pitchFamily="18" charset="0"/>
              </a:rPr>
              <a:t>CaR</a:t>
            </a:r>
            <a:r>
              <a:rPr lang="it-IT" dirty="0" smtClean="0">
                <a:cs typeface="Times New Roman" panose="02020603050405020304" pitchFamily="18" charset="0"/>
              </a:rPr>
              <a:t> aggregato:</a:t>
            </a:r>
          </a:p>
          <a:p>
            <a:pPr marL="457200" indent="-457200" algn="l">
              <a:buFont typeface="+mj-lt"/>
              <a:buAutoNum type="arabicPeriod"/>
            </a:pPr>
            <a:endParaRPr lang="it-IT" dirty="0" smtClean="0"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it-IT" dirty="0" smtClean="0">
                <a:cs typeface="Times New Roman" panose="02020603050405020304" pitchFamily="18" charset="0"/>
              </a:rPr>
              <a:t>Computazione del </a:t>
            </a:r>
            <a:r>
              <a:rPr lang="it-IT" dirty="0" err="1" smtClean="0">
                <a:cs typeface="Times New Roman" panose="02020603050405020304" pitchFamily="18" charset="0"/>
              </a:rPr>
              <a:t>CaR</a:t>
            </a:r>
            <a:r>
              <a:rPr lang="it-IT" dirty="0" smtClean="0">
                <a:cs typeface="Times New Roman" panose="02020603050405020304" pitchFamily="18" charset="0"/>
              </a:rPr>
              <a:t> per ciascuna Business Line e per </a:t>
            </a:r>
            <a:r>
              <a:rPr lang="it-IT" dirty="0" err="1" smtClean="0">
                <a:cs typeface="Times New Roman" panose="02020603050405020304" pitchFamily="18" charset="0"/>
              </a:rPr>
              <a:t>ciacun</a:t>
            </a:r>
            <a:r>
              <a:rPr lang="it-IT" dirty="0" smtClean="0">
                <a:cs typeface="Times New Roman" panose="02020603050405020304" pitchFamily="18" charset="0"/>
              </a:rPr>
              <a:t> </a:t>
            </a:r>
            <a:r>
              <a:rPr lang="it-IT" dirty="0" err="1" smtClean="0">
                <a:cs typeface="Times New Roman" panose="02020603050405020304" pitchFamily="18" charset="0"/>
              </a:rPr>
              <a:t>event</a:t>
            </a:r>
            <a:r>
              <a:rPr lang="it-IT" dirty="0" smtClean="0">
                <a:cs typeface="Times New Roman" panose="02020603050405020304" pitchFamily="18" charset="0"/>
              </a:rPr>
              <a:t> </a:t>
            </a:r>
            <a:r>
              <a:rPr lang="it-IT" dirty="0" err="1" smtClean="0">
                <a:cs typeface="Times New Roman" panose="02020603050405020304" pitchFamily="18" charset="0"/>
              </a:rPr>
              <a:t>type</a:t>
            </a:r>
            <a:r>
              <a:rPr lang="it-IT" dirty="0" smtClean="0">
                <a:cs typeface="Times New Roman" panose="02020603050405020304" pitchFamily="18" charset="0"/>
              </a:rPr>
              <a:t>;</a:t>
            </a:r>
          </a:p>
          <a:p>
            <a:pPr marL="457200" indent="-457200" algn="l">
              <a:buFont typeface="+mj-lt"/>
              <a:buAutoNum type="arabicPeriod"/>
            </a:pPr>
            <a:r>
              <a:rPr lang="it-IT" dirty="0" smtClean="0">
                <a:cs typeface="Times New Roman" panose="02020603050405020304" pitchFamily="18" charset="0"/>
              </a:rPr>
              <a:t>Computazione del Car totale, tenendo in considerazione di eventuali effetti mitigatori della diversificazione di capitale;</a:t>
            </a:r>
          </a:p>
          <a:p>
            <a:pPr marL="457200" indent="-457200" algn="l">
              <a:buFont typeface="+mj-lt"/>
              <a:buAutoNum type="arabicPeriod"/>
            </a:pPr>
            <a:r>
              <a:rPr lang="it-IT" dirty="0" smtClean="0">
                <a:cs typeface="Times New Roman" panose="02020603050405020304" pitchFamily="18" charset="0"/>
              </a:rPr>
              <a:t>Allocazione di componenti di </a:t>
            </a:r>
            <a:r>
              <a:rPr lang="it-IT" dirty="0" err="1" smtClean="0">
                <a:cs typeface="Times New Roman" panose="02020603050405020304" pitchFamily="18" charset="0"/>
              </a:rPr>
              <a:t>CaR</a:t>
            </a:r>
            <a:r>
              <a:rPr lang="it-IT" dirty="0" smtClean="0">
                <a:cs typeface="Times New Roman" panose="02020603050405020304" pitchFamily="18" charset="0"/>
              </a:rPr>
              <a:t> aggregato a ciascun </a:t>
            </a:r>
            <a:r>
              <a:rPr lang="it-IT" dirty="0" err="1" smtClean="0">
                <a:cs typeface="Times New Roman" panose="02020603050405020304" pitchFamily="18" charset="0"/>
              </a:rPr>
              <a:t>event</a:t>
            </a:r>
            <a:r>
              <a:rPr lang="it-IT" dirty="0" smtClean="0">
                <a:cs typeface="Times New Roman" panose="02020603050405020304" pitchFamily="18" charset="0"/>
              </a:rPr>
              <a:t> </a:t>
            </a:r>
            <a:r>
              <a:rPr lang="it-IT" dirty="0" err="1" smtClean="0">
                <a:cs typeface="Times New Roman" panose="02020603050405020304" pitchFamily="18" charset="0"/>
              </a:rPr>
              <a:t>type</a:t>
            </a:r>
            <a:r>
              <a:rPr lang="it-IT" dirty="0" smtClean="0">
                <a:cs typeface="Times New Roman" panose="02020603050405020304" pitchFamily="18" charset="0"/>
              </a:rPr>
              <a:t>;</a:t>
            </a:r>
          </a:p>
          <a:p>
            <a:pPr marL="457200" indent="-457200" algn="l">
              <a:buFont typeface="+mj-lt"/>
              <a:buAutoNum type="arabicPeriod"/>
            </a:pPr>
            <a:r>
              <a:rPr lang="it-IT" dirty="0" smtClean="0">
                <a:cs typeface="Times New Roman" panose="02020603050405020304" pitchFamily="18" charset="0"/>
              </a:rPr>
              <a:t>Allocazione di componenti di ciascuna quantità di capitale definita al punto 3 a ciascuna unità di business, considerando eventuali effetti mitigatori.</a:t>
            </a:r>
          </a:p>
          <a:p>
            <a:endParaRPr lang="it-IT" dirty="0"/>
          </a:p>
        </p:txBody>
      </p:sp>
      <p:sp>
        <p:nvSpPr>
          <p:cNvPr id="10" name="Titolo 1">
            <a:extLst>
              <a:ext uri="{FF2B5EF4-FFF2-40B4-BE49-F238E27FC236}">
                <a16:creationId xmlns="" xmlns:a16="http://schemas.microsoft.com/office/drawing/2014/main" id="{679BE2B4-5311-41F8-91D1-B43FBD555747}"/>
              </a:ext>
            </a:extLst>
          </p:cNvPr>
          <p:cNvSpPr txBox="1">
            <a:spLocks/>
          </p:cNvSpPr>
          <p:nvPr/>
        </p:nvSpPr>
        <p:spPr>
          <a:xfrm>
            <a:off x="-2" y="265902"/>
            <a:ext cx="12192000" cy="118872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 smtClean="0">
                <a:latin typeface="+mn-lt"/>
                <a:cs typeface="Times New Roman" panose="02020603050405020304" pitchFamily="18" charset="0"/>
              </a:rPr>
              <a:t>Capital At </a:t>
            </a:r>
            <a:r>
              <a:rPr lang="it-IT" sz="4000" dirty="0" err="1" smtClean="0">
                <a:latin typeface="+mn-lt"/>
                <a:cs typeface="Times New Roman" panose="02020603050405020304" pitchFamily="18" charset="0"/>
              </a:rPr>
              <a:t>Risk</a:t>
            </a:r>
            <a:r>
              <a:rPr lang="it-IT" sz="4000" dirty="0" smtClean="0">
                <a:latin typeface="+mn-lt"/>
                <a:cs typeface="Times New Roman" panose="02020603050405020304" pitchFamily="18" charset="0"/>
              </a:rPr>
              <a:t> aggregato</a:t>
            </a:r>
            <a:endParaRPr lang="it-IT" sz="400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23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70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6709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5021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200" y="2285999"/>
            <a:ext cx="10515600" cy="3849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it-IT" dirty="0"/>
              <a:t>Il rischio operativo a livello attuariale 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Il </a:t>
            </a:r>
            <a:r>
              <a:rPr lang="it-IT" dirty="0" err="1"/>
              <a:t>Loss</a:t>
            </a:r>
            <a:r>
              <a:rPr lang="it-IT" dirty="0"/>
              <a:t> Distribution </a:t>
            </a:r>
            <a:r>
              <a:rPr lang="it-IT" dirty="0" err="1"/>
              <a:t>Approach</a:t>
            </a:r>
            <a:r>
              <a:rPr lang="it-IT" dirty="0"/>
              <a:t> (</a:t>
            </a:r>
            <a:r>
              <a:rPr lang="it-IT" dirty="0" smtClean="0"/>
              <a:t>LDA)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Applicazioni: modellizzazione della perdita e simulazione monte </a:t>
            </a:r>
            <a:r>
              <a:rPr lang="it-IT" dirty="0" err="1" smtClean="0"/>
              <a:t>carlo</a:t>
            </a:r>
            <a:endParaRPr lang="it-IT" dirty="0" smtClean="0"/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Indicatori di rischio: VAR (</a:t>
            </a:r>
            <a:r>
              <a:rPr lang="it-IT" i="1" dirty="0"/>
              <a:t>Value </a:t>
            </a:r>
            <a:r>
              <a:rPr lang="it-IT" i="1" dirty="0" err="1"/>
              <a:t>at</a:t>
            </a:r>
            <a:r>
              <a:rPr lang="it-IT" i="1" dirty="0"/>
              <a:t> </a:t>
            </a:r>
            <a:r>
              <a:rPr lang="it-IT" i="1" dirty="0" err="1"/>
              <a:t>risk</a:t>
            </a:r>
            <a:r>
              <a:rPr lang="it-IT" dirty="0"/>
              <a:t>) &amp; CAR (</a:t>
            </a:r>
            <a:r>
              <a:rPr lang="it-IT" i="1" dirty="0"/>
              <a:t>Capital </a:t>
            </a:r>
            <a:r>
              <a:rPr lang="it-IT" i="1" dirty="0" err="1"/>
              <a:t>at</a:t>
            </a:r>
            <a:r>
              <a:rPr lang="it-IT" i="1" dirty="0"/>
              <a:t> </a:t>
            </a:r>
            <a:r>
              <a:rPr lang="it-IT" i="1" dirty="0" err="1"/>
              <a:t>risk</a:t>
            </a:r>
            <a:r>
              <a:rPr lang="it-IT" dirty="0" smtClean="0"/>
              <a:t>)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b="1" dirty="0" smtClean="0">
                <a:solidFill>
                  <a:srgbClr val="00B050"/>
                </a:solidFill>
              </a:rPr>
              <a:t>Confronto fra distribuzioni</a:t>
            </a:r>
            <a:endParaRPr lang="it-IT" b="1" dirty="0">
              <a:solidFill>
                <a:srgbClr val="00B050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it-IT" dirty="0" smtClean="0"/>
              <a:t>Vantaggi </a:t>
            </a:r>
            <a:r>
              <a:rPr lang="it-IT" dirty="0"/>
              <a:t>e limiti del </a:t>
            </a:r>
            <a:r>
              <a:rPr lang="it-IT" dirty="0" err="1"/>
              <a:t>Loss</a:t>
            </a:r>
            <a:r>
              <a:rPr lang="it-IT" dirty="0"/>
              <a:t> Distribution </a:t>
            </a:r>
            <a:r>
              <a:rPr lang="it-IT" dirty="0" err="1"/>
              <a:t>Approach</a:t>
            </a:r>
            <a:endParaRPr lang="it-IT" dirty="0"/>
          </a:p>
          <a:p>
            <a:pPr marL="514350" indent="-514350" algn="l">
              <a:buFont typeface="+mj-lt"/>
              <a:buAutoNum type="arabicPeriod"/>
            </a:pP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 smtClean="0"/>
              <a:t>ERIK HOLLER  </a:t>
            </a:r>
            <a:r>
              <a:rPr lang="it-IT" sz="1100" i="1" dirty="0"/>
              <a:t>- </a:t>
            </a:r>
            <a:r>
              <a:rPr lang="it-IT" sz="1100" i="1" dirty="0" smtClean="0"/>
              <a:t>ELIA SCARPARO- </a:t>
            </a:r>
            <a:r>
              <a:rPr lang="it-IT" sz="1100" i="1" dirty="0"/>
              <a:t>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 smtClean="0"/>
              <a:t>LABORATORIO DI SIMULAZIONI FINANZIARIE A.A</a:t>
            </a:r>
            <a:r>
              <a:rPr lang="it-IT" sz="1400" i="1" dirty="0"/>
              <a:t>. </a:t>
            </a:r>
            <a:r>
              <a:rPr lang="it-IT" sz="1400" i="1" dirty="0" smtClean="0"/>
              <a:t>2017-2018</a:t>
            </a:r>
            <a:endParaRPr lang="it-IT" sz="1400" i="1" dirty="0"/>
          </a:p>
        </p:txBody>
      </p:sp>
    </p:spTree>
    <p:extLst>
      <p:ext uri="{BB962C8B-B14F-4D97-AF65-F5344CB8AC3E}">
        <p14:creationId xmlns:p14="http://schemas.microsoft.com/office/powerpoint/2010/main" val="204499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84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82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200" y="2285999"/>
            <a:ext cx="10515600" cy="3849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it-IT" b="1" dirty="0">
                <a:solidFill>
                  <a:srgbClr val="00B050"/>
                </a:solidFill>
              </a:rPr>
              <a:t>Il rischio operativo a livello attuariale 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Il </a:t>
            </a:r>
            <a:r>
              <a:rPr lang="it-IT" dirty="0" err="1"/>
              <a:t>Loss</a:t>
            </a:r>
            <a:r>
              <a:rPr lang="it-IT" dirty="0"/>
              <a:t> Distribution </a:t>
            </a:r>
            <a:r>
              <a:rPr lang="it-IT" dirty="0" err="1"/>
              <a:t>Approach</a:t>
            </a:r>
            <a:r>
              <a:rPr lang="it-IT" dirty="0"/>
              <a:t> (</a:t>
            </a:r>
            <a:r>
              <a:rPr lang="it-IT" dirty="0" smtClean="0"/>
              <a:t>LDA)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Indicatori di rischio: VAR (</a:t>
            </a:r>
            <a:r>
              <a:rPr lang="it-IT" i="1" dirty="0"/>
              <a:t>Value </a:t>
            </a:r>
            <a:r>
              <a:rPr lang="it-IT" i="1" dirty="0" err="1"/>
              <a:t>at</a:t>
            </a:r>
            <a:r>
              <a:rPr lang="it-IT" i="1" dirty="0"/>
              <a:t> </a:t>
            </a:r>
            <a:r>
              <a:rPr lang="it-IT" i="1" dirty="0" err="1"/>
              <a:t>risk</a:t>
            </a:r>
            <a:r>
              <a:rPr lang="it-IT" dirty="0"/>
              <a:t>) &amp; CAR (</a:t>
            </a:r>
            <a:r>
              <a:rPr lang="it-IT" i="1" dirty="0"/>
              <a:t>Capital </a:t>
            </a:r>
            <a:r>
              <a:rPr lang="it-IT" i="1" dirty="0" err="1"/>
              <a:t>at</a:t>
            </a:r>
            <a:r>
              <a:rPr lang="it-IT" i="1" dirty="0"/>
              <a:t> </a:t>
            </a:r>
            <a:r>
              <a:rPr lang="it-IT" i="1" dirty="0" err="1"/>
              <a:t>risk</a:t>
            </a:r>
            <a:r>
              <a:rPr lang="it-IT" dirty="0" smtClean="0"/>
              <a:t>)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Applicazioni: modellizzazione della perdita e simulazione monte </a:t>
            </a:r>
            <a:r>
              <a:rPr lang="it-IT" dirty="0" err="1" smtClean="0"/>
              <a:t>carlo</a:t>
            </a:r>
            <a:endParaRPr lang="it-IT" dirty="0" smtClean="0"/>
          </a:p>
          <a:p>
            <a:pPr marL="514350" indent="-514350" algn="l">
              <a:buFont typeface="+mj-lt"/>
              <a:buAutoNum type="arabicPeriod"/>
            </a:pPr>
            <a:r>
              <a:rPr lang="it-IT" dirty="0" smtClean="0"/>
              <a:t>Vantaggi </a:t>
            </a:r>
            <a:r>
              <a:rPr lang="it-IT" dirty="0"/>
              <a:t>e limiti del </a:t>
            </a:r>
            <a:r>
              <a:rPr lang="it-IT" dirty="0" err="1"/>
              <a:t>Loss</a:t>
            </a:r>
            <a:r>
              <a:rPr lang="it-IT" dirty="0"/>
              <a:t> Distribution </a:t>
            </a:r>
            <a:r>
              <a:rPr lang="it-IT" dirty="0" err="1"/>
              <a:t>Approach</a:t>
            </a:r>
            <a:endParaRPr lang="it-IT" dirty="0"/>
          </a:p>
          <a:p>
            <a:pPr marL="514350" indent="-514350" algn="l">
              <a:buFont typeface="+mj-lt"/>
              <a:buAutoNum type="arabicPeriod"/>
            </a:pP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 smtClean="0"/>
              <a:t>ERIK HOLLER  </a:t>
            </a:r>
            <a:r>
              <a:rPr lang="it-IT" sz="1100" i="1" dirty="0"/>
              <a:t>- </a:t>
            </a:r>
            <a:r>
              <a:rPr lang="it-IT" sz="1100" i="1" dirty="0" smtClean="0"/>
              <a:t>ELIA SCARPARO- </a:t>
            </a:r>
            <a:r>
              <a:rPr lang="it-IT" sz="1100" i="1" dirty="0"/>
              <a:t>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 smtClean="0"/>
              <a:t>LABORATORIO DI SIMULAZIONI FINANZIARIE A.A</a:t>
            </a:r>
            <a:r>
              <a:rPr lang="it-IT" sz="1400" i="1" dirty="0"/>
              <a:t>. </a:t>
            </a:r>
            <a:r>
              <a:rPr lang="it-IT" sz="1400" i="1" dirty="0" smtClean="0"/>
              <a:t>2017-2018</a:t>
            </a:r>
            <a:endParaRPr lang="it-IT" sz="1400" i="1" dirty="0"/>
          </a:p>
        </p:txBody>
      </p:sp>
    </p:spTree>
    <p:extLst>
      <p:ext uri="{BB962C8B-B14F-4D97-AF65-F5344CB8AC3E}">
        <p14:creationId xmlns:p14="http://schemas.microsoft.com/office/powerpoint/2010/main" val="12983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15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01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200" y="2285999"/>
            <a:ext cx="10515600" cy="3849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it-IT" dirty="0"/>
              <a:t>Il rischio operativo a livello attuariale 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Il </a:t>
            </a:r>
            <a:r>
              <a:rPr lang="it-IT" dirty="0" err="1"/>
              <a:t>Loss</a:t>
            </a:r>
            <a:r>
              <a:rPr lang="it-IT" dirty="0"/>
              <a:t> Distribution </a:t>
            </a:r>
            <a:r>
              <a:rPr lang="it-IT" dirty="0" err="1"/>
              <a:t>Approach</a:t>
            </a:r>
            <a:r>
              <a:rPr lang="it-IT" dirty="0"/>
              <a:t> (</a:t>
            </a:r>
            <a:r>
              <a:rPr lang="it-IT" dirty="0" smtClean="0"/>
              <a:t>LDA)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Applicazioni: modellizzazione della perdita e simulazione monte </a:t>
            </a:r>
            <a:r>
              <a:rPr lang="it-IT" dirty="0" err="1" smtClean="0"/>
              <a:t>carlo</a:t>
            </a:r>
            <a:endParaRPr lang="it-IT" dirty="0" smtClean="0"/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Indicatori di rischio: VAR (</a:t>
            </a:r>
            <a:r>
              <a:rPr lang="it-IT" i="1" dirty="0"/>
              <a:t>Value </a:t>
            </a:r>
            <a:r>
              <a:rPr lang="it-IT" i="1" dirty="0" err="1"/>
              <a:t>at</a:t>
            </a:r>
            <a:r>
              <a:rPr lang="it-IT" i="1" dirty="0"/>
              <a:t> </a:t>
            </a:r>
            <a:r>
              <a:rPr lang="it-IT" i="1" dirty="0" err="1"/>
              <a:t>risk</a:t>
            </a:r>
            <a:r>
              <a:rPr lang="it-IT" dirty="0"/>
              <a:t>) &amp; CAR (</a:t>
            </a:r>
            <a:r>
              <a:rPr lang="it-IT" i="1" dirty="0"/>
              <a:t>Capital </a:t>
            </a:r>
            <a:r>
              <a:rPr lang="it-IT" i="1" dirty="0" err="1"/>
              <a:t>at</a:t>
            </a:r>
            <a:r>
              <a:rPr lang="it-IT" i="1" dirty="0"/>
              <a:t> </a:t>
            </a:r>
            <a:r>
              <a:rPr lang="it-IT" i="1" dirty="0" err="1"/>
              <a:t>risk</a:t>
            </a:r>
            <a:r>
              <a:rPr lang="it-IT" dirty="0" smtClean="0"/>
              <a:t>)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 smtClean="0"/>
              <a:t>Confronto fra distribuzioni</a:t>
            </a:r>
            <a:endParaRPr lang="it-IT" dirty="0"/>
          </a:p>
          <a:p>
            <a:pPr marL="514350" indent="-514350" algn="l">
              <a:buFont typeface="+mj-lt"/>
              <a:buAutoNum type="arabicPeriod"/>
            </a:pPr>
            <a:r>
              <a:rPr lang="it-IT" b="1" dirty="0" smtClean="0">
                <a:solidFill>
                  <a:srgbClr val="00B050"/>
                </a:solidFill>
              </a:rPr>
              <a:t>Vantaggi </a:t>
            </a:r>
            <a:r>
              <a:rPr lang="it-IT" b="1" dirty="0">
                <a:solidFill>
                  <a:srgbClr val="00B050"/>
                </a:solidFill>
              </a:rPr>
              <a:t>e limiti del </a:t>
            </a:r>
            <a:r>
              <a:rPr lang="it-IT" b="1" dirty="0" err="1">
                <a:solidFill>
                  <a:srgbClr val="00B050"/>
                </a:solidFill>
              </a:rPr>
              <a:t>Loss</a:t>
            </a:r>
            <a:r>
              <a:rPr lang="it-IT" b="1" dirty="0">
                <a:solidFill>
                  <a:srgbClr val="00B050"/>
                </a:solidFill>
              </a:rPr>
              <a:t> Distribution </a:t>
            </a:r>
            <a:r>
              <a:rPr lang="it-IT" b="1" dirty="0" err="1">
                <a:solidFill>
                  <a:srgbClr val="00B050"/>
                </a:solidFill>
              </a:rPr>
              <a:t>Approach</a:t>
            </a:r>
            <a:endParaRPr lang="it-IT" b="1" dirty="0">
              <a:solidFill>
                <a:srgbClr val="00B050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 smtClean="0"/>
              <a:t>ERIK HOLLER  </a:t>
            </a:r>
            <a:r>
              <a:rPr lang="it-IT" sz="1100" i="1" dirty="0"/>
              <a:t>- </a:t>
            </a:r>
            <a:r>
              <a:rPr lang="it-IT" sz="1100" i="1" dirty="0" smtClean="0"/>
              <a:t>ELIA SCARPARO- </a:t>
            </a:r>
            <a:r>
              <a:rPr lang="it-IT" sz="1100" i="1" dirty="0"/>
              <a:t>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 smtClean="0"/>
              <a:t>LABORATORIO DI SIMULAZIONI FINANZIARIE A.A</a:t>
            </a:r>
            <a:r>
              <a:rPr lang="it-IT" sz="1400" i="1" dirty="0"/>
              <a:t>. </a:t>
            </a:r>
            <a:r>
              <a:rPr lang="it-IT" sz="1400" i="1" dirty="0" smtClean="0"/>
              <a:t>2017-2018</a:t>
            </a:r>
            <a:endParaRPr lang="it-IT" sz="1400" i="1" dirty="0"/>
          </a:p>
        </p:txBody>
      </p:sp>
    </p:spTree>
    <p:extLst>
      <p:ext uri="{BB962C8B-B14F-4D97-AF65-F5344CB8AC3E}">
        <p14:creationId xmlns:p14="http://schemas.microsoft.com/office/powerpoint/2010/main" val="72109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 smtClean="0">
                <a:latin typeface="Bodoni MT" pitchFamily="18" charset="0"/>
              </a:rPr>
              <a:t>Vantaggi</a:t>
            </a:r>
            <a:endParaRPr lang="it-IT" sz="4000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 smtClean="0"/>
              <a:t>ERIK HOLLER  </a:t>
            </a:r>
            <a:r>
              <a:rPr lang="it-IT" sz="1100" i="1" dirty="0"/>
              <a:t>- </a:t>
            </a:r>
            <a:r>
              <a:rPr lang="it-IT" sz="1100" i="1" dirty="0" smtClean="0"/>
              <a:t>ELIA SCARPARO- </a:t>
            </a:r>
            <a:r>
              <a:rPr lang="it-IT" sz="1100" i="1" dirty="0"/>
              <a:t>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 smtClean="0"/>
              <a:t>LABORATORIO DI SIMULAZIONI FINANZIARIE A.A</a:t>
            </a:r>
            <a:r>
              <a:rPr lang="it-IT" sz="1400" i="1" dirty="0"/>
              <a:t>. </a:t>
            </a:r>
            <a:r>
              <a:rPr lang="it-IT" sz="1400" i="1" dirty="0" smtClean="0"/>
              <a:t>2017-2018</a:t>
            </a:r>
            <a:endParaRPr lang="it-IT" sz="1400" i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1414463" y="2200275"/>
            <a:ext cx="99393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it-IT" dirty="0"/>
              <a:t>I risultati si basano sulle caratteristiche specifiche di ogni singola istituzione, invece di basarsi su una </a:t>
            </a:r>
            <a:r>
              <a:rPr lang="it-IT" i="1" dirty="0" err="1"/>
              <a:t>proxy</a:t>
            </a:r>
            <a:r>
              <a:rPr lang="it-IT" i="1" dirty="0"/>
              <a:t> </a:t>
            </a:r>
            <a:r>
              <a:rPr lang="it-IT" dirty="0"/>
              <a:t>o su una media di </a:t>
            </a:r>
            <a:r>
              <a:rPr lang="it-IT" dirty="0" smtClean="0"/>
              <a:t>settore</a:t>
            </a:r>
            <a:r>
              <a:rPr lang="it-IT" dirty="0"/>
              <a:t>;</a:t>
            </a:r>
            <a:endParaRPr lang="it-IT" dirty="0" smtClean="0">
              <a:effectLst/>
            </a:endParaRPr>
          </a:p>
          <a:p>
            <a:pPr marL="285750" indent="-285750">
              <a:buFont typeface="Arial" charset="0"/>
              <a:buChar char="•"/>
            </a:pPr>
            <a:endParaRPr lang="it-IT" dirty="0" smtClean="0">
              <a:effectLst/>
            </a:endParaRPr>
          </a:p>
          <a:p>
            <a:pPr marL="285750" indent="-285750">
              <a:buFont typeface="Arial" charset="0"/>
              <a:buChar char="•"/>
            </a:pPr>
            <a:r>
              <a:rPr lang="it-IT" dirty="0"/>
              <a:t>I risultati si basano su principi matematici simili a quelli utilizzati per la stima del requisito patrimoniale per il rischio di mercato e per il rischio di </a:t>
            </a:r>
            <a:r>
              <a:rPr lang="it-IT" dirty="0" smtClean="0"/>
              <a:t>credito;</a:t>
            </a:r>
          </a:p>
          <a:p>
            <a:pPr marL="285750" indent="-285750">
              <a:buFont typeface="Arial" charset="0"/>
              <a:buChar char="•"/>
            </a:pPr>
            <a:endParaRPr lang="it-IT" dirty="0">
              <a:effectLst/>
            </a:endParaRPr>
          </a:p>
          <a:p>
            <a:pPr marL="285750" indent="-285750">
              <a:buFont typeface="Arial" charset="0"/>
              <a:buChar char="•"/>
            </a:pPr>
            <a:r>
              <a:rPr lang="it-IT" dirty="0"/>
              <a:t>La separazione tra </a:t>
            </a:r>
            <a:r>
              <a:rPr lang="it-IT" dirty="0" err="1"/>
              <a:t>frequency</a:t>
            </a:r>
            <a:r>
              <a:rPr lang="it-IT" dirty="0"/>
              <a:t> e </a:t>
            </a:r>
            <a:r>
              <a:rPr lang="it-IT" dirty="0" err="1"/>
              <a:t>severity</a:t>
            </a:r>
            <a:r>
              <a:rPr lang="it-IT" dirty="0"/>
              <a:t> favorisce la precisione nella stima e la comprensione del processo di generazione del </a:t>
            </a:r>
            <a:r>
              <a:rPr lang="it-IT" dirty="0" smtClean="0"/>
              <a:t>rischio;</a:t>
            </a:r>
          </a:p>
          <a:p>
            <a:pPr marL="285750" indent="-285750">
              <a:buFont typeface="Arial" charset="0"/>
              <a:buChar char="•"/>
            </a:pPr>
            <a:endParaRPr lang="it-IT" dirty="0">
              <a:effectLst/>
            </a:endParaRPr>
          </a:p>
          <a:p>
            <a:pPr marL="285750" indent="-285750">
              <a:buFont typeface="Arial" charset="0"/>
              <a:buChar char="•"/>
            </a:pPr>
            <a:r>
              <a:rPr lang="it-IT" dirty="0"/>
              <a:t>L’utilizzo di distribuzioni statistiche ben conosciute può aiutare il processo di calibrazione</a:t>
            </a:r>
            <a:r>
              <a:rPr lang="it-IT" dirty="0" smtClean="0">
                <a:effectLst/>
              </a:rPr>
              <a:t>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6294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 smtClean="0"/>
              <a:t>ERIK HOLLER  </a:t>
            </a:r>
            <a:r>
              <a:rPr lang="it-IT" sz="1100" i="1" dirty="0"/>
              <a:t>- </a:t>
            </a:r>
            <a:r>
              <a:rPr lang="it-IT" sz="1100" i="1" dirty="0" smtClean="0"/>
              <a:t>ELIA SCARPARO- </a:t>
            </a:r>
            <a:r>
              <a:rPr lang="it-IT" sz="1100" i="1" dirty="0"/>
              <a:t>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 smtClean="0"/>
              <a:t>LABORATORIO DI SIMULAZIONI FINANZIARIE A.A</a:t>
            </a:r>
            <a:r>
              <a:rPr lang="it-IT" sz="1400" i="1" dirty="0"/>
              <a:t>. </a:t>
            </a:r>
            <a:r>
              <a:rPr lang="it-IT" sz="1400" i="1" dirty="0" smtClean="0"/>
              <a:t>2017-2018</a:t>
            </a:r>
            <a:endParaRPr lang="it-IT" sz="1400" i="1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2044921" y="754507"/>
            <a:ext cx="67579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 smtClean="0"/>
              <a:t>Limiti</a:t>
            </a:r>
            <a:endParaRPr lang="it-IT" sz="40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838198" y="1560584"/>
            <a:ext cx="952024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charset="0"/>
              <a:buChar char="•"/>
            </a:pPr>
            <a:endParaRPr lang="it-IT" dirty="0" smtClean="0"/>
          </a:p>
          <a:p>
            <a:pPr marL="285750" lvl="1" indent="-285750">
              <a:buFont typeface="Arial" charset="0"/>
              <a:buChar char="•"/>
            </a:pPr>
            <a:r>
              <a:rPr lang="it-IT" sz="2000" dirty="0" smtClean="0"/>
              <a:t>E’ un modello ad alta intensità di dati.</a:t>
            </a:r>
            <a:r>
              <a:rPr lang="it-IT" sz="2000" dirty="0"/>
              <a:t> Per applicare questo metodo in modo coerente in tutta l'organizzazione, è necessaria una serie di dati completa riguardante gli eventi di perdita.  </a:t>
            </a:r>
          </a:p>
          <a:p>
            <a:pPr marL="285750" indent="-285750">
              <a:buFont typeface="Arial" charset="0"/>
              <a:buChar char="•"/>
            </a:pPr>
            <a:endParaRPr lang="it-IT" sz="2000" dirty="0" smtClean="0"/>
          </a:p>
          <a:p>
            <a:pPr marL="285750" indent="-285750">
              <a:buFont typeface="Arial" charset="0"/>
              <a:buChar char="•"/>
            </a:pPr>
            <a:r>
              <a:rPr lang="it-IT" sz="2000" dirty="0" smtClean="0"/>
              <a:t>E’ necessario un vasto campione statistico strutturato e qualitativamente adeguato</a:t>
            </a:r>
          </a:p>
          <a:p>
            <a:pPr marL="285750" indent="-285750">
              <a:buFont typeface="Arial" charset="0"/>
              <a:buChar char="•"/>
            </a:pPr>
            <a:endParaRPr lang="it-IT" sz="2000" dirty="0"/>
          </a:p>
          <a:p>
            <a:pPr marL="285750" indent="-285750">
              <a:buFont typeface="Arial" charset="0"/>
              <a:buChar char="•"/>
            </a:pPr>
            <a:r>
              <a:rPr lang="it-IT" sz="2000" dirty="0"/>
              <a:t>L’assunzione di indipendenza tra la distribuzione di </a:t>
            </a:r>
            <a:r>
              <a:rPr lang="it-IT" sz="2000" dirty="0" err="1"/>
              <a:t>frequency</a:t>
            </a:r>
            <a:r>
              <a:rPr lang="it-IT" sz="2000" dirty="0"/>
              <a:t> e quella di </a:t>
            </a:r>
            <a:r>
              <a:rPr lang="it-IT" sz="2000" dirty="0" err="1"/>
              <a:t>severity</a:t>
            </a:r>
            <a:r>
              <a:rPr lang="it-IT" sz="2000" dirty="0"/>
              <a:t> costituisce un grosso limite. </a:t>
            </a:r>
            <a:endParaRPr lang="it-IT" sz="2000" dirty="0" smtClean="0"/>
          </a:p>
          <a:p>
            <a:pPr marL="285750" indent="-285750">
              <a:buFont typeface="Arial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1388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198" y="460057"/>
            <a:ext cx="10515600" cy="1457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sz="4000" dirty="0" smtClean="0"/>
              <a:t>Fonti</a:t>
            </a:r>
            <a:endParaRPr lang="it-IT" sz="40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 smtClean="0"/>
              <a:t>ERIK HOLLER  </a:t>
            </a:r>
            <a:r>
              <a:rPr lang="it-IT" sz="1400" i="1" dirty="0"/>
              <a:t>- </a:t>
            </a:r>
            <a:r>
              <a:rPr lang="it-IT" sz="1400" i="1" dirty="0" smtClean="0"/>
              <a:t>ELIA SCARPARO- </a:t>
            </a:r>
            <a:r>
              <a:rPr lang="it-IT" sz="1400" i="1" dirty="0"/>
              <a:t>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 smtClean="0"/>
              <a:t>LABORATORIO DI SIMULAZIONI FINANZIARIE A.A</a:t>
            </a:r>
            <a:r>
              <a:rPr lang="it-IT" sz="1400" i="1" dirty="0"/>
              <a:t>. </a:t>
            </a:r>
            <a:r>
              <a:rPr lang="it-IT" sz="1400" i="1" dirty="0" smtClean="0"/>
              <a:t>2017-2018</a:t>
            </a:r>
            <a:endParaRPr lang="it-IT" sz="1400" i="1" dirty="0"/>
          </a:p>
        </p:txBody>
      </p:sp>
      <p:sp>
        <p:nvSpPr>
          <p:cNvPr id="10" name="Segnaposto contenuto 2">
            <a:extLst>
              <a:ext uri="{FF2B5EF4-FFF2-40B4-BE49-F238E27FC236}">
                <a16:creationId xmlns="" xmlns:a16="http://schemas.microsoft.com/office/drawing/2014/main" id="{3E1B8146-377A-4E32-B838-476B02B1AB2C}"/>
              </a:ext>
            </a:extLst>
          </p:cNvPr>
          <p:cNvSpPr txBox="1">
            <a:spLocks/>
          </p:cNvSpPr>
          <p:nvPr/>
        </p:nvSpPr>
        <p:spPr>
          <a:xfrm>
            <a:off x="400050" y="946532"/>
            <a:ext cx="11658600" cy="5669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1800" i="1" dirty="0" err="1" smtClean="0">
                <a:cs typeface="Times New Roman" panose="02020603050405020304" pitchFamily="18" charset="0"/>
              </a:rPr>
              <a:t>Loss</a:t>
            </a:r>
            <a:r>
              <a:rPr lang="it-IT" sz="1800" i="1" dirty="0" smtClean="0">
                <a:cs typeface="Times New Roman" panose="02020603050405020304" pitchFamily="18" charset="0"/>
              </a:rPr>
              <a:t> Distribution </a:t>
            </a:r>
            <a:r>
              <a:rPr lang="it-IT" sz="1800" i="1" dirty="0" err="1" smtClean="0">
                <a:cs typeface="Times New Roman" panose="02020603050405020304" pitchFamily="18" charset="0"/>
              </a:rPr>
              <a:t>Approach</a:t>
            </a:r>
            <a:r>
              <a:rPr lang="it-IT" sz="1800" i="1" dirty="0" smtClean="0">
                <a:cs typeface="Times New Roman" panose="02020603050405020304" pitchFamily="18" charset="0"/>
              </a:rPr>
              <a:t> for </a:t>
            </a:r>
            <a:r>
              <a:rPr lang="it-IT" sz="1800" i="1" dirty="0" err="1" smtClean="0">
                <a:cs typeface="Times New Roman" panose="02020603050405020304" pitchFamily="18" charset="0"/>
              </a:rPr>
              <a:t>operational</a:t>
            </a:r>
            <a:r>
              <a:rPr lang="it-IT" sz="1800" i="1" dirty="0" smtClean="0">
                <a:cs typeface="Times New Roman" panose="02020603050405020304" pitchFamily="18" charset="0"/>
              </a:rPr>
              <a:t> </a:t>
            </a:r>
            <a:r>
              <a:rPr lang="it-IT" sz="1800" i="1" dirty="0" err="1" smtClean="0">
                <a:cs typeface="Times New Roman" panose="02020603050405020304" pitchFamily="18" charset="0"/>
              </a:rPr>
              <a:t>risk</a:t>
            </a:r>
            <a:r>
              <a:rPr lang="it-IT" sz="1800" i="1" dirty="0" smtClean="0">
                <a:cs typeface="Times New Roman" panose="02020603050405020304" pitchFamily="18" charset="0"/>
              </a:rPr>
              <a:t>, A. </a:t>
            </a:r>
            <a:r>
              <a:rPr lang="it-IT" sz="1800" i="1" dirty="0" err="1" smtClean="0">
                <a:cs typeface="Times New Roman" panose="02020603050405020304" pitchFamily="18" charset="0"/>
              </a:rPr>
              <a:t>Frachot</a:t>
            </a:r>
            <a:r>
              <a:rPr lang="it-IT" sz="1800" i="1" dirty="0" smtClean="0">
                <a:cs typeface="Times New Roman" panose="02020603050405020304" pitchFamily="18" charset="0"/>
              </a:rPr>
              <a:t>, P. Georges &amp; T. </a:t>
            </a:r>
            <a:r>
              <a:rPr lang="it-IT" sz="1800" i="1" dirty="0" err="1" smtClean="0">
                <a:cs typeface="Times New Roman" panose="02020603050405020304" pitchFamily="18" charset="0"/>
              </a:rPr>
              <a:t>Roncalliy</a:t>
            </a:r>
            <a:r>
              <a:rPr lang="it-IT" sz="1800" i="1" dirty="0" smtClean="0">
                <a:cs typeface="Times New Roman" panose="02020603050405020304" pitchFamily="18" charset="0"/>
              </a:rPr>
              <a:t>, </a:t>
            </a:r>
            <a:r>
              <a:rPr lang="it-IT" sz="1800" i="1" dirty="0" err="1" smtClean="0">
                <a:cs typeface="Times New Roman" panose="02020603050405020304" pitchFamily="18" charset="0"/>
              </a:rPr>
              <a:t>Groupe</a:t>
            </a:r>
            <a:r>
              <a:rPr lang="it-IT" sz="1800" i="1" dirty="0" smtClean="0">
                <a:cs typeface="Times New Roman" panose="02020603050405020304" pitchFamily="18" charset="0"/>
              </a:rPr>
              <a:t> de </a:t>
            </a:r>
            <a:r>
              <a:rPr lang="it-IT" sz="1800" i="1" dirty="0" err="1" smtClean="0">
                <a:cs typeface="Times New Roman" panose="02020603050405020304" pitchFamily="18" charset="0"/>
              </a:rPr>
              <a:t>Recherche</a:t>
            </a:r>
            <a:r>
              <a:rPr lang="it-IT" sz="1800" i="1" dirty="0" smtClean="0">
                <a:cs typeface="Times New Roman" panose="02020603050405020304" pitchFamily="18" charset="0"/>
              </a:rPr>
              <a:t> </a:t>
            </a:r>
            <a:r>
              <a:rPr lang="it-IT" sz="1800" i="1" dirty="0" err="1" smtClean="0">
                <a:cs typeface="Times New Roman" panose="02020603050405020304" pitchFamily="18" charset="0"/>
              </a:rPr>
              <a:t>Operationnelle</a:t>
            </a:r>
            <a:r>
              <a:rPr lang="it-IT" sz="1800" i="1" dirty="0" smtClean="0">
                <a:cs typeface="Times New Roman" panose="02020603050405020304" pitchFamily="18" charset="0"/>
              </a:rPr>
              <a:t>, Credit Lyonnais, France </a:t>
            </a:r>
          </a:p>
          <a:p>
            <a:pPr algn="l"/>
            <a:r>
              <a:rPr lang="it-IT" sz="1800" i="1" dirty="0" smtClean="0">
                <a:cs typeface="Times New Roman" panose="02020603050405020304" pitchFamily="18" charset="0"/>
              </a:rPr>
              <a:t>[</a:t>
            </a:r>
            <a:r>
              <a:rPr lang="it-IT" sz="1800" i="1" dirty="0" err="1" smtClean="0">
                <a:cs typeface="Times New Roman" panose="02020603050405020304" pitchFamily="18" charset="0"/>
              </a:rPr>
              <a:t>Wiley</a:t>
            </a:r>
            <a:r>
              <a:rPr lang="it-IT" sz="1800" i="1" dirty="0" smtClean="0">
                <a:cs typeface="Times New Roman" panose="02020603050405020304" pitchFamily="18" charset="0"/>
              </a:rPr>
              <a:t> Series in </a:t>
            </a:r>
            <a:r>
              <a:rPr lang="it-IT" sz="1800" i="1" dirty="0" err="1" smtClean="0">
                <a:cs typeface="Times New Roman" panose="02020603050405020304" pitchFamily="18" charset="0"/>
              </a:rPr>
              <a:t>Probability</a:t>
            </a:r>
            <a:r>
              <a:rPr lang="it-IT" sz="1800" i="1" dirty="0" smtClean="0">
                <a:cs typeface="Times New Roman" panose="02020603050405020304" pitchFamily="18" charset="0"/>
              </a:rPr>
              <a:t> and </a:t>
            </a:r>
            <a:r>
              <a:rPr lang="it-IT" sz="1800" i="1" dirty="0" err="1" smtClean="0">
                <a:cs typeface="Times New Roman" panose="02020603050405020304" pitchFamily="18" charset="0"/>
              </a:rPr>
              <a:t>Statistics</a:t>
            </a:r>
            <a:r>
              <a:rPr lang="it-IT" sz="1800" i="1" dirty="0" smtClean="0">
                <a:cs typeface="Times New Roman" panose="02020603050405020304" pitchFamily="18" charset="0"/>
              </a:rPr>
              <a:t>] </a:t>
            </a:r>
            <a:r>
              <a:rPr lang="it-IT" sz="1800" i="1" dirty="0" err="1" smtClean="0">
                <a:cs typeface="Times New Roman" panose="02020603050405020304" pitchFamily="18" charset="0"/>
              </a:rPr>
              <a:t>Klugman</a:t>
            </a:r>
            <a:r>
              <a:rPr lang="it-IT" sz="1800" i="1" dirty="0" smtClean="0">
                <a:cs typeface="Times New Roman" panose="02020603050405020304" pitchFamily="18" charset="0"/>
              </a:rPr>
              <a:t>, S.A. and </a:t>
            </a:r>
            <a:r>
              <a:rPr lang="it-IT" sz="1800" i="1" dirty="0" err="1" smtClean="0">
                <a:cs typeface="Times New Roman" panose="02020603050405020304" pitchFamily="18" charset="0"/>
              </a:rPr>
              <a:t>Panjer</a:t>
            </a:r>
            <a:r>
              <a:rPr lang="it-IT" sz="1800" i="1" dirty="0" smtClean="0">
                <a:cs typeface="Times New Roman" panose="02020603050405020304" pitchFamily="18" charset="0"/>
              </a:rPr>
              <a:t>, H.H. and </a:t>
            </a:r>
            <a:r>
              <a:rPr lang="it-IT" sz="1800" i="1" dirty="0" err="1" smtClean="0">
                <a:cs typeface="Times New Roman" panose="02020603050405020304" pitchFamily="18" charset="0"/>
              </a:rPr>
              <a:t>Wilmt</a:t>
            </a:r>
            <a:r>
              <a:rPr lang="it-IT" sz="1800" i="1" dirty="0" smtClean="0">
                <a:cs typeface="Times New Roman" panose="02020603050405020304" pitchFamily="18" charset="0"/>
              </a:rPr>
              <a:t>, G.E. – </a:t>
            </a:r>
            <a:r>
              <a:rPr lang="it-IT" sz="1800" i="1" dirty="0" err="1" smtClean="0">
                <a:cs typeface="Times New Roman" panose="02020603050405020304" pitchFamily="18" charset="0"/>
              </a:rPr>
              <a:t>Loss</a:t>
            </a:r>
            <a:r>
              <a:rPr lang="it-IT" sz="1800" i="1" dirty="0" smtClean="0">
                <a:cs typeface="Times New Roman" panose="02020603050405020304" pitchFamily="18" charset="0"/>
              </a:rPr>
              <a:t> </a:t>
            </a:r>
            <a:r>
              <a:rPr lang="it-IT" sz="1800" i="1" dirty="0" err="1" smtClean="0">
                <a:cs typeface="Times New Roman" panose="02020603050405020304" pitchFamily="18" charset="0"/>
              </a:rPr>
              <a:t>Models_From</a:t>
            </a:r>
            <a:r>
              <a:rPr lang="it-IT" sz="1800" i="1" dirty="0" smtClean="0">
                <a:cs typeface="Times New Roman" panose="02020603050405020304" pitchFamily="18" charset="0"/>
              </a:rPr>
              <a:t> Data to </a:t>
            </a:r>
            <a:r>
              <a:rPr lang="it-IT" sz="1800" i="1" dirty="0" err="1" smtClean="0">
                <a:cs typeface="Times New Roman" panose="02020603050405020304" pitchFamily="18" charset="0"/>
              </a:rPr>
              <a:t>Desicions</a:t>
            </a:r>
            <a:r>
              <a:rPr lang="it-IT" sz="1800" i="1" dirty="0" smtClean="0">
                <a:cs typeface="Times New Roman" panose="02020603050405020304" pitchFamily="18" charset="0"/>
              </a:rPr>
              <a:t>, 2012</a:t>
            </a:r>
          </a:p>
          <a:p>
            <a:pPr algn="l"/>
            <a:r>
              <a:rPr lang="it-IT" sz="1800" i="1" dirty="0" smtClean="0">
                <a:cs typeface="Times New Roman" panose="02020603050405020304" pitchFamily="18" charset="0"/>
              </a:rPr>
              <a:t>Presentazione PPT del Professor Michele </a:t>
            </a:r>
            <a:r>
              <a:rPr lang="it-IT" sz="1800" i="1" dirty="0" err="1" smtClean="0">
                <a:cs typeface="Times New Roman" panose="02020603050405020304" pitchFamily="18" charset="0"/>
              </a:rPr>
              <a:t>Bonollo</a:t>
            </a:r>
            <a:r>
              <a:rPr lang="it-IT" sz="1800" i="1" dirty="0" smtClean="0">
                <a:cs typeface="Times New Roman" panose="02020603050405020304" pitchFamily="18" charset="0"/>
              </a:rPr>
              <a:t> dell’Università degli Studi di Padova sul tema: Rischi Operativi e Basilea 2. Modelli, metodi e problematiche applicative. </a:t>
            </a:r>
          </a:p>
          <a:p>
            <a:pPr algn="l"/>
            <a:r>
              <a:rPr lang="it-IT" sz="1800" i="1" dirty="0" smtClean="0">
                <a:cs typeface="Times New Roman" panose="02020603050405020304" pitchFamily="18" charset="0"/>
              </a:rPr>
              <a:t>Presentazione PPT della Professoressa Simona Cosma dell’Università del Salento sul tema: Il calcolo del VAR operativo mediante la metodologia stocastica parametrica. </a:t>
            </a:r>
          </a:p>
          <a:p>
            <a:pPr algn="l"/>
            <a:r>
              <a:rPr lang="it-IT" sz="1800" i="1" dirty="0" smtClean="0">
                <a:cs typeface="Times New Roman" panose="02020603050405020304" pitchFamily="18" charset="0"/>
              </a:rPr>
              <a:t>Lezione n. 5. - 28/3/03. Università degli Studi di Roma Tre, sezione di Matematica. Dipartimento di Matematica e Fisica. </a:t>
            </a:r>
          </a:p>
          <a:p>
            <a:pPr algn="l"/>
            <a:r>
              <a:rPr lang="it-IT" sz="1800" i="1" dirty="0" smtClean="0">
                <a:cs typeface="Times New Roman" panose="02020603050405020304" pitchFamily="18" charset="0"/>
              </a:rPr>
              <a:t>Tesi di Laurea Magistrale del Dott. Giacomo </a:t>
            </a:r>
            <a:r>
              <a:rPr lang="it-IT" sz="1800" i="1" dirty="0" err="1" smtClean="0">
                <a:cs typeface="Times New Roman" panose="02020603050405020304" pitchFamily="18" charset="0"/>
              </a:rPr>
              <a:t>Fasiolo</a:t>
            </a:r>
            <a:r>
              <a:rPr lang="it-IT" sz="1800" i="1" dirty="0" smtClean="0">
                <a:cs typeface="Times New Roman" panose="02020603050405020304" pitchFamily="18" charset="0"/>
              </a:rPr>
              <a:t> Tozzo. Corso di Laurea: Economia e Finanza presso l’Università Ca’ </a:t>
            </a:r>
            <a:r>
              <a:rPr lang="it-IT" sz="1800" i="1" dirty="0" err="1" smtClean="0">
                <a:cs typeface="Times New Roman" panose="02020603050405020304" pitchFamily="18" charset="0"/>
              </a:rPr>
              <a:t>Foscari</a:t>
            </a:r>
            <a:r>
              <a:rPr lang="it-IT" sz="1800" i="1" dirty="0" smtClean="0">
                <a:cs typeface="Times New Roman" panose="02020603050405020304" pitchFamily="18" charset="0"/>
              </a:rPr>
              <a:t> di Venezia. Relatore: prof. Andrea Giacomelli. Anno accademico 2014 – 2015. Titolo della tesi: I Rischi Operativi. </a:t>
            </a:r>
          </a:p>
          <a:p>
            <a:pPr algn="l"/>
            <a:r>
              <a:rPr lang="it-IT" sz="1800" i="1" dirty="0" smtClean="0">
                <a:cs typeface="Times New Roman" panose="02020603050405020304" pitchFamily="18" charset="0"/>
              </a:rPr>
              <a:t>Presentazione PPT della </a:t>
            </a:r>
            <a:r>
              <a:rPr lang="it-IT" sz="1800" i="1" dirty="0" err="1" smtClean="0">
                <a:cs typeface="Times New Roman" panose="02020603050405020304" pitchFamily="18" charset="0"/>
              </a:rPr>
              <a:t>Prof.sa</a:t>
            </a:r>
            <a:r>
              <a:rPr lang="it-IT" sz="1800" i="1" dirty="0" smtClean="0">
                <a:cs typeface="Times New Roman" panose="02020603050405020304" pitchFamily="18" charset="0"/>
              </a:rPr>
              <a:t> Damiana Costanzo dell’Università degli Studi della Calabria. </a:t>
            </a:r>
          </a:p>
          <a:p>
            <a:pPr algn="l"/>
            <a:r>
              <a:rPr lang="it-IT" sz="1800" i="1" dirty="0" smtClean="0">
                <a:cs typeface="Times New Roman" panose="02020603050405020304" pitchFamily="18" charset="0"/>
              </a:rPr>
              <a:t>Presentazione PPT del Docente: Dott. L. </a:t>
            </a:r>
            <a:r>
              <a:rPr lang="it-IT" sz="1800" i="1" dirty="0" err="1" smtClean="0">
                <a:cs typeface="Times New Roman" panose="02020603050405020304" pitchFamily="18" charset="0"/>
              </a:rPr>
              <a:t>Corain</a:t>
            </a:r>
            <a:r>
              <a:rPr lang="it-IT" sz="1800" i="1" dirty="0" smtClean="0">
                <a:cs typeface="Times New Roman" panose="02020603050405020304" pitchFamily="18" charset="0"/>
              </a:rPr>
              <a:t> insegnante del Corso di laurea in Ingegneria Civile, Università degli Studi di Padova. Modelli Probabilistici. </a:t>
            </a:r>
            <a:endParaRPr lang="it-IT" sz="1800" i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07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198" y="2714625"/>
            <a:ext cx="10515600" cy="1457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sz="4000" dirty="0" smtClean="0"/>
              <a:t>Grazie per l’attenzione!</a:t>
            </a:r>
            <a:endParaRPr lang="it-IT" sz="40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 smtClean="0"/>
              <a:t>ERIK HOLLER  </a:t>
            </a:r>
            <a:r>
              <a:rPr lang="it-IT" sz="1400" i="1" dirty="0"/>
              <a:t>- </a:t>
            </a:r>
            <a:r>
              <a:rPr lang="it-IT" sz="1400" i="1" dirty="0" smtClean="0"/>
              <a:t>ELIA SCARPARO- </a:t>
            </a:r>
            <a:r>
              <a:rPr lang="it-IT" sz="1400" i="1" dirty="0"/>
              <a:t>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 smtClean="0"/>
              <a:t>LABORATORIO DI SIMULAZIONI FINANZIARIE A.A</a:t>
            </a:r>
            <a:r>
              <a:rPr lang="it-IT" sz="1400" i="1" dirty="0"/>
              <a:t>. </a:t>
            </a:r>
            <a:r>
              <a:rPr lang="it-IT" sz="1400" i="1" dirty="0" smtClean="0"/>
              <a:t>2017-2018</a:t>
            </a:r>
            <a:endParaRPr lang="it-IT" sz="1400" i="1" dirty="0"/>
          </a:p>
        </p:txBody>
      </p:sp>
    </p:spTree>
    <p:extLst>
      <p:ext uri="{BB962C8B-B14F-4D97-AF65-F5344CB8AC3E}">
        <p14:creationId xmlns:p14="http://schemas.microsoft.com/office/powerpoint/2010/main" val="18353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2659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 smtClean="0">
                <a:latin typeface="+mn-lt"/>
              </a:rPr>
              <a:t>Definizione di rischio operativo </a:t>
            </a:r>
            <a:endParaRPr lang="it-IT" sz="4000" dirty="0">
              <a:latin typeface="+mn-lt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 smtClean="0"/>
              <a:t>ERIK HOLLER  </a:t>
            </a:r>
            <a:r>
              <a:rPr lang="it-IT" sz="1100" i="1" dirty="0"/>
              <a:t>- </a:t>
            </a:r>
            <a:r>
              <a:rPr lang="it-IT" sz="1100" i="1" dirty="0" smtClean="0"/>
              <a:t>ELIA SCARPARO- </a:t>
            </a:r>
            <a:r>
              <a:rPr lang="it-IT" sz="1100" i="1" dirty="0"/>
              <a:t>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 smtClean="0"/>
              <a:t>LABORATORIO DI SIMULAZIONI FINANZIARIE A.A</a:t>
            </a:r>
            <a:r>
              <a:rPr lang="it-IT" sz="1400" i="1" dirty="0"/>
              <a:t>. </a:t>
            </a:r>
            <a:r>
              <a:rPr lang="it-IT" sz="1400" i="1" dirty="0" smtClean="0"/>
              <a:t>2017-2018</a:t>
            </a:r>
            <a:endParaRPr lang="it-IT" sz="1400" i="1" dirty="0"/>
          </a:p>
        </p:txBody>
      </p:sp>
      <p:sp>
        <p:nvSpPr>
          <p:cNvPr id="10" name="Segnaposto contenuto 2">
            <a:extLst>
              <a:ext uri="{FF2B5EF4-FFF2-40B4-BE49-F238E27FC236}">
                <a16:creationId xmlns="" xmlns:a16="http://schemas.microsoft.com/office/drawing/2014/main" id="{3E1B8146-377A-4E32-B838-476B02B1AB2C}"/>
              </a:ext>
            </a:extLst>
          </p:cNvPr>
          <p:cNvSpPr txBox="1">
            <a:spLocks/>
          </p:cNvSpPr>
          <p:nvPr/>
        </p:nvSpPr>
        <p:spPr>
          <a:xfrm>
            <a:off x="758283" y="2071688"/>
            <a:ext cx="10816683" cy="3743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600" i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“ </a:t>
            </a:r>
            <a:r>
              <a:rPr lang="it-IT" sz="2600" i="1" dirty="0" smtClean="0">
                <a:ea typeface="Abadi MT Condensed Light" charset="0"/>
                <a:cs typeface="Abadi MT Condensed Light" charset="0"/>
              </a:rPr>
              <a:t>Rischio di perdite dovute a inadeguati processi interni, errori umani, carenze nei sistemi operativi o a causa di eventi esterni ”</a:t>
            </a:r>
          </a:p>
          <a:p>
            <a:endParaRPr lang="it-IT" sz="2600" dirty="0" smtClean="0">
              <a:cs typeface="Times New Roman" panose="02020603050405020304" pitchFamily="18" charset="0"/>
            </a:endParaRPr>
          </a:p>
          <a:p>
            <a:endParaRPr lang="it-IT" sz="2600" dirty="0" smtClean="0">
              <a:cs typeface="Times New Roman" panose="02020603050405020304" pitchFamily="18" charset="0"/>
            </a:endParaRPr>
          </a:p>
          <a:p>
            <a:r>
              <a:rPr lang="it-IT" sz="2600" dirty="0" smtClean="0">
                <a:cs typeface="Times New Roman" panose="02020603050405020304" pitchFamily="18" charset="0"/>
              </a:rPr>
              <a:t>Ogni banca deve maturare una definizione interna di rischi operativi, classificandoli in base ai vari fattori di rischio che possono presentarsi in ogni business line</a:t>
            </a:r>
          </a:p>
          <a:p>
            <a:pPr algn="r"/>
            <a:r>
              <a:rPr lang="it-IT" sz="1200" dirty="0" err="1" smtClean="0">
                <a:cs typeface="Times New Roman" panose="02020603050405020304" pitchFamily="18" charset="0"/>
              </a:rPr>
              <a:t>Working</a:t>
            </a:r>
            <a:r>
              <a:rPr lang="it-IT" sz="1200" dirty="0" smtClean="0">
                <a:cs typeface="Times New Roman" panose="02020603050405020304" pitchFamily="18" charset="0"/>
              </a:rPr>
              <a:t> </a:t>
            </a:r>
            <a:r>
              <a:rPr lang="it-IT" sz="1200" dirty="0" err="1" smtClean="0">
                <a:cs typeface="Times New Roman" panose="02020603050405020304" pitchFamily="18" charset="0"/>
              </a:rPr>
              <a:t>paper</a:t>
            </a:r>
            <a:r>
              <a:rPr lang="it-IT" sz="1200" dirty="0" smtClean="0">
                <a:cs typeface="Times New Roman" panose="02020603050405020304" pitchFamily="18" charset="0"/>
              </a:rPr>
              <a:t> 09/2001, Comitato di Basilea</a:t>
            </a:r>
            <a:endParaRPr lang="it-IT" sz="1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7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2659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 smtClean="0">
                <a:latin typeface="+mn-lt"/>
              </a:rPr>
              <a:t> Fattori di rischio operativo</a:t>
            </a:r>
            <a:endParaRPr lang="it-IT" sz="4000" dirty="0">
              <a:latin typeface="+mn-lt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 smtClean="0"/>
              <a:t>ERIK HOLLER  </a:t>
            </a:r>
            <a:r>
              <a:rPr lang="it-IT" sz="1100" i="1" dirty="0"/>
              <a:t>- </a:t>
            </a:r>
            <a:r>
              <a:rPr lang="it-IT" sz="1100" i="1" dirty="0" smtClean="0"/>
              <a:t>ELIA SCARPARO- </a:t>
            </a:r>
            <a:r>
              <a:rPr lang="it-IT" sz="1100" i="1" dirty="0"/>
              <a:t>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 smtClean="0"/>
              <a:t>LABORATORIO DI SIMULAZIONI FINANZIARIE A.A</a:t>
            </a:r>
            <a:r>
              <a:rPr lang="it-IT" sz="1400" i="1" dirty="0"/>
              <a:t>. </a:t>
            </a:r>
            <a:r>
              <a:rPr lang="it-IT" sz="1400" i="1" dirty="0" smtClean="0"/>
              <a:t>2017-2018</a:t>
            </a:r>
            <a:endParaRPr lang="it-IT" sz="1400" i="1" dirty="0"/>
          </a:p>
        </p:txBody>
      </p:sp>
      <p:graphicFrame>
        <p:nvGraphicFramePr>
          <p:cNvPr id="11" name="Segnaposto contenuto 2">
            <a:extLst>
              <a:ext uri="{FF2B5EF4-FFF2-40B4-BE49-F238E27FC236}">
                <a16:creationId xmlns="" xmlns:a16="http://schemas.microsoft.com/office/drawing/2014/main" id="{B53D7EDB-63A5-46AB-A539-BDB397EA2F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2059076"/>
              </p:ext>
            </p:extLst>
          </p:nvPr>
        </p:nvGraphicFramePr>
        <p:xfrm>
          <a:off x="377712" y="1971675"/>
          <a:ext cx="11666651" cy="3986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674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2659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 smtClean="0">
                <a:latin typeface="+mn-lt"/>
              </a:rPr>
              <a:t> Business line</a:t>
            </a:r>
            <a:endParaRPr lang="it-IT" sz="4000" dirty="0">
              <a:latin typeface="+mn-lt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 smtClean="0"/>
              <a:t>ERIK HOLLER  </a:t>
            </a:r>
            <a:r>
              <a:rPr lang="it-IT" sz="1100" i="1" dirty="0"/>
              <a:t>- </a:t>
            </a:r>
            <a:r>
              <a:rPr lang="it-IT" sz="1100" i="1" dirty="0" smtClean="0"/>
              <a:t>ELIA SCARPARO- </a:t>
            </a:r>
            <a:r>
              <a:rPr lang="it-IT" sz="1100" i="1" dirty="0"/>
              <a:t>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 smtClean="0"/>
              <a:t>LABORATORIO DI SIMULAZIONI FINANZIARIE A.A</a:t>
            </a:r>
            <a:r>
              <a:rPr lang="it-IT" sz="1400" i="1" dirty="0"/>
              <a:t>. </a:t>
            </a:r>
            <a:r>
              <a:rPr lang="it-IT" sz="1400" i="1" dirty="0" smtClean="0"/>
              <a:t>2017-2018</a:t>
            </a:r>
            <a:endParaRPr lang="it-IT" sz="1400" i="1" dirty="0"/>
          </a:p>
        </p:txBody>
      </p:sp>
      <p:graphicFrame>
        <p:nvGraphicFramePr>
          <p:cNvPr id="10" name="Segnaposto contenuto 2">
            <a:extLst>
              <a:ext uri="{FF2B5EF4-FFF2-40B4-BE49-F238E27FC236}">
                <a16:creationId xmlns="" xmlns:a16="http://schemas.microsoft.com/office/drawing/2014/main" id="{8AA50591-FADC-4A05-AD10-FE14CFAD38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571504"/>
              </p:ext>
            </p:extLst>
          </p:nvPr>
        </p:nvGraphicFramePr>
        <p:xfrm>
          <a:off x="838200" y="2107580"/>
          <a:ext cx="10515600" cy="3490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976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+mn-lt"/>
            </a:endParaRP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200" y="2285999"/>
            <a:ext cx="10515600" cy="3849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it-IT" dirty="0" smtClean="0"/>
              <a:t>Il rischio operativo a livello attuariale 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b="1" dirty="0" smtClean="0">
                <a:solidFill>
                  <a:srgbClr val="00B050"/>
                </a:solidFill>
              </a:rPr>
              <a:t>Il </a:t>
            </a:r>
            <a:r>
              <a:rPr lang="it-IT" b="1" dirty="0" err="1">
                <a:solidFill>
                  <a:srgbClr val="00B050"/>
                </a:solidFill>
              </a:rPr>
              <a:t>L</a:t>
            </a:r>
            <a:r>
              <a:rPr lang="it-IT" b="1" dirty="0" err="1" smtClean="0">
                <a:solidFill>
                  <a:srgbClr val="00B050"/>
                </a:solidFill>
              </a:rPr>
              <a:t>oss</a:t>
            </a:r>
            <a:r>
              <a:rPr lang="it-IT" b="1" dirty="0" smtClean="0">
                <a:solidFill>
                  <a:srgbClr val="00B050"/>
                </a:solidFill>
              </a:rPr>
              <a:t> </a:t>
            </a:r>
            <a:r>
              <a:rPr lang="it-IT" b="1" dirty="0">
                <a:solidFill>
                  <a:srgbClr val="00B050"/>
                </a:solidFill>
              </a:rPr>
              <a:t>D</a:t>
            </a:r>
            <a:r>
              <a:rPr lang="it-IT" b="1" dirty="0" smtClean="0">
                <a:solidFill>
                  <a:srgbClr val="00B050"/>
                </a:solidFill>
              </a:rPr>
              <a:t>istribution </a:t>
            </a:r>
            <a:r>
              <a:rPr lang="it-IT" b="1" dirty="0" err="1">
                <a:solidFill>
                  <a:srgbClr val="00B050"/>
                </a:solidFill>
              </a:rPr>
              <a:t>A</a:t>
            </a:r>
            <a:r>
              <a:rPr lang="it-IT" b="1" dirty="0" err="1" smtClean="0">
                <a:solidFill>
                  <a:srgbClr val="00B050"/>
                </a:solidFill>
              </a:rPr>
              <a:t>pproach</a:t>
            </a:r>
            <a:r>
              <a:rPr lang="it-IT" b="1" dirty="0" smtClean="0">
                <a:solidFill>
                  <a:srgbClr val="00B050"/>
                </a:solidFill>
              </a:rPr>
              <a:t> (LDA)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Indicatori di rischio: VAR (</a:t>
            </a:r>
            <a:r>
              <a:rPr lang="it-IT" i="1" dirty="0"/>
              <a:t>Value </a:t>
            </a:r>
            <a:r>
              <a:rPr lang="it-IT" i="1" dirty="0" err="1"/>
              <a:t>at</a:t>
            </a:r>
            <a:r>
              <a:rPr lang="it-IT" i="1" dirty="0"/>
              <a:t> </a:t>
            </a:r>
            <a:r>
              <a:rPr lang="it-IT" i="1" dirty="0" err="1"/>
              <a:t>risk</a:t>
            </a:r>
            <a:r>
              <a:rPr lang="it-IT" dirty="0"/>
              <a:t>) &amp; CAR (</a:t>
            </a:r>
            <a:r>
              <a:rPr lang="it-IT" i="1" dirty="0"/>
              <a:t>Capital </a:t>
            </a:r>
            <a:r>
              <a:rPr lang="it-IT" i="1" dirty="0" err="1"/>
              <a:t>at</a:t>
            </a:r>
            <a:r>
              <a:rPr lang="it-IT" i="1" dirty="0"/>
              <a:t> </a:t>
            </a:r>
            <a:r>
              <a:rPr lang="it-IT" i="1" dirty="0" err="1"/>
              <a:t>risk</a:t>
            </a:r>
            <a:r>
              <a:rPr lang="it-IT" dirty="0" smtClean="0"/>
              <a:t>)</a:t>
            </a:r>
            <a:endParaRPr lang="it-IT" b="1" dirty="0" smtClean="0">
              <a:solidFill>
                <a:srgbClr val="00B050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Applicazioni: modellizzazione della perdita e simulazione monte </a:t>
            </a:r>
            <a:r>
              <a:rPr lang="it-IT" dirty="0" err="1"/>
              <a:t>carlo</a:t>
            </a:r>
            <a:endParaRPr lang="it-IT" dirty="0"/>
          </a:p>
          <a:p>
            <a:pPr marL="514350" indent="-514350" algn="l">
              <a:buFont typeface="+mj-lt"/>
              <a:buAutoNum type="arabicPeriod"/>
            </a:pPr>
            <a:r>
              <a:rPr lang="it-IT" dirty="0" smtClean="0"/>
              <a:t>Vantaggi </a:t>
            </a:r>
            <a:r>
              <a:rPr lang="it-IT" dirty="0"/>
              <a:t>e limiti del </a:t>
            </a:r>
            <a:r>
              <a:rPr lang="it-IT" dirty="0" err="1"/>
              <a:t>Loss</a:t>
            </a:r>
            <a:r>
              <a:rPr lang="it-IT" dirty="0"/>
              <a:t> Distribution </a:t>
            </a:r>
            <a:r>
              <a:rPr lang="it-IT" dirty="0" err="1"/>
              <a:t>Approach</a:t>
            </a:r>
            <a:endParaRPr lang="it-IT" dirty="0"/>
          </a:p>
          <a:p>
            <a:pPr algn="l"/>
            <a:endParaRPr lang="it-IT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 smtClean="0"/>
              <a:t>ERIK HOLLER  </a:t>
            </a:r>
            <a:r>
              <a:rPr lang="it-IT" sz="1100" i="1" dirty="0"/>
              <a:t>- </a:t>
            </a:r>
            <a:r>
              <a:rPr lang="it-IT" sz="1100" i="1" dirty="0" smtClean="0"/>
              <a:t>ELIA SCARPARO- </a:t>
            </a:r>
            <a:r>
              <a:rPr lang="it-IT" sz="1100" i="1" dirty="0"/>
              <a:t>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 smtClean="0"/>
              <a:t>LABORATORIO DI SIMULAZIONI FINANZIARIE A.A</a:t>
            </a:r>
            <a:r>
              <a:rPr lang="it-IT" sz="1400" i="1" dirty="0"/>
              <a:t>. </a:t>
            </a:r>
            <a:r>
              <a:rPr lang="it-IT" sz="1400" i="1" dirty="0" smtClean="0"/>
              <a:t>2017-2018</a:t>
            </a:r>
            <a:endParaRPr lang="it-IT" sz="1400" i="1" dirty="0"/>
          </a:p>
        </p:txBody>
      </p:sp>
    </p:spTree>
    <p:extLst>
      <p:ext uri="{BB962C8B-B14F-4D97-AF65-F5344CB8AC3E}">
        <p14:creationId xmlns:p14="http://schemas.microsoft.com/office/powerpoint/2010/main" val="35665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200" y="2285999"/>
            <a:ext cx="10515600" cy="3849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spcBef>
                <a:spcPts val="0"/>
              </a:spcBef>
            </a:pPr>
            <a:r>
              <a:rPr lang="it-IT" dirty="0" smtClean="0"/>
              <a:t>Il </a:t>
            </a:r>
            <a:r>
              <a:rPr lang="it-IT" dirty="0" err="1" smtClean="0"/>
              <a:t>Loss</a:t>
            </a:r>
            <a:r>
              <a:rPr lang="it-IT" dirty="0" smtClean="0"/>
              <a:t> </a:t>
            </a:r>
            <a:r>
              <a:rPr lang="it-IT" dirty="0"/>
              <a:t>D</a:t>
            </a:r>
            <a:r>
              <a:rPr lang="it-IT" dirty="0" smtClean="0"/>
              <a:t>istribution </a:t>
            </a:r>
            <a:r>
              <a:rPr lang="it-IT" dirty="0" err="1"/>
              <a:t>A</a:t>
            </a:r>
            <a:r>
              <a:rPr lang="it-IT" dirty="0" err="1" smtClean="0"/>
              <a:t>pproach</a:t>
            </a:r>
            <a:r>
              <a:rPr lang="it-IT" dirty="0" smtClean="0"/>
              <a:t> permette di stimare </a:t>
            </a:r>
            <a:r>
              <a:rPr lang="it-IT" dirty="0"/>
              <a:t>per tutte le </a:t>
            </a:r>
            <a:r>
              <a:rPr lang="it-IT" i="1" dirty="0"/>
              <a:t>business line</a:t>
            </a:r>
            <a:r>
              <a:rPr lang="it-IT" dirty="0"/>
              <a:t> e i tipi di</a:t>
            </a:r>
            <a:r>
              <a:rPr lang="it-IT" i="1" dirty="0"/>
              <a:t> rischio</a:t>
            </a:r>
            <a:r>
              <a:rPr lang="it-IT" dirty="0"/>
              <a:t> la distribuzione di probabilità della </a:t>
            </a:r>
            <a:r>
              <a:rPr lang="it-IT" dirty="0" err="1"/>
              <a:t>severity</a:t>
            </a:r>
            <a:r>
              <a:rPr lang="it-IT" dirty="0"/>
              <a:t> (impatto del singolo evento) e la frequenza </a:t>
            </a:r>
            <a:r>
              <a:rPr lang="it-IT" dirty="0" smtClean="0"/>
              <a:t>dell’evento usando </a:t>
            </a:r>
            <a:r>
              <a:rPr lang="it-IT" dirty="0"/>
              <a:t>dati </a:t>
            </a:r>
            <a:r>
              <a:rPr lang="it-IT" dirty="0" smtClean="0"/>
              <a:t>interni</a:t>
            </a: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</a:pPr>
            <a:endParaRPr lang="it-IT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</a:pPr>
            <a:endParaRPr lang="it-IT" dirty="0" smtClean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</a:pPr>
            <a:r>
              <a:rPr lang="it-IT" dirty="0" smtClean="0"/>
              <a:t>Con </a:t>
            </a:r>
            <a:r>
              <a:rPr lang="it-IT" dirty="0"/>
              <a:t>queste due distribuzioni è possibile computare la distribuzione di probabilità aggregata delle perdite operative</a:t>
            </a:r>
            <a:r>
              <a:rPr lang="it-IT" dirty="0" smtClean="0"/>
              <a:t>. Nella nostra analisi non avendo a disposizione dati reali su perdite operative e sulla loro frequenza le abbiamo generate simulandole casualmente</a:t>
            </a:r>
            <a:endParaRPr lang="it-IT" dirty="0"/>
          </a:p>
          <a:p>
            <a:pPr marL="514350" lvl="0" indent="-514350" algn="l">
              <a:lnSpc>
                <a:spcPct val="100000"/>
              </a:lnSpc>
              <a:spcBef>
                <a:spcPts val="0"/>
              </a:spcBef>
            </a:pP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 smtClean="0"/>
              <a:t>ERIK HOLLER  </a:t>
            </a:r>
            <a:r>
              <a:rPr lang="it-IT" sz="1100" i="1" dirty="0"/>
              <a:t>- </a:t>
            </a:r>
            <a:r>
              <a:rPr lang="it-IT" sz="1100" i="1" dirty="0" smtClean="0"/>
              <a:t>ELIA SCARPARO- </a:t>
            </a:r>
            <a:r>
              <a:rPr lang="it-IT" sz="1100" i="1" dirty="0"/>
              <a:t>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 smtClean="0"/>
              <a:t>LABORATORIO DI SIMULAZIONI FINANZIARIE A.A</a:t>
            </a:r>
            <a:r>
              <a:rPr lang="it-IT" sz="1400" i="1" dirty="0"/>
              <a:t>. </a:t>
            </a:r>
            <a:r>
              <a:rPr lang="it-IT" sz="1400" i="1" dirty="0" smtClean="0"/>
              <a:t>2017-2018</a:t>
            </a:r>
            <a:endParaRPr lang="it-IT" sz="1400" i="1" dirty="0"/>
          </a:p>
        </p:txBody>
      </p:sp>
      <p:sp>
        <p:nvSpPr>
          <p:cNvPr id="10" name="Titolo 1"/>
          <p:cNvSpPr txBox="1">
            <a:spLocks/>
          </p:cNvSpPr>
          <p:nvPr/>
        </p:nvSpPr>
        <p:spPr>
          <a:xfrm>
            <a:off x="838198" y="2659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 smtClean="0">
                <a:latin typeface="Bodoni MT" pitchFamily="18" charset="0"/>
              </a:rPr>
              <a:t>Definizione </a:t>
            </a:r>
            <a:endParaRPr lang="it-IT" sz="4000" dirty="0">
              <a:latin typeface="Bodoni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20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 err="1">
                <a:latin typeface="Bodoni MT" pitchFamily="18" charset="0"/>
              </a:rPr>
              <a:t>Loss</a:t>
            </a:r>
            <a:r>
              <a:rPr lang="it-IT" sz="4000" dirty="0">
                <a:latin typeface="Bodoni MT" pitchFamily="18" charset="0"/>
              </a:rPr>
              <a:t> Distribution </a:t>
            </a:r>
            <a:r>
              <a:rPr lang="it-IT" sz="4000" dirty="0" err="1">
                <a:latin typeface="Bodoni MT" pitchFamily="18" charset="0"/>
              </a:rPr>
              <a:t>Approach</a:t>
            </a:r>
            <a:endParaRPr lang="it-IT" sz="4000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 smtClean="0"/>
              <a:t>ERIK HOLLER  </a:t>
            </a:r>
            <a:r>
              <a:rPr lang="it-IT" sz="1100" i="1" dirty="0"/>
              <a:t>- </a:t>
            </a:r>
            <a:r>
              <a:rPr lang="it-IT" sz="1100" i="1" dirty="0" smtClean="0"/>
              <a:t>ELIA SCARPARO- </a:t>
            </a:r>
            <a:r>
              <a:rPr lang="it-IT" sz="1100" i="1" dirty="0"/>
              <a:t>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 smtClean="0"/>
              <a:t>LABORATORIO DI SIMULAZIONI FINANZIARIE A.A</a:t>
            </a:r>
            <a:r>
              <a:rPr lang="it-IT" sz="1400" i="1" dirty="0"/>
              <a:t>. </a:t>
            </a:r>
            <a:r>
              <a:rPr lang="it-IT" sz="1400" i="1" dirty="0" smtClean="0"/>
              <a:t>2017-2018</a:t>
            </a:r>
            <a:endParaRPr lang="it-IT" sz="1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egnaposto contenuto 22">
                <a:extLst>
                  <a:ext uri="{FF2B5EF4-FFF2-40B4-BE49-F238E27FC236}">
                    <a16:creationId xmlns="" xmlns:a16="http://schemas.microsoft.com/office/drawing/2014/main" id="{AEAF27FE-C065-4136-B1A4-EE36D0BE18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t-IT" i="1" dirty="0" smtClean="0">
                  <a:latin typeface="Cambria Math" panose="02040503050406030204" pitchFamily="18" charset="0"/>
                </a:endParaRP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𝑑𝑜𝑣𝑒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~Poisson(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e 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Xi~Logn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it-IT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(i=1, …, </a:t>
                </a:r>
                <a:r>
                  <a:rPr lang="it-IT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it-IT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it-I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Segnaposto contenuto 2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EAF27FE-C065-4136-B1A4-EE36D0BE1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="" xmlns:a16="http://schemas.microsoft.com/office/drawing/2014/main" id="{21FAE880-EF37-4E5A-87FB-C604F263EFF0}"/>
                  </a:ext>
                </a:extLst>
              </p:cNvPr>
              <p:cNvSpPr txBox="1"/>
              <p:nvPr/>
            </p:nvSpPr>
            <p:spPr>
              <a:xfrm>
                <a:off x="3743325" y="2100264"/>
                <a:ext cx="3986213" cy="15688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3600" i="1" smtClean="0">
                          <a:latin typeface="Cambria Math" charset="0"/>
                        </a:rPr>
                        <m:t>𝐿</m:t>
                      </m:r>
                      <m:r>
                        <a:rPr lang="it-IT" sz="3600" i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it-IT" sz="36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it-IT" sz="3600" i="1">
                              <a:latin typeface="Cambria Math" charset="0"/>
                            </a:rPr>
                            <m:t>𝑖</m:t>
                          </m:r>
                          <m:r>
                            <a:rPr lang="it-IT" sz="3600" i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it-IT" sz="3600" i="1">
                              <a:latin typeface="Cambria Math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it-IT" sz="3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it-IT" sz="3600" b="0" i="1" smtClean="0">
                                  <a:latin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it-IT" sz="36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it-IT" sz="3600" dirty="0">
                  <a:latin typeface="+mj-lt"/>
                </a:endParaRP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1FAE880-EF37-4E5A-87FB-C604F263E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325" y="2100264"/>
                <a:ext cx="3986213" cy="156889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53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11337</TotalTime>
  <Words>1881</Words>
  <Application>Microsoft Macintosh PowerPoint</Application>
  <PresentationFormat>Widescreen</PresentationFormat>
  <Paragraphs>220</Paragraphs>
  <Slides>37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37</vt:i4>
      </vt:variant>
    </vt:vector>
  </HeadingPairs>
  <TitlesOfParts>
    <vt:vector size="45" baseType="lpstr">
      <vt:lpstr>Abadi MT Condensed Light</vt:lpstr>
      <vt:lpstr>Bodoni MT</vt:lpstr>
      <vt:lpstr>Calibri</vt:lpstr>
      <vt:lpstr>Calibri Light</vt:lpstr>
      <vt:lpstr>Cambria Math</vt:lpstr>
      <vt:lpstr>Times New Roman</vt:lpstr>
      <vt:lpstr>Arial</vt:lpstr>
      <vt:lpstr>Tema di Office</vt:lpstr>
      <vt:lpstr>Laboratorio di simulazioni finanziarie  A.A. 2017/2018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di simulazioni finanziarie  A.A. 2017/2018</dc:title>
  <dc:creator>stefano zampiero</dc:creator>
  <cp:lastModifiedBy>stefano zampiero</cp:lastModifiedBy>
  <cp:revision>47</cp:revision>
  <dcterms:created xsi:type="dcterms:W3CDTF">2018-04-26T13:24:15Z</dcterms:created>
  <dcterms:modified xsi:type="dcterms:W3CDTF">2018-05-11T21:37:54Z</dcterms:modified>
</cp:coreProperties>
</file>