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298" r:id="rId20"/>
    <p:sldId id="308" r:id="rId21"/>
    <p:sldId id="312" r:id="rId22"/>
    <p:sldId id="311" r:id="rId23"/>
    <p:sldId id="300" r:id="rId24"/>
    <p:sldId id="319" r:id="rId25"/>
    <p:sldId id="320" r:id="rId26"/>
    <p:sldId id="296" r:id="rId27"/>
    <p:sldId id="330" r:id="rId28"/>
    <p:sldId id="322" r:id="rId29"/>
    <p:sldId id="323" r:id="rId30"/>
    <p:sldId id="324" r:id="rId31"/>
    <p:sldId id="325" r:id="rId32"/>
    <p:sldId id="327" r:id="rId33"/>
    <p:sldId id="328" r:id="rId34"/>
    <p:sldId id="321" r:id="rId35"/>
    <p:sldId id="304" r:id="rId36"/>
    <p:sldId id="316" r:id="rId37"/>
    <p:sldId id="331" r:id="rId38"/>
    <p:sldId id="332" r:id="rId39"/>
    <p:sldId id="314" r:id="rId40"/>
    <p:sldId id="307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br>
              <a:rPr lang="it-IT" b="1" dirty="0">
                <a:latin typeface="+mn-lt"/>
              </a:rPr>
            </a:b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</a:t>
            </a:r>
            <a:r>
              <a:rPr lang="it-IT" sz="2400" dirty="0" err="1">
                <a:cs typeface="Times New Roman" panose="02020603050405020304" pitchFamily="18" charset="0"/>
              </a:rPr>
              <a:t>n</a:t>
            </a:r>
            <a:r>
              <a:rPr lang="it-IT" sz="2400" dirty="0">
                <a:cs typeface="Times New Roman" panose="02020603050405020304" pitchFamily="18" charset="0"/>
              </a:rPr>
              <a:t>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319548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084440"/>
            <a:ext cx="10976086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di capitale determinati per ciascuna Business Line e tipologia di evento. 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Oppure si può tener conto delle correlazioni tra i vari rischi operativi e le diverse linee di business, con modelli di stima delle correlazioni.</a:t>
            </a: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71500" y="2084440"/>
            <a:ext cx="112427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Schema per il calcolo del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aggregato:</a:t>
            </a:r>
          </a:p>
          <a:p>
            <a:pPr marL="457200" indent="-457200" algn="l">
              <a:buFont typeface="+mj-lt"/>
              <a:buAutoNum type="arabicPeriod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Computazione del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per ciascuna Business Line e per </a:t>
            </a:r>
            <a:r>
              <a:rPr lang="it-IT" dirty="0" err="1">
                <a:cs typeface="Times New Roman" panose="02020603050405020304" pitchFamily="18" charset="0"/>
              </a:rPr>
              <a:t>ciacun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event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type</a:t>
            </a:r>
            <a:r>
              <a:rPr lang="it-IT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Computazione del Car totale, tenendo in considerazione di eventuali effetti mitigatori della diversificazione di capitale;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Allocazione di componenti di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aggregato a ciascun </a:t>
            </a:r>
            <a:r>
              <a:rPr lang="it-IT" dirty="0" err="1">
                <a:cs typeface="Times New Roman" panose="02020603050405020304" pitchFamily="18" charset="0"/>
              </a:rPr>
              <a:t>event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type</a:t>
            </a:r>
            <a:r>
              <a:rPr lang="it-IT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Allocazione di componenti di ciascuna quantità di capitale definita al punto 3 a ciascuna unità di business, considerando eventuali effetti mitigatori.</a:t>
            </a:r>
          </a:p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-2" y="419686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Capital At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Risk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</p:spTree>
    <p:extLst>
      <p:ext uri="{BB962C8B-B14F-4D97-AF65-F5344CB8AC3E}">
        <p14:creationId xmlns:p14="http://schemas.microsoft.com/office/powerpoint/2010/main" val="140323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E832F-F371-41AB-B1CC-2AC9B9FAB3B7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190D3D-8F34-4903-BC36-3F1924FD2C0E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4C4FA5-D239-410A-802A-E395AFB3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1" y="1877740"/>
            <a:ext cx="11499557" cy="31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14463" y="2200275"/>
            <a:ext cx="9939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sulle caratteristiche specifiche di ogni singola istituzione, invece di basarsi su una </a:t>
            </a:r>
            <a:r>
              <a:rPr lang="it-IT" i="1" dirty="0" err="1"/>
              <a:t>proxy</a:t>
            </a:r>
            <a:r>
              <a:rPr lang="it-IT" i="1" dirty="0"/>
              <a:t> </a:t>
            </a:r>
            <a:r>
              <a:rPr lang="it-IT" dirty="0"/>
              <a:t>o su una media di settore;</a:t>
            </a: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La separazione tra </a:t>
            </a:r>
            <a:r>
              <a:rPr lang="it-IT" dirty="0" err="1"/>
              <a:t>frequency</a:t>
            </a:r>
            <a:r>
              <a:rPr lang="it-IT" dirty="0"/>
              <a:t> e </a:t>
            </a:r>
            <a:r>
              <a:rPr lang="it-IT" dirty="0" err="1"/>
              <a:t>severity</a:t>
            </a:r>
            <a:r>
              <a:rPr lang="it-IT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L’utilizzo di distribuzioni statistiche ben conosciute può aiutare il processo di calibrazione</a:t>
            </a:r>
            <a:r>
              <a:rPr lang="it-IT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9324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38198" y="1560584"/>
            <a:ext cx="95202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000" dirty="0"/>
              <a:t>E’ un modello ad alta intensità di dati. Per applicare questo metodo in modo coerente in tutta l'organizzazione, è necessaria una serie di dati completa riguardante gli eventi di perdita.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E’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L’assunzione di indipendenza tra la distribuzione di </a:t>
            </a:r>
            <a:r>
              <a:rPr lang="it-IT" sz="2000" dirty="0" err="1"/>
              <a:t>frequency</a:t>
            </a:r>
            <a:r>
              <a:rPr lang="it-IT" sz="2000" dirty="0"/>
              <a:t> e quella di </a:t>
            </a:r>
            <a:r>
              <a:rPr lang="it-IT" sz="2000" dirty="0" err="1"/>
              <a:t>severity</a:t>
            </a:r>
            <a:r>
              <a:rPr lang="it-IT" sz="2000" dirty="0"/>
              <a:t> costituisce un grosso limite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Il </a:t>
            </a:r>
            <a:r>
              <a:rPr lang="it-IT" sz="2000" dirty="0" err="1"/>
              <a:t>VaR</a:t>
            </a:r>
            <a:r>
              <a:rPr lang="it-IT" sz="2000" dirty="0"/>
              <a:t> non fornisce informazioni sulle perdite oltre l’intervallo di confidenza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700455" y="2785241"/>
                <a:ext cx="280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55" y="2785241"/>
                <a:ext cx="280461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4501362" y="4240804"/>
                <a:ext cx="3202800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62" y="4240804"/>
                <a:ext cx="320280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/>
                      <m:t>𝑑𝑜𝑣𝑒</m:t>
                    </m:r>
                    <m:r>
                      <a:rPr lang="it-IT" i="1" smtClean="0"/>
                      <m:t> </m:t>
                    </m:r>
                    <m:r>
                      <a:rPr lang="it-IT" i="1" smtClean="0"/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~Poisson(</a:t>
                </a:r>
                <a14:m>
                  <m:oMath xmlns:m="http://schemas.openxmlformats.org/officeDocument/2006/math">
                    <m:r>
                      <a:rPr lang="it-IT" i="1" dirty="0" smtClean="0"/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Xi~Logn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/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/>
                        </m:ctrlPr>
                      </m:sSupPr>
                      <m:e>
                        <m:r>
                          <a:rPr lang="it-IT" i="1" dirty="0"/>
                          <m:t>𝜎</m:t>
                        </m:r>
                      </m:e>
                      <m:sup>
                        <m:r>
                          <a:rPr lang="it-IT" dirty="0"/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11427</TotalTime>
  <Words>1980</Words>
  <Application>Microsoft Office PowerPoint</Application>
  <PresentationFormat>Widescreen</PresentationFormat>
  <Paragraphs>234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Abadi MT Condensed Light</vt:lpstr>
      <vt:lpstr>Arial</vt:lpstr>
      <vt:lpstr>Bodoni MT</vt:lpstr>
      <vt:lpstr>Calibri</vt:lpstr>
      <vt:lpstr>Calibri </vt:lpstr>
      <vt:lpstr>Calibri Light</vt:lpstr>
      <vt:lpstr>Cambria Math</vt:lpstr>
      <vt:lpstr>Times New Roman</vt:lpstr>
      <vt:lpstr>Tema di Office</vt:lpstr>
      <vt:lpstr>Laboratorio di simulazioni finanziarie  A.A. 2017/2018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Expected Shortfall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erikholler</cp:lastModifiedBy>
  <cp:revision>56</cp:revision>
  <dcterms:created xsi:type="dcterms:W3CDTF">2018-04-26T13:24:15Z</dcterms:created>
  <dcterms:modified xsi:type="dcterms:W3CDTF">2018-05-25T13:33:08Z</dcterms:modified>
</cp:coreProperties>
</file>