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6" r:id="rId8"/>
    <p:sldId id="261" r:id="rId9"/>
    <p:sldId id="262" r:id="rId10"/>
    <p:sldId id="273" r:id="rId11"/>
    <p:sldId id="263" r:id="rId12"/>
    <p:sldId id="265" r:id="rId13"/>
    <p:sldId id="268" r:id="rId14"/>
    <p:sldId id="264" r:id="rId15"/>
    <p:sldId id="272" r:id="rId16"/>
    <p:sldId id="281" r:id="rId17"/>
    <p:sldId id="282" r:id="rId18"/>
    <p:sldId id="270" r:id="rId19"/>
    <p:sldId id="271" r:id="rId20"/>
    <p:sldId id="276" r:id="rId21"/>
    <p:sldId id="275" r:id="rId22"/>
    <p:sldId id="280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92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489E6A-972E-44EF-AE19-718816D9EC2C}" type="doc">
      <dgm:prSet loTypeId="urn:microsoft.com/office/officeart/2016/7/layout/LinearBlockProcessNumbered" loCatId="process" qsTypeId="urn:microsoft.com/office/officeart/2005/8/quickstyle/simple5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9B872567-EFDF-4C1B-8AFB-BC96F3FFEBFA}">
      <dgm:prSet/>
      <dgm:spPr/>
      <dgm:t>
        <a:bodyPr/>
        <a:lstStyle/>
        <a:p>
          <a:r>
            <a:rPr lang="it-IT" dirty="0"/>
            <a:t>Processi interni</a:t>
          </a:r>
          <a:endParaRPr lang="en-US" dirty="0"/>
        </a:p>
      </dgm:t>
    </dgm:pt>
    <dgm:pt modelId="{58B70363-741A-4A55-8DAE-0828CE7E6240}" type="parTrans" cxnId="{555BB654-D054-428A-BF8F-C61D5FCA1AD4}">
      <dgm:prSet/>
      <dgm:spPr/>
      <dgm:t>
        <a:bodyPr/>
        <a:lstStyle/>
        <a:p>
          <a:endParaRPr lang="en-US"/>
        </a:p>
      </dgm:t>
    </dgm:pt>
    <dgm:pt modelId="{FACD17B6-2F4D-48E5-8D87-4BDB4BF8BBCA}" type="sibTrans" cxnId="{555BB654-D054-428A-BF8F-C61D5FCA1AD4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A789788D-2BC7-42BE-99DA-4C675B5F87DB}">
      <dgm:prSet/>
      <dgm:spPr/>
      <dgm:t>
        <a:bodyPr/>
        <a:lstStyle/>
        <a:p>
          <a:r>
            <a:rPr lang="it-IT"/>
            <a:t>Risorse umane</a:t>
          </a:r>
          <a:endParaRPr lang="en-US"/>
        </a:p>
      </dgm:t>
    </dgm:pt>
    <dgm:pt modelId="{E2E3FD5C-3D83-4148-A48A-DCECD48BCBE1}" type="parTrans" cxnId="{CC95E389-4DE9-45FD-A6F7-E7AFB0ECB8DC}">
      <dgm:prSet/>
      <dgm:spPr/>
      <dgm:t>
        <a:bodyPr/>
        <a:lstStyle/>
        <a:p>
          <a:endParaRPr lang="en-US"/>
        </a:p>
      </dgm:t>
    </dgm:pt>
    <dgm:pt modelId="{4F4F8776-F9C4-4919-9907-F0EA7B5E8299}" type="sibTrans" cxnId="{CC95E389-4DE9-45FD-A6F7-E7AFB0ECB8DC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69128290-2081-4E68-9847-58EDCBA92F91}">
      <dgm:prSet/>
      <dgm:spPr/>
      <dgm:t>
        <a:bodyPr/>
        <a:lstStyle/>
        <a:p>
          <a:r>
            <a:rPr lang="it-IT" dirty="0"/>
            <a:t>Sistemi tecnologici</a:t>
          </a:r>
          <a:endParaRPr lang="en-US" dirty="0"/>
        </a:p>
      </dgm:t>
    </dgm:pt>
    <dgm:pt modelId="{94B35E93-77A0-4648-B537-2A2FE90D2063}" type="parTrans" cxnId="{C4D48EA3-0480-45FE-94DF-C0C9D6C3DD05}">
      <dgm:prSet/>
      <dgm:spPr/>
      <dgm:t>
        <a:bodyPr/>
        <a:lstStyle/>
        <a:p>
          <a:endParaRPr lang="en-US"/>
        </a:p>
      </dgm:t>
    </dgm:pt>
    <dgm:pt modelId="{74213363-BB68-426E-A0CC-21F1F889B241}" type="sibTrans" cxnId="{C4D48EA3-0480-45FE-94DF-C0C9D6C3DD05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FAD5C1CB-738E-495D-BCD1-F08D3C5A4857}">
      <dgm:prSet/>
      <dgm:spPr/>
      <dgm:t>
        <a:bodyPr/>
        <a:lstStyle/>
        <a:p>
          <a:r>
            <a:rPr lang="it-IT"/>
            <a:t>Fattori esterni</a:t>
          </a:r>
          <a:endParaRPr lang="en-US"/>
        </a:p>
      </dgm:t>
    </dgm:pt>
    <dgm:pt modelId="{5A3D2556-DCAE-49A0-9495-ED80ED829676}" type="parTrans" cxnId="{7664DF91-BFB6-440D-9EDB-2905780A2858}">
      <dgm:prSet/>
      <dgm:spPr/>
      <dgm:t>
        <a:bodyPr/>
        <a:lstStyle/>
        <a:p>
          <a:endParaRPr lang="en-US"/>
        </a:p>
      </dgm:t>
    </dgm:pt>
    <dgm:pt modelId="{8EA8D63B-5055-4222-B75F-31C6865837C1}" type="sibTrans" cxnId="{7664DF91-BFB6-440D-9EDB-2905780A2858}">
      <dgm:prSet phldrT="04"/>
      <dgm:spPr/>
      <dgm:t>
        <a:bodyPr/>
        <a:lstStyle/>
        <a:p>
          <a:r>
            <a:rPr lang="en-US"/>
            <a:t>04</a:t>
          </a:r>
        </a:p>
      </dgm:t>
    </dgm:pt>
    <dgm:pt modelId="{7FB67A7E-5E1A-4449-97AB-32219E2FEE08}" type="pres">
      <dgm:prSet presAssocID="{0B489E6A-972E-44EF-AE19-718816D9EC2C}" presName="Name0" presStyleCnt="0">
        <dgm:presLayoutVars>
          <dgm:animLvl val="lvl"/>
          <dgm:resizeHandles val="exact"/>
        </dgm:presLayoutVars>
      </dgm:prSet>
      <dgm:spPr/>
    </dgm:pt>
    <dgm:pt modelId="{DF13AF8B-7744-4589-BEE8-8D137E2B3F84}" type="pres">
      <dgm:prSet presAssocID="{9B872567-EFDF-4C1B-8AFB-BC96F3FFEBFA}" presName="compositeNode" presStyleCnt="0">
        <dgm:presLayoutVars>
          <dgm:bulletEnabled val="1"/>
        </dgm:presLayoutVars>
      </dgm:prSet>
      <dgm:spPr/>
    </dgm:pt>
    <dgm:pt modelId="{6110B588-C671-416F-89BF-E26F13F8955B}" type="pres">
      <dgm:prSet presAssocID="{9B872567-EFDF-4C1B-8AFB-BC96F3FFEBFA}" presName="bgRect" presStyleLbl="alignNode1" presStyleIdx="0" presStyleCnt="4"/>
      <dgm:spPr/>
    </dgm:pt>
    <dgm:pt modelId="{AC1DAF9E-D9B9-41BE-8EC2-F8DE89D3885F}" type="pres">
      <dgm:prSet presAssocID="{FACD17B6-2F4D-48E5-8D87-4BDB4BF8BBCA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8ECF17BF-C584-46A0-9C82-D0A8DD07CACF}" type="pres">
      <dgm:prSet presAssocID="{9B872567-EFDF-4C1B-8AFB-BC96F3FFEBFA}" presName="nodeRect" presStyleLbl="alignNode1" presStyleIdx="0" presStyleCnt="4">
        <dgm:presLayoutVars>
          <dgm:bulletEnabled val="1"/>
        </dgm:presLayoutVars>
      </dgm:prSet>
      <dgm:spPr/>
    </dgm:pt>
    <dgm:pt modelId="{3C9131C4-C9DD-4C11-AB8E-63001FC2481B}" type="pres">
      <dgm:prSet presAssocID="{FACD17B6-2F4D-48E5-8D87-4BDB4BF8BBCA}" presName="sibTrans" presStyleCnt="0"/>
      <dgm:spPr/>
    </dgm:pt>
    <dgm:pt modelId="{666829D5-10FC-4CC1-BDE7-6BB4636CC76A}" type="pres">
      <dgm:prSet presAssocID="{A789788D-2BC7-42BE-99DA-4C675B5F87DB}" presName="compositeNode" presStyleCnt="0">
        <dgm:presLayoutVars>
          <dgm:bulletEnabled val="1"/>
        </dgm:presLayoutVars>
      </dgm:prSet>
      <dgm:spPr/>
    </dgm:pt>
    <dgm:pt modelId="{A74A78AE-5941-4D66-84EF-38B1D9F8FA7E}" type="pres">
      <dgm:prSet presAssocID="{A789788D-2BC7-42BE-99DA-4C675B5F87DB}" presName="bgRect" presStyleLbl="alignNode1" presStyleIdx="1" presStyleCnt="4"/>
      <dgm:spPr/>
    </dgm:pt>
    <dgm:pt modelId="{5E7B9680-9FC6-4DC8-9B13-653326B1FEFE}" type="pres">
      <dgm:prSet presAssocID="{4F4F8776-F9C4-4919-9907-F0EA7B5E8299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5EE1BECF-F457-49B4-9844-C1E148E40E0D}" type="pres">
      <dgm:prSet presAssocID="{A789788D-2BC7-42BE-99DA-4C675B5F87DB}" presName="nodeRect" presStyleLbl="alignNode1" presStyleIdx="1" presStyleCnt="4">
        <dgm:presLayoutVars>
          <dgm:bulletEnabled val="1"/>
        </dgm:presLayoutVars>
      </dgm:prSet>
      <dgm:spPr/>
    </dgm:pt>
    <dgm:pt modelId="{3F6E6066-6BEA-46CE-9F6B-87DC70CDCF69}" type="pres">
      <dgm:prSet presAssocID="{4F4F8776-F9C4-4919-9907-F0EA7B5E8299}" presName="sibTrans" presStyleCnt="0"/>
      <dgm:spPr/>
    </dgm:pt>
    <dgm:pt modelId="{695E34B8-F124-4B00-8056-0B91E9679A6A}" type="pres">
      <dgm:prSet presAssocID="{69128290-2081-4E68-9847-58EDCBA92F91}" presName="compositeNode" presStyleCnt="0">
        <dgm:presLayoutVars>
          <dgm:bulletEnabled val="1"/>
        </dgm:presLayoutVars>
      </dgm:prSet>
      <dgm:spPr/>
    </dgm:pt>
    <dgm:pt modelId="{FAE33C77-3AA2-465C-A7FC-A45C00119CA3}" type="pres">
      <dgm:prSet presAssocID="{69128290-2081-4E68-9847-58EDCBA92F91}" presName="bgRect" presStyleLbl="alignNode1" presStyleIdx="2" presStyleCnt="4"/>
      <dgm:spPr/>
    </dgm:pt>
    <dgm:pt modelId="{7849BBA6-D266-42A9-B6C6-AD9C6F999483}" type="pres">
      <dgm:prSet presAssocID="{74213363-BB68-426E-A0CC-21F1F889B241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90A6C12F-0C5B-41AA-800B-BC261948D502}" type="pres">
      <dgm:prSet presAssocID="{69128290-2081-4E68-9847-58EDCBA92F91}" presName="nodeRect" presStyleLbl="alignNode1" presStyleIdx="2" presStyleCnt="4">
        <dgm:presLayoutVars>
          <dgm:bulletEnabled val="1"/>
        </dgm:presLayoutVars>
      </dgm:prSet>
      <dgm:spPr/>
    </dgm:pt>
    <dgm:pt modelId="{5207E8C7-2978-4161-BB6B-FA32F17DB40E}" type="pres">
      <dgm:prSet presAssocID="{74213363-BB68-426E-A0CC-21F1F889B241}" presName="sibTrans" presStyleCnt="0"/>
      <dgm:spPr/>
    </dgm:pt>
    <dgm:pt modelId="{755710C6-2010-4250-BF5B-D29F03D4B506}" type="pres">
      <dgm:prSet presAssocID="{FAD5C1CB-738E-495D-BCD1-F08D3C5A4857}" presName="compositeNode" presStyleCnt="0">
        <dgm:presLayoutVars>
          <dgm:bulletEnabled val="1"/>
        </dgm:presLayoutVars>
      </dgm:prSet>
      <dgm:spPr/>
    </dgm:pt>
    <dgm:pt modelId="{111876E3-FB47-4A52-921E-F224A2DA1E4F}" type="pres">
      <dgm:prSet presAssocID="{FAD5C1CB-738E-495D-BCD1-F08D3C5A4857}" presName="bgRect" presStyleLbl="alignNode1" presStyleIdx="3" presStyleCnt="4"/>
      <dgm:spPr/>
    </dgm:pt>
    <dgm:pt modelId="{C6062BE6-03FD-4D78-8D04-682DA997199E}" type="pres">
      <dgm:prSet presAssocID="{8EA8D63B-5055-4222-B75F-31C6865837C1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AD949F35-F3D8-47CB-BAFE-886FD2F5C80C}" type="pres">
      <dgm:prSet presAssocID="{FAD5C1CB-738E-495D-BCD1-F08D3C5A4857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F611CF0C-6393-498D-AA16-9F0E7F2C4391}" type="presOf" srcId="{9B872567-EFDF-4C1B-8AFB-BC96F3FFEBFA}" destId="{8ECF17BF-C584-46A0-9C82-D0A8DD07CACF}" srcOrd="1" destOrd="0" presId="urn:microsoft.com/office/officeart/2016/7/layout/LinearBlockProcessNumbered"/>
    <dgm:cxn modelId="{262D1110-2952-4076-B906-C6130CE684C4}" type="presOf" srcId="{A789788D-2BC7-42BE-99DA-4C675B5F87DB}" destId="{A74A78AE-5941-4D66-84EF-38B1D9F8FA7E}" srcOrd="0" destOrd="0" presId="urn:microsoft.com/office/officeart/2016/7/layout/LinearBlockProcessNumbered"/>
    <dgm:cxn modelId="{E3AB7632-54D6-48D0-8226-4DA38708DAAD}" type="presOf" srcId="{A789788D-2BC7-42BE-99DA-4C675B5F87DB}" destId="{5EE1BECF-F457-49B4-9844-C1E148E40E0D}" srcOrd="1" destOrd="0" presId="urn:microsoft.com/office/officeart/2016/7/layout/LinearBlockProcessNumbered"/>
    <dgm:cxn modelId="{545B1034-0F7B-4A86-8FDB-DE6C6B1CA3C6}" type="presOf" srcId="{FAD5C1CB-738E-495D-BCD1-F08D3C5A4857}" destId="{AD949F35-F3D8-47CB-BAFE-886FD2F5C80C}" srcOrd="1" destOrd="0" presId="urn:microsoft.com/office/officeart/2016/7/layout/LinearBlockProcessNumbered"/>
    <dgm:cxn modelId="{D565D66B-B6F5-41C1-9A57-B14A96754EA6}" type="presOf" srcId="{8EA8D63B-5055-4222-B75F-31C6865837C1}" destId="{C6062BE6-03FD-4D78-8D04-682DA997199E}" srcOrd="0" destOrd="0" presId="urn:microsoft.com/office/officeart/2016/7/layout/LinearBlockProcessNumbered"/>
    <dgm:cxn modelId="{AE91934F-1612-4BE3-86F7-0BEA62DC7815}" type="presOf" srcId="{0B489E6A-972E-44EF-AE19-718816D9EC2C}" destId="{7FB67A7E-5E1A-4449-97AB-32219E2FEE08}" srcOrd="0" destOrd="0" presId="urn:microsoft.com/office/officeart/2016/7/layout/LinearBlockProcessNumbered"/>
    <dgm:cxn modelId="{32C42770-015C-471A-81BF-B4E0EB64B460}" type="presOf" srcId="{69128290-2081-4E68-9847-58EDCBA92F91}" destId="{FAE33C77-3AA2-465C-A7FC-A45C00119CA3}" srcOrd="0" destOrd="0" presId="urn:microsoft.com/office/officeart/2016/7/layout/LinearBlockProcessNumbered"/>
    <dgm:cxn modelId="{555BB654-D054-428A-BF8F-C61D5FCA1AD4}" srcId="{0B489E6A-972E-44EF-AE19-718816D9EC2C}" destId="{9B872567-EFDF-4C1B-8AFB-BC96F3FFEBFA}" srcOrd="0" destOrd="0" parTransId="{58B70363-741A-4A55-8DAE-0828CE7E6240}" sibTransId="{FACD17B6-2F4D-48E5-8D87-4BDB4BF8BBCA}"/>
    <dgm:cxn modelId="{23EEA876-D1D7-4FE4-B80F-C307AEA0F354}" type="presOf" srcId="{4F4F8776-F9C4-4919-9907-F0EA7B5E8299}" destId="{5E7B9680-9FC6-4DC8-9B13-653326B1FEFE}" srcOrd="0" destOrd="0" presId="urn:microsoft.com/office/officeart/2016/7/layout/LinearBlockProcessNumbered"/>
    <dgm:cxn modelId="{35030679-EB51-4BB7-BBDD-1E70D1BFD2F7}" type="presOf" srcId="{FACD17B6-2F4D-48E5-8D87-4BDB4BF8BBCA}" destId="{AC1DAF9E-D9B9-41BE-8EC2-F8DE89D3885F}" srcOrd="0" destOrd="0" presId="urn:microsoft.com/office/officeart/2016/7/layout/LinearBlockProcessNumbered"/>
    <dgm:cxn modelId="{CC95E389-4DE9-45FD-A6F7-E7AFB0ECB8DC}" srcId="{0B489E6A-972E-44EF-AE19-718816D9EC2C}" destId="{A789788D-2BC7-42BE-99DA-4C675B5F87DB}" srcOrd="1" destOrd="0" parTransId="{E2E3FD5C-3D83-4148-A48A-DCECD48BCBE1}" sibTransId="{4F4F8776-F9C4-4919-9907-F0EA7B5E8299}"/>
    <dgm:cxn modelId="{7664DF91-BFB6-440D-9EDB-2905780A2858}" srcId="{0B489E6A-972E-44EF-AE19-718816D9EC2C}" destId="{FAD5C1CB-738E-495D-BCD1-F08D3C5A4857}" srcOrd="3" destOrd="0" parTransId="{5A3D2556-DCAE-49A0-9495-ED80ED829676}" sibTransId="{8EA8D63B-5055-4222-B75F-31C6865837C1}"/>
    <dgm:cxn modelId="{D7660A9E-03FE-4208-B96A-F591E7047A5C}" type="presOf" srcId="{FAD5C1CB-738E-495D-BCD1-F08D3C5A4857}" destId="{111876E3-FB47-4A52-921E-F224A2DA1E4F}" srcOrd="0" destOrd="0" presId="urn:microsoft.com/office/officeart/2016/7/layout/LinearBlockProcessNumbered"/>
    <dgm:cxn modelId="{C4D48EA3-0480-45FE-94DF-C0C9D6C3DD05}" srcId="{0B489E6A-972E-44EF-AE19-718816D9EC2C}" destId="{69128290-2081-4E68-9847-58EDCBA92F91}" srcOrd="2" destOrd="0" parTransId="{94B35E93-77A0-4648-B537-2A2FE90D2063}" sibTransId="{74213363-BB68-426E-A0CC-21F1F889B241}"/>
    <dgm:cxn modelId="{CF72B3BB-6A4E-49F5-9A28-529D2F20E581}" type="presOf" srcId="{74213363-BB68-426E-A0CC-21F1F889B241}" destId="{7849BBA6-D266-42A9-B6C6-AD9C6F999483}" srcOrd="0" destOrd="0" presId="urn:microsoft.com/office/officeart/2016/7/layout/LinearBlockProcessNumbered"/>
    <dgm:cxn modelId="{2FAB1DF0-6BCB-414F-9CAA-F4A24420F346}" type="presOf" srcId="{69128290-2081-4E68-9847-58EDCBA92F91}" destId="{90A6C12F-0C5B-41AA-800B-BC261948D502}" srcOrd="1" destOrd="0" presId="urn:microsoft.com/office/officeart/2016/7/layout/LinearBlockProcessNumbered"/>
    <dgm:cxn modelId="{B9EEE9F7-4FB9-4B25-AD9A-F75E42593321}" type="presOf" srcId="{9B872567-EFDF-4C1B-8AFB-BC96F3FFEBFA}" destId="{6110B588-C671-416F-89BF-E26F13F8955B}" srcOrd="0" destOrd="0" presId="urn:microsoft.com/office/officeart/2016/7/layout/LinearBlockProcessNumbered"/>
    <dgm:cxn modelId="{5ACF417C-3E26-4495-BA70-FB88B7323E60}" type="presParOf" srcId="{7FB67A7E-5E1A-4449-97AB-32219E2FEE08}" destId="{DF13AF8B-7744-4589-BEE8-8D137E2B3F84}" srcOrd="0" destOrd="0" presId="urn:microsoft.com/office/officeart/2016/7/layout/LinearBlockProcessNumbered"/>
    <dgm:cxn modelId="{CD0C948B-BCF7-4041-BC72-D722BEF03EF7}" type="presParOf" srcId="{DF13AF8B-7744-4589-BEE8-8D137E2B3F84}" destId="{6110B588-C671-416F-89BF-E26F13F8955B}" srcOrd="0" destOrd="0" presId="urn:microsoft.com/office/officeart/2016/7/layout/LinearBlockProcessNumbered"/>
    <dgm:cxn modelId="{3D17D900-3CBA-4961-BDD5-A850BB83715B}" type="presParOf" srcId="{DF13AF8B-7744-4589-BEE8-8D137E2B3F84}" destId="{AC1DAF9E-D9B9-41BE-8EC2-F8DE89D3885F}" srcOrd="1" destOrd="0" presId="urn:microsoft.com/office/officeart/2016/7/layout/LinearBlockProcessNumbered"/>
    <dgm:cxn modelId="{CD352E90-7B12-4BF9-9211-048ABD8B9E34}" type="presParOf" srcId="{DF13AF8B-7744-4589-BEE8-8D137E2B3F84}" destId="{8ECF17BF-C584-46A0-9C82-D0A8DD07CACF}" srcOrd="2" destOrd="0" presId="urn:microsoft.com/office/officeart/2016/7/layout/LinearBlockProcessNumbered"/>
    <dgm:cxn modelId="{C28A10D8-9B21-47C0-8CB8-C20ABF5BB408}" type="presParOf" srcId="{7FB67A7E-5E1A-4449-97AB-32219E2FEE08}" destId="{3C9131C4-C9DD-4C11-AB8E-63001FC2481B}" srcOrd="1" destOrd="0" presId="urn:microsoft.com/office/officeart/2016/7/layout/LinearBlockProcessNumbered"/>
    <dgm:cxn modelId="{3FC50D2E-006E-4261-A8B0-F1FB9572EEC4}" type="presParOf" srcId="{7FB67A7E-5E1A-4449-97AB-32219E2FEE08}" destId="{666829D5-10FC-4CC1-BDE7-6BB4636CC76A}" srcOrd="2" destOrd="0" presId="urn:microsoft.com/office/officeart/2016/7/layout/LinearBlockProcessNumbered"/>
    <dgm:cxn modelId="{E0D489A3-D3C6-41A3-BF9E-44BE7FCD827D}" type="presParOf" srcId="{666829D5-10FC-4CC1-BDE7-6BB4636CC76A}" destId="{A74A78AE-5941-4D66-84EF-38B1D9F8FA7E}" srcOrd="0" destOrd="0" presId="urn:microsoft.com/office/officeart/2016/7/layout/LinearBlockProcessNumbered"/>
    <dgm:cxn modelId="{692D57A1-820B-4672-B482-C9134172646D}" type="presParOf" srcId="{666829D5-10FC-4CC1-BDE7-6BB4636CC76A}" destId="{5E7B9680-9FC6-4DC8-9B13-653326B1FEFE}" srcOrd="1" destOrd="0" presId="urn:microsoft.com/office/officeart/2016/7/layout/LinearBlockProcessNumbered"/>
    <dgm:cxn modelId="{9C8F06C9-5335-44D4-8190-B44BF7666325}" type="presParOf" srcId="{666829D5-10FC-4CC1-BDE7-6BB4636CC76A}" destId="{5EE1BECF-F457-49B4-9844-C1E148E40E0D}" srcOrd="2" destOrd="0" presId="urn:microsoft.com/office/officeart/2016/7/layout/LinearBlockProcessNumbered"/>
    <dgm:cxn modelId="{E7FC3DCF-D5C3-44AB-A4C4-9BC5C90658DF}" type="presParOf" srcId="{7FB67A7E-5E1A-4449-97AB-32219E2FEE08}" destId="{3F6E6066-6BEA-46CE-9F6B-87DC70CDCF69}" srcOrd="3" destOrd="0" presId="urn:microsoft.com/office/officeart/2016/7/layout/LinearBlockProcessNumbered"/>
    <dgm:cxn modelId="{85FA34D8-F548-4056-8D45-F8A5C6EAE6AF}" type="presParOf" srcId="{7FB67A7E-5E1A-4449-97AB-32219E2FEE08}" destId="{695E34B8-F124-4B00-8056-0B91E9679A6A}" srcOrd="4" destOrd="0" presId="urn:microsoft.com/office/officeart/2016/7/layout/LinearBlockProcessNumbered"/>
    <dgm:cxn modelId="{F13725BC-ADC8-497A-A836-BCF63704E6D1}" type="presParOf" srcId="{695E34B8-F124-4B00-8056-0B91E9679A6A}" destId="{FAE33C77-3AA2-465C-A7FC-A45C00119CA3}" srcOrd="0" destOrd="0" presId="urn:microsoft.com/office/officeart/2016/7/layout/LinearBlockProcessNumbered"/>
    <dgm:cxn modelId="{34C3911A-A491-4C17-8D09-CD63CDD793AF}" type="presParOf" srcId="{695E34B8-F124-4B00-8056-0B91E9679A6A}" destId="{7849BBA6-D266-42A9-B6C6-AD9C6F999483}" srcOrd="1" destOrd="0" presId="urn:microsoft.com/office/officeart/2016/7/layout/LinearBlockProcessNumbered"/>
    <dgm:cxn modelId="{52D57F30-1373-412D-A442-6019E85BD5D9}" type="presParOf" srcId="{695E34B8-F124-4B00-8056-0B91E9679A6A}" destId="{90A6C12F-0C5B-41AA-800B-BC261948D502}" srcOrd="2" destOrd="0" presId="urn:microsoft.com/office/officeart/2016/7/layout/LinearBlockProcessNumbered"/>
    <dgm:cxn modelId="{56F92711-D079-47BA-8924-147FBBC57B4C}" type="presParOf" srcId="{7FB67A7E-5E1A-4449-97AB-32219E2FEE08}" destId="{5207E8C7-2978-4161-BB6B-FA32F17DB40E}" srcOrd="5" destOrd="0" presId="urn:microsoft.com/office/officeart/2016/7/layout/LinearBlockProcessNumbered"/>
    <dgm:cxn modelId="{B5B11E7C-8BF4-45F3-AE8E-C31300287CCF}" type="presParOf" srcId="{7FB67A7E-5E1A-4449-97AB-32219E2FEE08}" destId="{755710C6-2010-4250-BF5B-D29F03D4B506}" srcOrd="6" destOrd="0" presId="urn:microsoft.com/office/officeart/2016/7/layout/LinearBlockProcessNumbered"/>
    <dgm:cxn modelId="{20D0CC8C-4B90-4641-8770-B9571F2F1D3C}" type="presParOf" srcId="{755710C6-2010-4250-BF5B-D29F03D4B506}" destId="{111876E3-FB47-4A52-921E-F224A2DA1E4F}" srcOrd="0" destOrd="0" presId="urn:microsoft.com/office/officeart/2016/7/layout/LinearBlockProcessNumbered"/>
    <dgm:cxn modelId="{CEA5C487-B23E-4FC3-8FC7-21F70A101432}" type="presParOf" srcId="{755710C6-2010-4250-BF5B-D29F03D4B506}" destId="{C6062BE6-03FD-4D78-8D04-682DA997199E}" srcOrd="1" destOrd="0" presId="urn:microsoft.com/office/officeart/2016/7/layout/LinearBlockProcessNumbered"/>
    <dgm:cxn modelId="{3D99A5FC-4027-4462-8FEC-E9302B031269}" type="presParOf" srcId="{755710C6-2010-4250-BF5B-D29F03D4B506}" destId="{AD949F35-F3D8-47CB-BAFE-886FD2F5C80C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A23775-9C5C-4DED-90A7-BEDF571F2915}" type="doc">
      <dgm:prSet loTypeId="urn:microsoft.com/office/officeart/2005/8/layout/default" loCatId="list" qsTypeId="urn:microsoft.com/office/officeart/2005/8/quickstyle/simple3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B3213BC7-026C-4063-842C-922F37494025}">
      <dgm:prSet/>
      <dgm:sp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it-IT" dirty="0"/>
            <a:t>Corporate </a:t>
          </a:r>
          <a:r>
            <a:rPr lang="it-IT" dirty="0" err="1"/>
            <a:t>finance</a:t>
          </a:r>
          <a:endParaRPr lang="en-US" dirty="0"/>
        </a:p>
      </dgm:t>
    </dgm:pt>
    <dgm:pt modelId="{E348462D-34BE-454A-8049-61F7B9B6D19D}" type="parTrans" cxnId="{1CB80AA1-29C3-4483-97F0-415B798A0DF8}">
      <dgm:prSet/>
      <dgm:spPr/>
      <dgm:t>
        <a:bodyPr/>
        <a:lstStyle/>
        <a:p>
          <a:endParaRPr lang="en-US"/>
        </a:p>
      </dgm:t>
    </dgm:pt>
    <dgm:pt modelId="{C89F1AAD-9C46-44EF-BF00-F52F6D4F9E86}" type="sibTrans" cxnId="{1CB80AA1-29C3-4483-97F0-415B798A0DF8}">
      <dgm:prSet/>
      <dgm:spPr/>
      <dgm:t>
        <a:bodyPr/>
        <a:lstStyle/>
        <a:p>
          <a:endParaRPr lang="en-US"/>
        </a:p>
      </dgm:t>
    </dgm:pt>
    <dgm:pt modelId="{42117951-3DC0-49A3-9C13-4F8D9A6CBB39}">
      <dgm:prSet/>
      <dgm:sp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</dgm:spPr>
      <dgm:t>
        <a:bodyPr/>
        <a:lstStyle/>
        <a:p>
          <a:r>
            <a:rPr lang="it-IT" dirty="0"/>
            <a:t>Negoziazione e vendite</a:t>
          </a:r>
          <a:endParaRPr lang="en-US" dirty="0"/>
        </a:p>
      </dgm:t>
    </dgm:pt>
    <dgm:pt modelId="{A8E2D20B-1666-4668-9DB3-5E08BAE040BA}" type="parTrans" cxnId="{6951FD11-75A6-4A61-8688-ED9E1CC47539}">
      <dgm:prSet/>
      <dgm:spPr/>
      <dgm:t>
        <a:bodyPr/>
        <a:lstStyle/>
        <a:p>
          <a:endParaRPr lang="en-US"/>
        </a:p>
      </dgm:t>
    </dgm:pt>
    <dgm:pt modelId="{224D462D-A87C-463C-B4AC-5539F7E40D23}" type="sibTrans" cxnId="{6951FD11-75A6-4A61-8688-ED9E1CC47539}">
      <dgm:prSet/>
      <dgm:spPr/>
      <dgm:t>
        <a:bodyPr/>
        <a:lstStyle/>
        <a:p>
          <a:endParaRPr lang="en-US"/>
        </a:p>
      </dgm:t>
    </dgm:pt>
    <dgm:pt modelId="{C522442E-1D47-4F8E-86B3-FD8E1C94F0D7}">
      <dgm:prSet/>
      <dgm:spPr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it-IT"/>
            <a:t>Retail banking</a:t>
          </a:r>
          <a:endParaRPr lang="en-US"/>
        </a:p>
      </dgm:t>
    </dgm:pt>
    <dgm:pt modelId="{1B467899-BB5F-4159-82C4-FEDC10E754DB}" type="parTrans" cxnId="{999CF001-6A76-4C31-AC48-5A26B96630E1}">
      <dgm:prSet/>
      <dgm:spPr/>
      <dgm:t>
        <a:bodyPr/>
        <a:lstStyle/>
        <a:p>
          <a:endParaRPr lang="en-US"/>
        </a:p>
      </dgm:t>
    </dgm:pt>
    <dgm:pt modelId="{5F286498-3DD1-4AE4-8EE0-6EB9187B8C58}" type="sibTrans" cxnId="{999CF001-6A76-4C31-AC48-5A26B96630E1}">
      <dgm:prSet/>
      <dgm:spPr/>
      <dgm:t>
        <a:bodyPr/>
        <a:lstStyle/>
        <a:p>
          <a:endParaRPr lang="en-US"/>
        </a:p>
      </dgm:t>
    </dgm:pt>
    <dgm:pt modelId="{E9B5EB73-B77F-48F3-BDE3-1AC8717EF9BB}">
      <dgm:prSet/>
      <dgm:spPr>
        <a:gradFill flip="none" rotWithShape="0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</dgm:spPr>
      <dgm:t>
        <a:bodyPr/>
        <a:lstStyle/>
        <a:p>
          <a:r>
            <a:rPr lang="it-IT" dirty="0"/>
            <a:t>Commercial banking</a:t>
          </a:r>
          <a:endParaRPr lang="en-US" dirty="0"/>
        </a:p>
      </dgm:t>
    </dgm:pt>
    <dgm:pt modelId="{87D79049-2918-43B9-AF5D-686C741E3655}" type="parTrans" cxnId="{B1C0D951-F45D-406B-BEA3-042705860F26}">
      <dgm:prSet/>
      <dgm:spPr/>
      <dgm:t>
        <a:bodyPr/>
        <a:lstStyle/>
        <a:p>
          <a:endParaRPr lang="en-US"/>
        </a:p>
      </dgm:t>
    </dgm:pt>
    <dgm:pt modelId="{85B4F3AD-433A-4BF4-9895-4EAC0752368E}" type="sibTrans" cxnId="{B1C0D951-F45D-406B-BEA3-042705860F26}">
      <dgm:prSet/>
      <dgm:spPr/>
      <dgm:t>
        <a:bodyPr/>
        <a:lstStyle/>
        <a:p>
          <a:endParaRPr lang="en-US"/>
        </a:p>
      </dgm:t>
    </dgm:pt>
    <dgm:pt modelId="{90938726-65B3-4E11-8EEB-E4AAF84CA339}">
      <dgm:prSet/>
      <dgm:spPr>
        <a:gradFill flip="none" rotWithShape="0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</dgm:spPr>
      <dgm:t>
        <a:bodyPr/>
        <a:lstStyle/>
        <a:p>
          <a:r>
            <a:rPr lang="it-IT" dirty="0"/>
            <a:t>Pagamenti e regolamenti</a:t>
          </a:r>
          <a:endParaRPr lang="en-US" dirty="0"/>
        </a:p>
      </dgm:t>
    </dgm:pt>
    <dgm:pt modelId="{01860D45-C6AE-4463-8AD6-466976EF0CA7}" type="parTrans" cxnId="{99C573FA-CFAF-4179-82AB-24E0F5ECF53A}">
      <dgm:prSet/>
      <dgm:spPr/>
      <dgm:t>
        <a:bodyPr/>
        <a:lstStyle/>
        <a:p>
          <a:endParaRPr lang="en-US"/>
        </a:p>
      </dgm:t>
    </dgm:pt>
    <dgm:pt modelId="{E4555F18-99C2-4A68-9F74-B6DC760C6DD3}" type="sibTrans" cxnId="{99C573FA-CFAF-4179-82AB-24E0F5ECF53A}">
      <dgm:prSet/>
      <dgm:spPr/>
      <dgm:t>
        <a:bodyPr/>
        <a:lstStyle/>
        <a:p>
          <a:endParaRPr lang="en-US"/>
        </a:p>
      </dgm:t>
    </dgm:pt>
    <dgm:pt modelId="{562704B0-2F52-4ACB-AE49-A0E819B65BD4}">
      <dgm:prSet/>
      <dgm:sp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it-IT" dirty="0"/>
            <a:t>Gestioni fiduciarie</a:t>
          </a:r>
          <a:endParaRPr lang="en-US" dirty="0"/>
        </a:p>
      </dgm:t>
    </dgm:pt>
    <dgm:pt modelId="{989E4511-207D-4E94-AAD8-2B658955DB2F}" type="parTrans" cxnId="{81700F7F-4335-4E1C-980E-632D3897E0F2}">
      <dgm:prSet/>
      <dgm:spPr/>
      <dgm:t>
        <a:bodyPr/>
        <a:lstStyle/>
        <a:p>
          <a:endParaRPr lang="en-US"/>
        </a:p>
      </dgm:t>
    </dgm:pt>
    <dgm:pt modelId="{AD91095F-7D21-4A5F-9B3B-1B9B0104D6BD}" type="sibTrans" cxnId="{81700F7F-4335-4E1C-980E-632D3897E0F2}">
      <dgm:prSet/>
      <dgm:spPr/>
      <dgm:t>
        <a:bodyPr/>
        <a:lstStyle/>
        <a:p>
          <a:endParaRPr lang="en-US"/>
        </a:p>
      </dgm:t>
    </dgm:pt>
    <dgm:pt modelId="{EA1637CB-9BDB-4F9E-A15F-6BB2FFBA0653}">
      <dgm:prSet/>
      <dgm:spPr>
        <a:gradFill flip="none" rotWithShape="0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</dgm:spPr>
      <dgm:t>
        <a:bodyPr/>
        <a:lstStyle/>
        <a:p>
          <a:r>
            <a:rPr lang="it-IT" dirty="0"/>
            <a:t>Asset management</a:t>
          </a:r>
          <a:endParaRPr lang="en-US" dirty="0"/>
        </a:p>
      </dgm:t>
    </dgm:pt>
    <dgm:pt modelId="{B10FF396-4CFE-45A0-8082-A0B152CD9973}" type="parTrans" cxnId="{FE70ACC0-02E7-4718-9218-D51A4867C883}">
      <dgm:prSet/>
      <dgm:spPr/>
      <dgm:t>
        <a:bodyPr/>
        <a:lstStyle/>
        <a:p>
          <a:endParaRPr lang="en-US"/>
        </a:p>
      </dgm:t>
    </dgm:pt>
    <dgm:pt modelId="{D6D29D83-24C9-4A8F-94CD-9A44F67E1D24}" type="sibTrans" cxnId="{FE70ACC0-02E7-4718-9218-D51A4867C883}">
      <dgm:prSet/>
      <dgm:spPr/>
      <dgm:t>
        <a:bodyPr/>
        <a:lstStyle/>
        <a:p>
          <a:endParaRPr lang="en-US"/>
        </a:p>
      </dgm:t>
    </dgm:pt>
    <dgm:pt modelId="{3F5B9A0C-11F5-423D-B7F8-66978FC464D8}">
      <dgm:prSet/>
      <dgm:spPr>
        <a:gradFill flip="none" rotWithShape="1">
          <a:gsLst>
            <a:gs pos="0">
              <a:schemeClr val="accent5">
                <a:lumMod val="89000"/>
              </a:schemeClr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it-IT" dirty="0"/>
            <a:t>Negoziazione al dettaglio</a:t>
          </a:r>
          <a:endParaRPr lang="en-US" dirty="0"/>
        </a:p>
      </dgm:t>
    </dgm:pt>
    <dgm:pt modelId="{D036466B-6284-4EC1-AEA6-CA69F8C9BD87}" type="parTrans" cxnId="{FCD30331-521C-42AB-99C7-D0DB153D57F9}">
      <dgm:prSet/>
      <dgm:spPr/>
      <dgm:t>
        <a:bodyPr/>
        <a:lstStyle/>
        <a:p>
          <a:endParaRPr lang="en-US"/>
        </a:p>
      </dgm:t>
    </dgm:pt>
    <dgm:pt modelId="{00E3115F-D182-484A-8321-E97D8830A384}" type="sibTrans" cxnId="{FCD30331-521C-42AB-99C7-D0DB153D57F9}">
      <dgm:prSet/>
      <dgm:spPr/>
      <dgm:t>
        <a:bodyPr/>
        <a:lstStyle/>
        <a:p>
          <a:endParaRPr lang="en-US"/>
        </a:p>
      </dgm:t>
    </dgm:pt>
    <dgm:pt modelId="{0B091D1A-1755-41DB-AA33-3D92F130E811}" type="pres">
      <dgm:prSet presAssocID="{ADA23775-9C5C-4DED-90A7-BEDF571F2915}" presName="diagram" presStyleCnt="0">
        <dgm:presLayoutVars>
          <dgm:dir/>
          <dgm:resizeHandles val="exact"/>
        </dgm:presLayoutVars>
      </dgm:prSet>
      <dgm:spPr/>
    </dgm:pt>
    <dgm:pt modelId="{EC400221-5B3E-4704-830F-E6B0FE6BE857}" type="pres">
      <dgm:prSet presAssocID="{B3213BC7-026C-4063-842C-922F37494025}" presName="node" presStyleLbl="node1" presStyleIdx="0" presStyleCnt="8">
        <dgm:presLayoutVars>
          <dgm:bulletEnabled val="1"/>
        </dgm:presLayoutVars>
      </dgm:prSet>
      <dgm:spPr/>
    </dgm:pt>
    <dgm:pt modelId="{18825C66-8611-43D0-8C5F-0E51E820CA72}" type="pres">
      <dgm:prSet presAssocID="{C89F1AAD-9C46-44EF-BF00-F52F6D4F9E86}" presName="sibTrans" presStyleCnt="0"/>
      <dgm:spPr/>
    </dgm:pt>
    <dgm:pt modelId="{14839345-A8D4-4FB8-BAA9-6A6E99A04A53}" type="pres">
      <dgm:prSet presAssocID="{42117951-3DC0-49A3-9C13-4F8D9A6CBB39}" presName="node" presStyleLbl="node1" presStyleIdx="1" presStyleCnt="8">
        <dgm:presLayoutVars>
          <dgm:bulletEnabled val="1"/>
        </dgm:presLayoutVars>
      </dgm:prSet>
      <dgm:spPr/>
    </dgm:pt>
    <dgm:pt modelId="{C8464BB5-880B-4A6E-B497-93A90AA9D90D}" type="pres">
      <dgm:prSet presAssocID="{224D462D-A87C-463C-B4AC-5539F7E40D23}" presName="sibTrans" presStyleCnt="0"/>
      <dgm:spPr/>
    </dgm:pt>
    <dgm:pt modelId="{913BEC82-19A7-481C-812D-21D9AD447867}" type="pres">
      <dgm:prSet presAssocID="{C522442E-1D47-4F8E-86B3-FD8E1C94F0D7}" presName="node" presStyleLbl="node1" presStyleIdx="2" presStyleCnt="8">
        <dgm:presLayoutVars>
          <dgm:bulletEnabled val="1"/>
        </dgm:presLayoutVars>
      </dgm:prSet>
      <dgm:spPr/>
    </dgm:pt>
    <dgm:pt modelId="{5A42969C-E213-4748-B273-1843D77C6EA4}" type="pres">
      <dgm:prSet presAssocID="{5F286498-3DD1-4AE4-8EE0-6EB9187B8C58}" presName="sibTrans" presStyleCnt="0"/>
      <dgm:spPr/>
    </dgm:pt>
    <dgm:pt modelId="{BC21A1B2-DFE8-4892-AB2D-1A2BB1AC7BF5}" type="pres">
      <dgm:prSet presAssocID="{E9B5EB73-B77F-48F3-BDE3-1AC8717EF9BB}" presName="node" presStyleLbl="node1" presStyleIdx="3" presStyleCnt="8">
        <dgm:presLayoutVars>
          <dgm:bulletEnabled val="1"/>
        </dgm:presLayoutVars>
      </dgm:prSet>
      <dgm:spPr/>
    </dgm:pt>
    <dgm:pt modelId="{7B120E63-2AD1-4744-8344-228BA899F3CA}" type="pres">
      <dgm:prSet presAssocID="{85B4F3AD-433A-4BF4-9895-4EAC0752368E}" presName="sibTrans" presStyleCnt="0"/>
      <dgm:spPr/>
    </dgm:pt>
    <dgm:pt modelId="{298A701D-5DA2-4BDE-89E7-030D332FFA74}" type="pres">
      <dgm:prSet presAssocID="{90938726-65B3-4E11-8EEB-E4AAF84CA339}" presName="node" presStyleLbl="node1" presStyleIdx="4" presStyleCnt="8">
        <dgm:presLayoutVars>
          <dgm:bulletEnabled val="1"/>
        </dgm:presLayoutVars>
      </dgm:prSet>
      <dgm:spPr/>
    </dgm:pt>
    <dgm:pt modelId="{7E51F8D1-A041-416F-BED3-C51F74ABC606}" type="pres">
      <dgm:prSet presAssocID="{E4555F18-99C2-4A68-9F74-B6DC760C6DD3}" presName="sibTrans" presStyleCnt="0"/>
      <dgm:spPr/>
    </dgm:pt>
    <dgm:pt modelId="{57435459-264B-4997-B063-0203792E95E0}" type="pres">
      <dgm:prSet presAssocID="{562704B0-2F52-4ACB-AE49-A0E819B65BD4}" presName="node" presStyleLbl="node1" presStyleIdx="5" presStyleCnt="8">
        <dgm:presLayoutVars>
          <dgm:bulletEnabled val="1"/>
        </dgm:presLayoutVars>
      </dgm:prSet>
      <dgm:spPr/>
    </dgm:pt>
    <dgm:pt modelId="{D6CA05BA-210B-4A13-A6FA-A5D571F0F75D}" type="pres">
      <dgm:prSet presAssocID="{AD91095F-7D21-4A5F-9B3B-1B9B0104D6BD}" presName="sibTrans" presStyleCnt="0"/>
      <dgm:spPr/>
    </dgm:pt>
    <dgm:pt modelId="{60B40670-08B0-46AC-AEE4-D93FB4D67BE6}" type="pres">
      <dgm:prSet presAssocID="{EA1637CB-9BDB-4F9E-A15F-6BB2FFBA0653}" presName="node" presStyleLbl="node1" presStyleIdx="6" presStyleCnt="8">
        <dgm:presLayoutVars>
          <dgm:bulletEnabled val="1"/>
        </dgm:presLayoutVars>
      </dgm:prSet>
      <dgm:spPr/>
    </dgm:pt>
    <dgm:pt modelId="{B82CA663-A151-4E06-A648-21850004D6BC}" type="pres">
      <dgm:prSet presAssocID="{D6D29D83-24C9-4A8F-94CD-9A44F67E1D24}" presName="sibTrans" presStyleCnt="0"/>
      <dgm:spPr/>
    </dgm:pt>
    <dgm:pt modelId="{F516814E-CC30-4267-B271-855545C72895}" type="pres">
      <dgm:prSet presAssocID="{3F5B9A0C-11F5-423D-B7F8-66978FC464D8}" presName="node" presStyleLbl="node1" presStyleIdx="7" presStyleCnt="8">
        <dgm:presLayoutVars>
          <dgm:bulletEnabled val="1"/>
        </dgm:presLayoutVars>
      </dgm:prSet>
      <dgm:spPr/>
    </dgm:pt>
  </dgm:ptLst>
  <dgm:cxnLst>
    <dgm:cxn modelId="{999CF001-6A76-4C31-AC48-5A26B96630E1}" srcId="{ADA23775-9C5C-4DED-90A7-BEDF571F2915}" destId="{C522442E-1D47-4F8E-86B3-FD8E1C94F0D7}" srcOrd="2" destOrd="0" parTransId="{1B467899-BB5F-4159-82C4-FEDC10E754DB}" sibTransId="{5F286498-3DD1-4AE4-8EE0-6EB9187B8C58}"/>
    <dgm:cxn modelId="{6951FD11-75A6-4A61-8688-ED9E1CC47539}" srcId="{ADA23775-9C5C-4DED-90A7-BEDF571F2915}" destId="{42117951-3DC0-49A3-9C13-4F8D9A6CBB39}" srcOrd="1" destOrd="0" parTransId="{A8E2D20B-1666-4668-9DB3-5E08BAE040BA}" sibTransId="{224D462D-A87C-463C-B4AC-5539F7E40D23}"/>
    <dgm:cxn modelId="{9CD3351E-B05C-4768-8FC2-87D2E1081387}" type="presOf" srcId="{562704B0-2F52-4ACB-AE49-A0E819B65BD4}" destId="{57435459-264B-4997-B063-0203792E95E0}" srcOrd="0" destOrd="0" presId="urn:microsoft.com/office/officeart/2005/8/layout/default"/>
    <dgm:cxn modelId="{58DC4124-39C4-44F3-B5DF-060AC7E472CA}" type="presOf" srcId="{E9B5EB73-B77F-48F3-BDE3-1AC8717EF9BB}" destId="{BC21A1B2-DFE8-4892-AB2D-1A2BB1AC7BF5}" srcOrd="0" destOrd="0" presId="urn:microsoft.com/office/officeart/2005/8/layout/default"/>
    <dgm:cxn modelId="{FCD30331-521C-42AB-99C7-D0DB153D57F9}" srcId="{ADA23775-9C5C-4DED-90A7-BEDF571F2915}" destId="{3F5B9A0C-11F5-423D-B7F8-66978FC464D8}" srcOrd="7" destOrd="0" parTransId="{D036466B-6284-4EC1-AEA6-CA69F8C9BD87}" sibTransId="{00E3115F-D182-484A-8321-E97D8830A384}"/>
    <dgm:cxn modelId="{DFC35936-807D-45C9-B6AE-B16ACEBED3F1}" type="presOf" srcId="{B3213BC7-026C-4063-842C-922F37494025}" destId="{EC400221-5B3E-4704-830F-E6B0FE6BE857}" srcOrd="0" destOrd="0" presId="urn:microsoft.com/office/officeart/2005/8/layout/default"/>
    <dgm:cxn modelId="{004ECF3E-D982-4334-8452-8ED645733CBD}" type="presOf" srcId="{3F5B9A0C-11F5-423D-B7F8-66978FC464D8}" destId="{F516814E-CC30-4267-B271-855545C72895}" srcOrd="0" destOrd="0" presId="urn:microsoft.com/office/officeart/2005/8/layout/default"/>
    <dgm:cxn modelId="{E73AF646-42C0-445E-94F4-0B38A3691802}" type="presOf" srcId="{EA1637CB-9BDB-4F9E-A15F-6BB2FFBA0653}" destId="{60B40670-08B0-46AC-AEE4-D93FB4D67BE6}" srcOrd="0" destOrd="0" presId="urn:microsoft.com/office/officeart/2005/8/layout/default"/>
    <dgm:cxn modelId="{B1C0D951-F45D-406B-BEA3-042705860F26}" srcId="{ADA23775-9C5C-4DED-90A7-BEDF571F2915}" destId="{E9B5EB73-B77F-48F3-BDE3-1AC8717EF9BB}" srcOrd="3" destOrd="0" parTransId="{87D79049-2918-43B9-AF5D-686C741E3655}" sibTransId="{85B4F3AD-433A-4BF4-9895-4EAC0752368E}"/>
    <dgm:cxn modelId="{81700F7F-4335-4E1C-980E-632D3897E0F2}" srcId="{ADA23775-9C5C-4DED-90A7-BEDF571F2915}" destId="{562704B0-2F52-4ACB-AE49-A0E819B65BD4}" srcOrd="5" destOrd="0" parTransId="{989E4511-207D-4E94-AAD8-2B658955DB2F}" sibTransId="{AD91095F-7D21-4A5F-9B3B-1B9B0104D6BD}"/>
    <dgm:cxn modelId="{ECCE7E8A-F51A-4550-9970-15AB589B9082}" type="presOf" srcId="{42117951-3DC0-49A3-9C13-4F8D9A6CBB39}" destId="{14839345-A8D4-4FB8-BAA9-6A6E99A04A53}" srcOrd="0" destOrd="0" presId="urn:microsoft.com/office/officeart/2005/8/layout/default"/>
    <dgm:cxn modelId="{1CB80AA1-29C3-4483-97F0-415B798A0DF8}" srcId="{ADA23775-9C5C-4DED-90A7-BEDF571F2915}" destId="{B3213BC7-026C-4063-842C-922F37494025}" srcOrd="0" destOrd="0" parTransId="{E348462D-34BE-454A-8049-61F7B9B6D19D}" sibTransId="{C89F1AAD-9C46-44EF-BF00-F52F6D4F9E86}"/>
    <dgm:cxn modelId="{B842A8AD-97FB-40EB-81F5-E3D39FC1C094}" type="presOf" srcId="{90938726-65B3-4E11-8EEB-E4AAF84CA339}" destId="{298A701D-5DA2-4BDE-89E7-030D332FFA74}" srcOrd="0" destOrd="0" presId="urn:microsoft.com/office/officeart/2005/8/layout/default"/>
    <dgm:cxn modelId="{FE70ACC0-02E7-4718-9218-D51A4867C883}" srcId="{ADA23775-9C5C-4DED-90A7-BEDF571F2915}" destId="{EA1637CB-9BDB-4F9E-A15F-6BB2FFBA0653}" srcOrd="6" destOrd="0" parTransId="{B10FF396-4CFE-45A0-8082-A0B152CD9973}" sibTransId="{D6D29D83-24C9-4A8F-94CD-9A44F67E1D24}"/>
    <dgm:cxn modelId="{F31B41DA-8B16-4BB7-823C-5407D0864511}" type="presOf" srcId="{C522442E-1D47-4F8E-86B3-FD8E1C94F0D7}" destId="{913BEC82-19A7-481C-812D-21D9AD447867}" srcOrd="0" destOrd="0" presId="urn:microsoft.com/office/officeart/2005/8/layout/default"/>
    <dgm:cxn modelId="{2CE21DEF-33FC-48C9-B6A5-16AFBAC3A759}" type="presOf" srcId="{ADA23775-9C5C-4DED-90A7-BEDF571F2915}" destId="{0B091D1A-1755-41DB-AA33-3D92F130E811}" srcOrd="0" destOrd="0" presId="urn:microsoft.com/office/officeart/2005/8/layout/default"/>
    <dgm:cxn modelId="{99C573FA-CFAF-4179-82AB-24E0F5ECF53A}" srcId="{ADA23775-9C5C-4DED-90A7-BEDF571F2915}" destId="{90938726-65B3-4E11-8EEB-E4AAF84CA339}" srcOrd="4" destOrd="0" parTransId="{01860D45-C6AE-4463-8AD6-466976EF0CA7}" sibTransId="{E4555F18-99C2-4A68-9F74-B6DC760C6DD3}"/>
    <dgm:cxn modelId="{C82EBA88-C0EC-41AA-9143-C9D5370EE2D4}" type="presParOf" srcId="{0B091D1A-1755-41DB-AA33-3D92F130E811}" destId="{EC400221-5B3E-4704-830F-E6B0FE6BE857}" srcOrd="0" destOrd="0" presId="urn:microsoft.com/office/officeart/2005/8/layout/default"/>
    <dgm:cxn modelId="{67300176-8252-4102-9ADE-3AC6B6F8088E}" type="presParOf" srcId="{0B091D1A-1755-41DB-AA33-3D92F130E811}" destId="{18825C66-8611-43D0-8C5F-0E51E820CA72}" srcOrd="1" destOrd="0" presId="urn:microsoft.com/office/officeart/2005/8/layout/default"/>
    <dgm:cxn modelId="{E292F815-240E-4F66-8C0E-CA61B9812C0B}" type="presParOf" srcId="{0B091D1A-1755-41DB-AA33-3D92F130E811}" destId="{14839345-A8D4-4FB8-BAA9-6A6E99A04A53}" srcOrd="2" destOrd="0" presId="urn:microsoft.com/office/officeart/2005/8/layout/default"/>
    <dgm:cxn modelId="{29152919-F504-4A31-9D06-8E2D6ED050BB}" type="presParOf" srcId="{0B091D1A-1755-41DB-AA33-3D92F130E811}" destId="{C8464BB5-880B-4A6E-B497-93A90AA9D90D}" srcOrd="3" destOrd="0" presId="urn:microsoft.com/office/officeart/2005/8/layout/default"/>
    <dgm:cxn modelId="{6C926E54-8E24-48AE-BAF4-301E5C3D6FF7}" type="presParOf" srcId="{0B091D1A-1755-41DB-AA33-3D92F130E811}" destId="{913BEC82-19A7-481C-812D-21D9AD447867}" srcOrd="4" destOrd="0" presId="urn:microsoft.com/office/officeart/2005/8/layout/default"/>
    <dgm:cxn modelId="{7A75C752-50BD-4203-9B50-37A24BBBD012}" type="presParOf" srcId="{0B091D1A-1755-41DB-AA33-3D92F130E811}" destId="{5A42969C-E213-4748-B273-1843D77C6EA4}" srcOrd="5" destOrd="0" presId="urn:microsoft.com/office/officeart/2005/8/layout/default"/>
    <dgm:cxn modelId="{FFABC724-B7C1-42BA-8BEC-A29DBAA49FAF}" type="presParOf" srcId="{0B091D1A-1755-41DB-AA33-3D92F130E811}" destId="{BC21A1B2-DFE8-4892-AB2D-1A2BB1AC7BF5}" srcOrd="6" destOrd="0" presId="urn:microsoft.com/office/officeart/2005/8/layout/default"/>
    <dgm:cxn modelId="{B2B02824-4B5C-4478-8B81-976C12C695AE}" type="presParOf" srcId="{0B091D1A-1755-41DB-AA33-3D92F130E811}" destId="{7B120E63-2AD1-4744-8344-228BA899F3CA}" srcOrd="7" destOrd="0" presId="urn:microsoft.com/office/officeart/2005/8/layout/default"/>
    <dgm:cxn modelId="{B254CC13-CA4F-4796-99D2-EE3359093713}" type="presParOf" srcId="{0B091D1A-1755-41DB-AA33-3D92F130E811}" destId="{298A701D-5DA2-4BDE-89E7-030D332FFA74}" srcOrd="8" destOrd="0" presId="urn:microsoft.com/office/officeart/2005/8/layout/default"/>
    <dgm:cxn modelId="{D0147E10-FA9A-45C3-9582-0851CA05AAF1}" type="presParOf" srcId="{0B091D1A-1755-41DB-AA33-3D92F130E811}" destId="{7E51F8D1-A041-416F-BED3-C51F74ABC606}" srcOrd="9" destOrd="0" presId="urn:microsoft.com/office/officeart/2005/8/layout/default"/>
    <dgm:cxn modelId="{16F2CFD4-122E-4CC7-B6CA-65C4A6B58D04}" type="presParOf" srcId="{0B091D1A-1755-41DB-AA33-3D92F130E811}" destId="{57435459-264B-4997-B063-0203792E95E0}" srcOrd="10" destOrd="0" presId="urn:microsoft.com/office/officeart/2005/8/layout/default"/>
    <dgm:cxn modelId="{4A45EB87-AF4A-495B-9429-95A713230127}" type="presParOf" srcId="{0B091D1A-1755-41DB-AA33-3D92F130E811}" destId="{D6CA05BA-210B-4A13-A6FA-A5D571F0F75D}" srcOrd="11" destOrd="0" presId="urn:microsoft.com/office/officeart/2005/8/layout/default"/>
    <dgm:cxn modelId="{72610B9D-F750-490E-B33B-10647C60BC28}" type="presParOf" srcId="{0B091D1A-1755-41DB-AA33-3D92F130E811}" destId="{60B40670-08B0-46AC-AEE4-D93FB4D67BE6}" srcOrd="12" destOrd="0" presId="urn:microsoft.com/office/officeart/2005/8/layout/default"/>
    <dgm:cxn modelId="{7A3F00BD-7F69-4C66-B763-85F5ED1B4551}" type="presParOf" srcId="{0B091D1A-1755-41DB-AA33-3D92F130E811}" destId="{B82CA663-A151-4E06-A648-21850004D6BC}" srcOrd="13" destOrd="0" presId="urn:microsoft.com/office/officeart/2005/8/layout/default"/>
    <dgm:cxn modelId="{AFD5498C-7DA1-4EB8-8717-D55CD84B7027}" type="presParOf" srcId="{0B091D1A-1755-41DB-AA33-3D92F130E811}" destId="{F516814E-CC30-4267-B271-855545C72895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589D2C8-17D4-44E0-AAAE-66F87A2B8F2F}" type="doc">
      <dgm:prSet loTypeId="urn:microsoft.com/office/officeart/2008/layout/LinedList" loCatId="hierarchy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891ABA8-A052-4E9D-936A-2A1FECAC3D26}">
      <dgm:prSet custT="1"/>
      <dgm:spPr/>
      <dgm:t>
        <a:bodyPr/>
        <a:lstStyle/>
        <a:p>
          <a:r>
            <a:rPr lang="it-IT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Qualitativo</a:t>
          </a:r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71428B5-B0D5-41A6-9853-4E9973A6EE88}" type="parTrans" cxnId="{63F9EE92-1731-4013-A60D-33E6543A4354}">
      <dgm:prSet/>
      <dgm:spPr/>
      <dgm:t>
        <a:bodyPr/>
        <a:lstStyle/>
        <a:p>
          <a:endParaRPr lang="en-US"/>
        </a:p>
      </dgm:t>
    </dgm:pt>
    <dgm:pt modelId="{017D0A80-FE84-414A-BABA-F0CC68EEE759}" type="sibTrans" cxnId="{63F9EE92-1731-4013-A60D-33E6543A4354}">
      <dgm:prSet/>
      <dgm:spPr/>
      <dgm:t>
        <a:bodyPr/>
        <a:lstStyle/>
        <a:p>
          <a:endParaRPr lang="en-US"/>
        </a:p>
      </dgm:t>
    </dgm:pt>
    <dgm:pt modelId="{67F1929D-0491-483E-996D-5AA5E0A9007E}">
      <dgm:prSet custT="1"/>
      <dgm:spPr/>
      <dgm:t>
        <a:bodyPr/>
        <a:lstStyle/>
        <a:p>
          <a:r>
            <a:rPr lang="it-IT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Quantitativo</a:t>
          </a:r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23A1B6C-DEA7-403B-92D0-C3B75AEF5105}" type="parTrans" cxnId="{B22E4927-1BBD-4CA3-A033-3F63A0D3057D}">
      <dgm:prSet/>
      <dgm:spPr/>
      <dgm:t>
        <a:bodyPr/>
        <a:lstStyle/>
        <a:p>
          <a:endParaRPr lang="en-US"/>
        </a:p>
      </dgm:t>
    </dgm:pt>
    <dgm:pt modelId="{1846EFF6-F920-4736-963F-E735DE2623CB}" type="sibTrans" cxnId="{B22E4927-1BBD-4CA3-A033-3F63A0D3057D}">
      <dgm:prSet/>
      <dgm:spPr/>
      <dgm:t>
        <a:bodyPr/>
        <a:lstStyle/>
        <a:p>
          <a:endParaRPr lang="en-US"/>
        </a:p>
      </dgm:t>
    </dgm:pt>
    <dgm:pt modelId="{DC8F5232-A9A8-4C3D-AE7A-48EDD08C80B3}">
      <dgm:prSet/>
      <dgm:spPr/>
      <dgm:t>
        <a:bodyPr/>
        <a:lstStyle/>
        <a:p>
          <a:r>
            <a:rPr lang="it-IT" dirty="0">
              <a:latin typeface="Times New Roman" panose="02020603050405020304" pitchFamily="18" charset="0"/>
              <a:cs typeface="Times New Roman" panose="02020603050405020304" pitchFamily="18" charset="0"/>
            </a:rPr>
            <a:t>Metodo dell’indicatore semplice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FA9FD65-DFD0-4257-B296-806BBF29E9E7}" type="parTrans" cxnId="{8D5BE4E9-3E42-4AEA-AB1E-F82E7FD41F8C}">
      <dgm:prSet/>
      <dgm:spPr/>
      <dgm:t>
        <a:bodyPr/>
        <a:lstStyle/>
        <a:p>
          <a:endParaRPr lang="en-US"/>
        </a:p>
      </dgm:t>
    </dgm:pt>
    <dgm:pt modelId="{C1AEB110-7F03-4506-8C54-EEF6EE52BD9A}" type="sibTrans" cxnId="{8D5BE4E9-3E42-4AEA-AB1E-F82E7FD41F8C}">
      <dgm:prSet/>
      <dgm:spPr/>
      <dgm:t>
        <a:bodyPr/>
        <a:lstStyle/>
        <a:p>
          <a:endParaRPr lang="en-US"/>
        </a:p>
      </dgm:t>
    </dgm:pt>
    <dgm:pt modelId="{0B7AABE2-F46C-45CE-92C0-6EAEAD7C4B2C}">
      <dgm:prSet/>
      <dgm:spPr/>
      <dgm:t>
        <a:bodyPr/>
        <a:lstStyle/>
        <a:p>
          <a:r>
            <a:rPr lang="it-IT" dirty="0">
              <a:latin typeface="Times New Roman" panose="02020603050405020304" pitchFamily="18" charset="0"/>
              <a:cs typeface="Times New Roman" panose="02020603050405020304" pitchFamily="18" charset="0"/>
            </a:rPr>
            <a:t>Metodo standard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DE8A5F8-8E7E-4FE6-BD44-7BBEA0D65CE0}" type="parTrans" cxnId="{077DEF92-1C8F-4AD5-BFCD-88F4E526A777}">
      <dgm:prSet/>
      <dgm:spPr/>
      <dgm:t>
        <a:bodyPr/>
        <a:lstStyle/>
        <a:p>
          <a:endParaRPr lang="en-US"/>
        </a:p>
      </dgm:t>
    </dgm:pt>
    <dgm:pt modelId="{0E1C539A-CF30-479E-AC3E-9F130E78A153}" type="sibTrans" cxnId="{077DEF92-1C8F-4AD5-BFCD-88F4E526A777}">
      <dgm:prSet/>
      <dgm:spPr/>
      <dgm:t>
        <a:bodyPr/>
        <a:lstStyle/>
        <a:p>
          <a:endParaRPr lang="en-US"/>
        </a:p>
      </dgm:t>
    </dgm:pt>
    <dgm:pt modelId="{C9433DC4-09BC-4CCA-B864-B87200245224}">
      <dgm:prSet/>
      <dgm:spPr/>
      <dgm:t>
        <a:bodyPr/>
        <a:lstStyle/>
        <a:p>
          <a:r>
            <a:rPr lang="it-IT" dirty="0">
              <a:latin typeface="Times New Roman" panose="02020603050405020304" pitchFamily="18" charset="0"/>
              <a:cs typeface="Times New Roman" panose="02020603050405020304" pitchFamily="18" charset="0"/>
            </a:rPr>
            <a:t>Metodi avanzati di misurazione:</a:t>
          </a:r>
        </a:p>
        <a:p>
          <a:r>
            <a:rPr lang="it-IT" dirty="0" err="1">
              <a:latin typeface="Times New Roman" panose="02020603050405020304" pitchFamily="18" charset="0"/>
              <a:cs typeface="Times New Roman" panose="02020603050405020304" pitchFamily="18" charset="0"/>
            </a:rPr>
            <a:t>Loss</a:t>
          </a:r>
          <a:r>
            <a:rPr lang="it-IT" dirty="0">
              <a:latin typeface="Times New Roman" panose="02020603050405020304" pitchFamily="18" charset="0"/>
              <a:cs typeface="Times New Roman" panose="02020603050405020304" pitchFamily="18" charset="0"/>
            </a:rPr>
            <a:t> Distribution </a:t>
          </a:r>
          <a:r>
            <a:rPr lang="it-IT" dirty="0" err="1">
              <a:latin typeface="Times New Roman" panose="02020603050405020304" pitchFamily="18" charset="0"/>
              <a:cs typeface="Times New Roman" panose="02020603050405020304" pitchFamily="18" charset="0"/>
            </a:rPr>
            <a:t>Approach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9EFA944-92A1-4E75-9E05-F172775361B9}" type="parTrans" cxnId="{73B7005A-AA4B-4565-8DE2-64C2AF1C8470}">
      <dgm:prSet/>
      <dgm:spPr/>
      <dgm:t>
        <a:bodyPr/>
        <a:lstStyle/>
        <a:p>
          <a:endParaRPr lang="en-US"/>
        </a:p>
      </dgm:t>
    </dgm:pt>
    <dgm:pt modelId="{2D98772A-5D4C-4F77-88CE-B6CBB11FC175}" type="sibTrans" cxnId="{73B7005A-AA4B-4565-8DE2-64C2AF1C8470}">
      <dgm:prSet/>
      <dgm:spPr/>
      <dgm:t>
        <a:bodyPr/>
        <a:lstStyle/>
        <a:p>
          <a:endParaRPr lang="en-US"/>
        </a:p>
      </dgm:t>
    </dgm:pt>
    <dgm:pt modelId="{10D4F414-DB9C-47CC-B9E9-BBFDC8D2E86F}" type="pres">
      <dgm:prSet presAssocID="{C589D2C8-17D4-44E0-AAAE-66F87A2B8F2F}" presName="vert0" presStyleCnt="0">
        <dgm:presLayoutVars>
          <dgm:dir/>
          <dgm:animOne val="branch"/>
          <dgm:animLvl val="lvl"/>
        </dgm:presLayoutVars>
      </dgm:prSet>
      <dgm:spPr/>
    </dgm:pt>
    <dgm:pt modelId="{7F9A624E-C625-4176-A733-A9AA8AC1EA0C}" type="pres">
      <dgm:prSet presAssocID="{9891ABA8-A052-4E9D-936A-2A1FECAC3D26}" presName="thickLine" presStyleLbl="alignNode1" presStyleIdx="0" presStyleCnt="2"/>
      <dgm:spPr/>
    </dgm:pt>
    <dgm:pt modelId="{3DC7220E-BD70-41C0-92D8-73624EAC9EB4}" type="pres">
      <dgm:prSet presAssocID="{9891ABA8-A052-4E9D-936A-2A1FECAC3D26}" presName="horz1" presStyleCnt="0"/>
      <dgm:spPr/>
    </dgm:pt>
    <dgm:pt modelId="{2F4AF97B-8182-449E-A2D6-2869F11DB5D3}" type="pres">
      <dgm:prSet presAssocID="{9891ABA8-A052-4E9D-936A-2A1FECAC3D26}" presName="tx1" presStyleLbl="revTx" presStyleIdx="0" presStyleCnt="5"/>
      <dgm:spPr/>
    </dgm:pt>
    <dgm:pt modelId="{9B64156C-A13D-44BB-BA4B-283C49FBC76A}" type="pres">
      <dgm:prSet presAssocID="{9891ABA8-A052-4E9D-936A-2A1FECAC3D26}" presName="vert1" presStyleCnt="0"/>
      <dgm:spPr/>
    </dgm:pt>
    <dgm:pt modelId="{78D30B49-EE9C-4D4E-89BC-754D33D5F682}" type="pres">
      <dgm:prSet presAssocID="{67F1929D-0491-483E-996D-5AA5E0A9007E}" presName="thickLine" presStyleLbl="alignNode1" presStyleIdx="1" presStyleCnt="2"/>
      <dgm:spPr/>
    </dgm:pt>
    <dgm:pt modelId="{E900D672-DFD9-4414-97B4-E62F306B3B3C}" type="pres">
      <dgm:prSet presAssocID="{67F1929D-0491-483E-996D-5AA5E0A9007E}" presName="horz1" presStyleCnt="0"/>
      <dgm:spPr/>
    </dgm:pt>
    <dgm:pt modelId="{51220713-EBDC-400E-9ADB-27D473296F95}" type="pres">
      <dgm:prSet presAssocID="{67F1929D-0491-483E-996D-5AA5E0A9007E}" presName="tx1" presStyleLbl="revTx" presStyleIdx="1" presStyleCnt="5"/>
      <dgm:spPr/>
    </dgm:pt>
    <dgm:pt modelId="{889E68DE-9FE7-46BB-A3AE-63630EE6CB68}" type="pres">
      <dgm:prSet presAssocID="{67F1929D-0491-483E-996D-5AA5E0A9007E}" presName="vert1" presStyleCnt="0"/>
      <dgm:spPr/>
    </dgm:pt>
    <dgm:pt modelId="{9D0C5848-55EF-4C04-9EFF-079E7035FB5C}" type="pres">
      <dgm:prSet presAssocID="{DC8F5232-A9A8-4C3D-AE7A-48EDD08C80B3}" presName="vertSpace2a" presStyleCnt="0"/>
      <dgm:spPr/>
    </dgm:pt>
    <dgm:pt modelId="{76FDF0BE-8EEE-4D9F-91EA-1E8698538511}" type="pres">
      <dgm:prSet presAssocID="{DC8F5232-A9A8-4C3D-AE7A-48EDD08C80B3}" presName="horz2" presStyleCnt="0"/>
      <dgm:spPr/>
    </dgm:pt>
    <dgm:pt modelId="{6455989D-1F41-4DDD-9FD1-F7765C076276}" type="pres">
      <dgm:prSet presAssocID="{DC8F5232-A9A8-4C3D-AE7A-48EDD08C80B3}" presName="horzSpace2" presStyleCnt="0"/>
      <dgm:spPr/>
    </dgm:pt>
    <dgm:pt modelId="{E97BEAED-17C4-4E54-AF47-66253E729D0D}" type="pres">
      <dgm:prSet presAssocID="{DC8F5232-A9A8-4C3D-AE7A-48EDD08C80B3}" presName="tx2" presStyleLbl="revTx" presStyleIdx="2" presStyleCnt="5"/>
      <dgm:spPr/>
    </dgm:pt>
    <dgm:pt modelId="{9CE20C59-2D50-4949-880A-A66850B4373B}" type="pres">
      <dgm:prSet presAssocID="{DC8F5232-A9A8-4C3D-AE7A-48EDD08C80B3}" presName="vert2" presStyleCnt="0"/>
      <dgm:spPr/>
    </dgm:pt>
    <dgm:pt modelId="{EEEBDBB2-E43E-478C-ABFE-DD667F98C196}" type="pres">
      <dgm:prSet presAssocID="{DC8F5232-A9A8-4C3D-AE7A-48EDD08C80B3}" presName="thinLine2b" presStyleLbl="callout" presStyleIdx="0" presStyleCnt="3"/>
      <dgm:spPr/>
    </dgm:pt>
    <dgm:pt modelId="{BDFDC7B6-EC04-419B-A6D6-4BC166FABD2A}" type="pres">
      <dgm:prSet presAssocID="{DC8F5232-A9A8-4C3D-AE7A-48EDD08C80B3}" presName="vertSpace2b" presStyleCnt="0"/>
      <dgm:spPr/>
    </dgm:pt>
    <dgm:pt modelId="{DDFD63B8-06F8-498E-BF1B-108B54FD8265}" type="pres">
      <dgm:prSet presAssocID="{0B7AABE2-F46C-45CE-92C0-6EAEAD7C4B2C}" presName="horz2" presStyleCnt="0"/>
      <dgm:spPr/>
    </dgm:pt>
    <dgm:pt modelId="{E3C0A66D-7CDE-4DA0-99E9-E90BD6941D74}" type="pres">
      <dgm:prSet presAssocID="{0B7AABE2-F46C-45CE-92C0-6EAEAD7C4B2C}" presName="horzSpace2" presStyleCnt="0"/>
      <dgm:spPr/>
    </dgm:pt>
    <dgm:pt modelId="{7778045F-8BF1-4135-8A9A-87E4DC18CD33}" type="pres">
      <dgm:prSet presAssocID="{0B7AABE2-F46C-45CE-92C0-6EAEAD7C4B2C}" presName="tx2" presStyleLbl="revTx" presStyleIdx="3" presStyleCnt="5"/>
      <dgm:spPr/>
    </dgm:pt>
    <dgm:pt modelId="{30C70768-9C5F-40A0-83E0-D6D2F13C807D}" type="pres">
      <dgm:prSet presAssocID="{0B7AABE2-F46C-45CE-92C0-6EAEAD7C4B2C}" presName="vert2" presStyleCnt="0"/>
      <dgm:spPr/>
    </dgm:pt>
    <dgm:pt modelId="{307194BE-8F67-4541-8A02-069D330839A9}" type="pres">
      <dgm:prSet presAssocID="{0B7AABE2-F46C-45CE-92C0-6EAEAD7C4B2C}" presName="thinLine2b" presStyleLbl="callout" presStyleIdx="1" presStyleCnt="3"/>
      <dgm:spPr/>
    </dgm:pt>
    <dgm:pt modelId="{F2C70D0A-D561-42ED-B1DA-E04C67B04794}" type="pres">
      <dgm:prSet presAssocID="{0B7AABE2-F46C-45CE-92C0-6EAEAD7C4B2C}" presName="vertSpace2b" presStyleCnt="0"/>
      <dgm:spPr/>
    </dgm:pt>
    <dgm:pt modelId="{098550BE-D8F0-4A2C-B327-1A0CBFE22884}" type="pres">
      <dgm:prSet presAssocID="{C9433DC4-09BC-4CCA-B864-B87200245224}" presName="horz2" presStyleCnt="0"/>
      <dgm:spPr/>
    </dgm:pt>
    <dgm:pt modelId="{D10B3E39-97A3-4DAA-AC46-956AEDA557DD}" type="pres">
      <dgm:prSet presAssocID="{C9433DC4-09BC-4CCA-B864-B87200245224}" presName="horzSpace2" presStyleCnt="0"/>
      <dgm:spPr/>
    </dgm:pt>
    <dgm:pt modelId="{28637005-CC96-4C3B-9FE9-E63BC9B5C1F3}" type="pres">
      <dgm:prSet presAssocID="{C9433DC4-09BC-4CCA-B864-B87200245224}" presName="tx2" presStyleLbl="revTx" presStyleIdx="4" presStyleCnt="5"/>
      <dgm:spPr/>
    </dgm:pt>
    <dgm:pt modelId="{C5C09522-B8A1-48E9-8D90-5BEC7692CBBE}" type="pres">
      <dgm:prSet presAssocID="{C9433DC4-09BC-4CCA-B864-B87200245224}" presName="vert2" presStyleCnt="0"/>
      <dgm:spPr/>
    </dgm:pt>
    <dgm:pt modelId="{307085EE-D27E-482D-BA62-D412B5D0E3F1}" type="pres">
      <dgm:prSet presAssocID="{C9433DC4-09BC-4CCA-B864-B87200245224}" presName="thinLine2b" presStyleLbl="callout" presStyleIdx="2" presStyleCnt="3"/>
      <dgm:spPr/>
    </dgm:pt>
    <dgm:pt modelId="{8AFCF657-70F4-44B3-B555-38559E635095}" type="pres">
      <dgm:prSet presAssocID="{C9433DC4-09BC-4CCA-B864-B87200245224}" presName="vertSpace2b" presStyleCnt="0"/>
      <dgm:spPr/>
    </dgm:pt>
  </dgm:ptLst>
  <dgm:cxnLst>
    <dgm:cxn modelId="{B22E4927-1BBD-4CA3-A033-3F63A0D3057D}" srcId="{C589D2C8-17D4-44E0-AAAE-66F87A2B8F2F}" destId="{67F1929D-0491-483E-996D-5AA5E0A9007E}" srcOrd="1" destOrd="0" parTransId="{A23A1B6C-DEA7-403B-92D0-C3B75AEF5105}" sibTransId="{1846EFF6-F920-4736-963F-E735DE2623CB}"/>
    <dgm:cxn modelId="{AAA70338-F751-4CB7-8385-04FCAF87FF1F}" type="presOf" srcId="{C589D2C8-17D4-44E0-AAAE-66F87A2B8F2F}" destId="{10D4F414-DB9C-47CC-B9E9-BBFDC8D2E86F}" srcOrd="0" destOrd="0" presId="urn:microsoft.com/office/officeart/2008/layout/LinedList"/>
    <dgm:cxn modelId="{F554EE6A-A0C5-4C70-8F8B-2108C2369C86}" type="presOf" srcId="{0B7AABE2-F46C-45CE-92C0-6EAEAD7C4B2C}" destId="{7778045F-8BF1-4135-8A9A-87E4DC18CD33}" srcOrd="0" destOrd="0" presId="urn:microsoft.com/office/officeart/2008/layout/LinedList"/>
    <dgm:cxn modelId="{73B7005A-AA4B-4565-8DE2-64C2AF1C8470}" srcId="{67F1929D-0491-483E-996D-5AA5E0A9007E}" destId="{C9433DC4-09BC-4CCA-B864-B87200245224}" srcOrd="2" destOrd="0" parTransId="{19EFA944-92A1-4E75-9E05-F172775361B9}" sibTransId="{2D98772A-5D4C-4F77-88CE-B6CBB11FC175}"/>
    <dgm:cxn modelId="{63F9EE92-1731-4013-A60D-33E6543A4354}" srcId="{C589D2C8-17D4-44E0-AAAE-66F87A2B8F2F}" destId="{9891ABA8-A052-4E9D-936A-2A1FECAC3D26}" srcOrd="0" destOrd="0" parTransId="{B71428B5-B0D5-41A6-9853-4E9973A6EE88}" sibTransId="{017D0A80-FE84-414A-BABA-F0CC68EEE759}"/>
    <dgm:cxn modelId="{077DEF92-1C8F-4AD5-BFCD-88F4E526A777}" srcId="{67F1929D-0491-483E-996D-5AA5E0A9007E}" destId="{0B7AABE2-F46C-45CE-92C0-6EAEAD7C4B2C}" srcOrd="1" destOrd="0" parTransId="{9DE8A5F8-8E7E-4FE6-BD44-7BBEA0D65CE0}" sibTransId="{0E1C539A-CF30-479E-AC3E-9F130E78A153}"/>
    <dgm:cxn modelId="{1CA9D8C5-63B8-40BD-BA3B-F20FBAF9E98A}" type="presOf" srcId="{9891ABA8-A052-4E9D-936A-2A1FECAC3D26}" destId="{2F4AF97B-8182-449E-A2D6-2869F11DB5D3}" srcOrd="0" destOrd="0" presId="urn:microsoft.com/office/officeart/2008/layout/LinedList"/>
    <dgm:cxn modelId="{479512DD-7E08-4D4D-A8D0-A6235D85955B}" type="presOf" srcId="{C9433DC4-09BC-4CCA-B864-B87200245224}" destId="{28637005-CC96-4C3B-9FE9-E63BC9B5C1F3}" srcOrd="0" destOrd="0" presId="urn:microsoft.com/office/officeart/2008/layout/LinedList"/>
    <dgm:cxn modelId="{E4EDA0E2-36F2-4763-96F5-B9DF4B146973}" type="presOf" srcId="{67F1929D-0491-483E-996D-5AA5E0A9007E}" destId="{51220713-EBDC-400E-9ADB-27D473296F95}" srcOrd="0" destOrd="0" presId="urn:microsoft.com/office/officeart/2008/layout/LinedList"/>
    <dgm:cxn modelId="{8D5BE4E9-3E42-4AEA-AB1E-F82E7FD41F8C}" srcId="{67F1929D-0491-483E-996D-5AA5E0A9007E}" destId="{DC8F5232-A9A8-4C3D-AE7A-48EDD08C80B3}" srcOrd="0" destOrd="0" parTransId="{1FA9FD65-DFD0-4257-B296-806BBF29E9E7}" sibTransId="{C1AEB110-7F03-4506-8C54-EEF6EE52BD9A}"/>
    <dgm:cxn modelId="{3EBB74ED-6184-4ED4-84C7-EEC3674155D4}" type="presOf" srcId="{DC8F5232-A9A8-4C3D-AE7A-48EDD08C80B3}" destId="{E97BEAED-17C4-4E54-AF47-66253E729D0D}" srcOrd="0" destOrd="0" presId="urn:microsoft.com/office/officeart/2008/layout/LinedList"/>
    <dgm:cxn modelId="{3D8D9AA2-3539-417D-9496-5C800ED53ACD}" type="presParOf" srcId="{10D4F414-DB9C-47CC-B9E9-BBFDC8D2E86F}" destId="{7F9A624E-C625-4176-A733-A9AA8AC1EA0C}" srcOrd="0" destOrd="0" presId="urn:microsoft.com/office/officeart/2008/layout/LinedList"/>
    <dgm:cxn modelId="{13836F8D-8B31-46D3-B88E-4E78B22DF385}" type="presParOf" srcId="{10D4F414-DB9C-47CC-B9E9-BBFDC8D2E86F}" destId="{3DC7220E-BD70-41C0-92D8-73624EAC9EB4}" srcOrd="1" destOrd="0" presId="urn:microsoft.com/office/officeart/2008/layout/LinedList"/>
    <dgm:cxn modelId="{24F5EA36-54C2-4FEA-9AD9-904BB143E036}" type="presParOf" srcId="{3DC7220E-BD70-41C0-92D8-73624EAC9EB4}" destId="{2F4AF97B-8182-449E-A2D6-2869F11DB5D3}" srcOrd="0" destOrd="0" presId="urn:microsoft.com/office/officeart/2008/layout/LinedList"/>
    <dgm:cxn modelId="{6FDDB887-3884-4B34-B6E1-5E9B72FF1190}" type="presParOf" srcId="{3DC7220E-BD70-41C0-92D8-73624EAC9EB4}" destId="{9B64156C-A13D-44BB-BA4B-283C49FBC76A}" srcOrd="1" destOrd="0" presId="urn:microsoft.com/office/officeart/2008/layout/LinedList"/>
    <dgm:cxn modelId="{2D0B3DFC-0FD7-4613-84D2-3E850733E900}" type="presParOf" srcId="{10D4F414-DB9C-47CC-B9E9-BBFDC8D2E86F}" destId="{78D30B49-EE9C-4D4E-89BC-754D33D5F682}" srcOrd="2" destOrd="0" presId="urn:microsoft.com/office/officeart/2008/layout/LinedList"/>
    <dgm:cxn modelId="{43672409-B234-49DD-848E-EB0EDF2E8CE8}" type="presParOf" srcId="{10D4F414-DB9C-47CC-B9E9-BBFDC8D2E86F}" destId="{E900D672-DFD9-4414-97B4-E62F306B3B3C}" srcOrd="3" destOrd="0" presId="urn:microsoft.com/office/officeart/2008/layout/LinedList"/>
    <dgm:cxn modelId="{6A8A089B-0672-4225-8462-5A445F49F55A}" type="presParOf" srcId="{E900D672-DFD9-4414-97B4-E62F306B3B3C}" destId="{51220713-EBDC-400E-9ADB-27D473296F95}" srcOrd="0" destOrd="0" presId="urn:microsoft.com/office/officeart/2008/layout/LinedList"/>
    <dgm:cxn modelId="{24A502A6-8125-4CCE-BF75-C35585AB0D24}" type="presParOf" srcId="{E900D672-DFD9-4414-97B4-E62F306B3B3C}" destId="{889E68DE-9FE7-46BB-A3AE-63630EE6CB68}" srcOrd="1" destOrd="0" presId="urn:microsoft.com/office/officeart/2008/layout/LinedList"/>
    <dgm:cxn modelId="{80258961-3188-4A6C-802C-41795BD7405A}" type="presParOf" srcId="{889E68DE-9FE7-46BB-A3AE-63630EE6CB68}" destId="{9D0C5848-55EF-4C04-9EFF-079E7035FB5C}" srcOrd="0" destOrd="0" presId="urn:microsoft.com/office/officeart/2008/layout/LinedList"/>
    <dgm:cxn modelId="{1E291FEE-C4B8-48EC-B848-BB7AE99A5FE7}" type="presParOf" srcId="{889E68DE-9FE7-46BB-A3AE-63630EE6CB68}" destId="{76FDF0BE-8EEE-4D9F-91EA-1E8698538511}" srcOrd="1" destOrd="0" presId="urn:microsoft.com/office/officeart/2008/layout/LinedList"/>
    <dgm:cxn modelId="{0DAB236B-6EEB-4D1A-AB0B-434F6DBAE876}" type="presParOf" srcId="{76FDF0BE-8EEE-4D9F-91EA-1E8698538511}" destId="{6455989D-1F41-4DDD-9FD1-F7765C076276}" srcOrd="0" destOrd="0" presId="urn:microsoft.com/office/officeart/2008/layout/LinedList"/>
    <dgm:cxn modelId="{3846C5E9-78C6-4410-BB72-C7149423906A}" type="presParOf" srcId="{76FDF0BE-8EEE-4D9F-91EA-1E8698538511}" destId="{E97BEAED-17C4-4E54-AF47-66253E729D0D}" srcOrd="1" destOrd="0" presId="urn:microsoft.com/office/officeart/2008/layout/LinedList"/>
    <dgm:cxn modelId="{51DA6A20-DFDB-4504-8531-86A5A3502F51}" type="presParOf" srcId="{76FDF0BE-8EEE-4D9F-91EA-1E8698538511}" destId="{9CE20C59-2D50-4949-880A-A66850B4373B}" srcOrd="2" destOrd="0" presId="urn:microsoft.com/office/officeart/2008/layout/LinedList"/>
    <dgm:cxn modelId="{6C272B4E-D5F4-4FB7-9261-C2FBDAFE012C}" type="presParOf" srcId="{889E68DE-9FE7-46BB-A3AE-63630EE6CB68}" destId="{EEEBDBB2-E43E-478C-ABFE-DD667F98C196}" srcOrd="2" destOrd="0" presId="urn:microsoft.com/office/officeart/2008/layout/LinedList"/>
    <dgm:cxn modelId="{62784AD1-D648-4949-A154-8742547C9581}" type="presParOf" srcId="{889E68DE-9FE7-46BB-A3AE-63630EE6CB68}" destId="{BDFDC7B6-EC04-419B-A6D6-4BC166FABD2A}" srcOrd="3" destOrd="0" presId="urn:microsoft.com/office/officeart/2008/layout/LinedList"/>
    <dgm:cxn modelId="{B4F9F9B7-855E-4E04-8040-78A8F824D4B2}" type="presParOf" srcId="{889E68DE-9FE7-46BB-A3AE-63630EE6CB68}" destId="{DDFD63B8-06F8-498E-BF1B-108B54FD8265}" srcOrd="4" destOrd="0" presId="urn:microsoft.com/office/officeart/2008/layout/LinedList"/>
    <dgm:cxn modelId="{2EB55935-B9D7-4FC5-AE1B-EA67F400CC26}" type="presParOf" srcId="{DDFD63B8-06F8-498E-BF1B-108B54FD8265}" destId="{E3C0A66D-7CDE-4DA0-99E9-E90BD6941D74}" srcOrd="0" destOrd="0" presId="urn:microsoft.com/office/officeart/2008/layout/LinedList"/>
    <dgm:cxn modelId="{37464F2A-ECDE-4BA8-B39C-9C52984B8C8E}" type="presParOf" srcId="{DDFD63B8-06F8-498E-BF1B-108B54FD8265}" destId="{7778045F-8BF1-4135-8A9A-87E4DC18CD33}" srcOrd="1" destOrd="0" presId="urn:microsoft.com/office/officeart/2008/layout/LinedList"/>
    <dgm:cxn modelId="{78A9015A-A72C-45F6-83D3-C67D646F1C81}" type="presParOf" srcId="{DDFD63B8-06F8-498E-BF1B-108B54FD8265}" destId="{30C70768-9C5F-40A0-83E0-D6D2F13C807D}" srcOrd="2" destOrd="0" presId="urn:microsoft.com/office/officeart/2008/layout/LinedList"/>
    <dgm:cxn modelId="{796ED46B-D225-427A-A63A-D5FE863F3281}" type="presParOf" srcId="{889E68DE-9FE7-46BB-A3AE-63630EE6CB68}" destId="{307194BE-8F67-4541-8A02-069D330839A9}" srcOrd="5" destOrd="0" presId="urn:microsoft.com/office/officeart/2008/layout/LinedList"/>
    <dgm:cxn modelId="{E95DD1C7-D881-42F0-B08C-F0722274446D}" type="presParOf" srcId="{889E68DE-9FE7-46BB-A3AE-63630EE6CB68}" destId="{F2C70D0A-D561-42ED-B1DA-E04C67B04794}" srcOrd="6" destOrd="0" presId="urn:microsoft.com/office/officeart/2008/layout/LinedList"/>
    <dgm:cxn modelId="{9632D3B4-1584-4F9B-98F3-4CC28DC49867}" type="presParOf" srcId="{889E68DE-9FE7-46BB-A3AE-63630EE6CB68}" destId="{098550BE-D8F0-4A2C-B327-1A0CBFE22884}" srcOrd="7" destOrd="0" presId="urn:microsoft.com/office/officeart/2008/layout/LinedList"/>
    <dgm:cxn modelId="{30EBF4AC-16BE-44AF-ABE5-230E2ECA20D2}" type="presParOf" srcId="{098550BE-D8F0-4A2C-B327-1A0CBFE22884}" destId="{D10B3E39-97A3-4DAA-AC46-956AEDA557DD}" srcOrd="0" destOrd="0" presId="urn:microsoft.com/office/officeart/2008/layout/LinedList"/>
    <dgm:cxn modelId="{4DE7D483-2BC2-4926-94B5-8BDF9B3E017D}" type="presParOf" srcId="{098550BE-D8F0-4A2C-B327-1A0CBFE22884}" destId="{28637005-CC96-4C3B-9FE9-E63BC9B5C1F3}" srcOrd="1" destOrd="0" presId="urn:microsoft.com/office/officeart/2008/layout/LinedList"/>
    <dgm:cxn modelId="{5937C00B-AD88-40F9-9BCD-C0410BD129A9}" type="presParOf" srcId="{098550BE-D8F0-4A2C-B327-1A0CBFE22884}" destId="{C5C09522-B8A1-48E9-8D90-5BEC7692CBBE}" srcOrd="2" destOrd="0" presId="urn:microsoft.com/office/officeart/2008/layout/LinedList"/>
    <dgm:cxn modelId="{623E2CEF-4461-440F-A59E-C76256A60C09}" type="presParOf" srcId="{889E68DE-9FE7-46BB-A3AE-63630EE6CB68}" destId="{307085EE-D27E-482D-BA62-D412B5D0E3F1}" srcOrd="8" destOrd="0" presId="urn:microsoft.com/office/officeart/2008/layout/LinedList"/>
    <dgm:cxn modelId="{5EFD609F-03FE-4F66-9A36-27DE6B3147DA}" type="presParOf" srcId="{889E68DE-9FE7-46BB-A3AE-63630EE6CB68}" destId="{8AFCF657-70F4-44B3-B555-38559E635095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10B588-C671-416F-89BF-E26F13F8955B}">
      <dsp:nvSpPr>
        <dsp:cNvPr id="0" name=""/>
        <dsp:cNvSpPr/>
      </dsp:nvSpPr>
      <dsp:spPr>
        <a:xfrm>
          <a:off x="205" y="589245"/>
          <a:ext cx="2479997" cy="297599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 dirty="0"/>
            <a:t>Processi interni</a:t>
          </a:r>
          <a:endParaRPr lang="en-US" sz="2600" kern="1200" dirty="0"/>
        </a:p>
      </dsp:txBody>
      <dsp:txXfrm>
        <a:off x="205" y="1779644"/>
        <a:ext cx="2479997" cy="1785598"/>
      </dsp:txXfrm>
    </dsp:sp>
    <dsp:sp modelId="{AC1DAF9E-D9B9-41BE-8EC2-F8DE89D3885F}">
      <dsp:nvSpPr>
        <dsp:cNvPr id="0" name=""/>
        <dsp:cNvSpPr/>
      </dsp:nvSpPr>
      <dsp:spPr>
        <a:xfrm>
          <a:off x="205" y="589245"/>
          <a:ext cx="2479997" cy="1190398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01</a:t>
          </a:r>
        </a:p>
      </dsp:txBody>
      <dsp:txXfrm>
        <a:off x="205" y="589245"/>
        <a:ext cx="2479997" cy="1190398"/>
      </dsp:txXfrm>
    </dsp:sp>
    <dsp:sp modelId="{A74A78AE-5941-4D66-84EF-38B1D9F8FA7E}">
      <dsp:nvSpPr>
        <dsp:cNvPr id="0" name=""/>
        <dsp:cNvSpPr/>
      </dsp:nvSpPr>
      <dsp:spPr>
        <a:xfrm>
          <a:off x="2678602" y="589245"/>
          <a:ext cx="2479997" cy="2975996"/>
        </a:xfrm>
        <a:prstGeom prst="rect">
          <a:avLst/>
        </a:prstGeom>
        <a:gradFill rotWithShape="0">
          <a:gsLst>
            <a:gs pos="0">
              <a:schemeClr val="accent3">
                <a:hueOff val="903533"/>
                <a:satOff val="33333"/>
                <a:lumOff val="-49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903533"/>
                <a:satOff val="33333"/>
                <a:lumOff val="-49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903533"/>
                <a:satOff val="33333"/>
                <a:lumOff val="-49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903533"/>
              <a:satOff val="33333"/>
              <a:lumOff val="-4902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/>
            <a:t>Risorse umane</a:t>
          </a:r>
          <a:endParaRPr lang="en-US" sz="2600" kern="1200"/>
        </a:p>
      </dsp:txBody>
      <dsp:txXfrm>
        <a:off x="2678602" y="1779644"/>
        <a:ext cx="2479997" cy="1785598"/>
      </dsp:txXfrm>
    </dsp:sp>
    <dsp:sp modelId="{5E7B9680-9FC6-4DC8-9B13-653326B1FEFE}">
      <dsp:nvSpPr>
        <dsp:cNvPr id="0" name=""/>
        <dsp:cNvSpPr/>
      </dsp:nvSpPr>
      <dsp:spPr>
        <a:xfrm>
          <a:off x="2678602" y="589245"/>
          <a:ext cx="2479997" cy="1190398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02</a:t>
          </a:r>
        </a:p>
      </dsp:txBody>
      <dsp:txXfrm>
        <a:off x="2678602" y="589245"/>
        <a:ext cx="2479997" cy="1190398"/>
      </dsp:txXfrm>
    </dsp:sp>
    <dsp:sp modelId="{FAE33C77-3AA2-465C-A7FC-A45C00119CA3}">
      <dsp:nvSpPr>
        <dsp:cNvPr id="0" name=""/>
        <dsp:cNvSpPr/>
      </dsp:nvSpPr>
      <dsp:spPr>
        <a:xfrm>
          <a:off x="5356999" y="589245"/>
          <a:ext cx="2479997" cy="2975996"/>
        </a:xfrm>
        <a:prstGeom prst="rect">
          <a:avLst/>
        </a:prstGeom>
        <a:gradFill rotWithShape="0">
          <a:gsLst>
            <a:gs pos="0">
              <a:schemeClr val="accent3">
                <a:hueOff val="1807066"/>
                <a:satOff val="66667"/>
                <a:lumOff val="-9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807066"/>
                <a:satOff val="66667"/>
                <a:lumOff val="-9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807066"/>
                <a:satOff val="66667"/>
                <a:lumOff val="-9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1807066"/>
              <a:satOff val="66667"/>
              <a:lumOff val="-9804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 dirty="0"/>
            <a:t>Sistemi tecnologici</a:t>
          </a:r>
          <a:endParaRPr lang="en-US" sz="2600" kern="1200" dirty="0"/>
        </a:p>
      </dsp:txBody>
      <dsp:txXfrm>
        <a:off x="5356999" y="1779644"/>
        <a:ext cx="2479997" cy="1785598"/>
      </dsp:txXfrm>
    </dsp:sp>
    <dsp:sp modelId="{7849BBA6-D266-42A9-B6C6-AD9C6F999483}">
      <dsp:nvSpPr>
        <dsp:cNvPr id="0" name=""/>
        <dsp:cNvSpPr/>
      </dsp:nvSpPr>
      <dsp:spPr>
        <a:xfrm>
          <a:off x="5356999" y="589245"/>
          <a:ext cx="2479997" cy="1190398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03</a:t>
          </a:r>
        </a:p>
      </dsp:txBody>
      <dsp:txXfrm>
        <a:off x="5356999" y="589245"/>
        <a:ext cx="2479997" cy="1190398"/>
      </dsp:txXfrm>
    </dsp:sp>
    <dsp:sp modelId="{111876E3-FB47-4A52-921E-F224A2DA1E4F}">
      <dsp:nvSpPr>
        <dsp:cNvPr id="0" name=""/>
        <dsp:cNvSpPr/>
      </dsp:nvSpPr>
      <dsp:spPr>
        <a:xfrm>
          <a:off x="8035397" y="589245"/>
          <a:ext cx="2479997" cy="2975996"/>
        </a:xfrm>
        <a:prstGeom prst="rect">
          <a:avLst/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/>
            <a:t>Fattori esterni</a:t>
          </a:r>
          <a:endParaRPr lang="en-US" sz="2600" kern="1200"/>
        </a:p>
      </dsp:txBody>
      <dsp:txXfrm>
        <a:off x="8035397" y="1779644"/>
        <a:ext cx="2479997" cy="1785598"/>
      </dsp:txXfrm>
    </dsp:sp>
    <dsp:sp modelId="{C6062BE6-03FD-4D78-8D04-682DA997199E}">
      <dsp:nvSpPr>
        <dsp:cNvPr id="0" name=""/>
        <dsp:cNvSpPr/>
      </dsp:nvSpPr>
      <dsp:spPr>
        <a:xfrm>
          <a:off x="8035397" y="589245"/>
          <a:ext cx="2479997" cy="1190398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04</a:t>
          </a:r>
        </a:p>
      </dsp:txBody>
      <dsp:txXfrm>
        <a:off x="8035397" y="589245"/>
        <a:ext cx="2479997" cy="11903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00221-5B3E-4704-830F-E6B0FE6BE857}">
      <dsp:nvSpPr>
        <dsp:cNvPr id="0" name=""/>
        <dsp:cNvSpPr/>
      </dsp:nvSpPr>
      <dsp:spPr>
        <a:xfrm>
          <a:off x="3080" y="587032"/>
          <a:ext cx="2444055" cy="1466433"/>
        </a:xfrm>
        <a:prstGeom prst="rect">
          <a:avLst/>
        </a:prstGeom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Corporate </a:t>
          </a:r>
          <a:r>
            <a:rPr lang="it-IT" sz="3200" kern="1200" dirty="0" err="1"/>
            <a:t>finance</a:t>
          </a:r>
          <a:endParaRPr lang="en-US" sz="3200" kern="1200" dirty="0"/>
        </a:p>
      </dsp:txBody>
      <dsp:txXfrm>
        <a:off x="3080" y="587032"/>
        <a:ext cx="2444055" cy="1466433"/>
      </dsp:txXfrm>
    </dsp:sp>
    <dsp:sp modelId="{14839345-A8D4-4FB8-BAA9-6A6E99A04A53}">
      <dsp:nvSpPr>
        <dsp:cNvPr id="0" name=""/>
        <dsp:cNvSpPr/>
      </dsp:nvSpPr>
      <dsp:spPr>
        <a:xfrm>
          <a:off x="2691541" y="587032"/>
          <a:ext cx="2444055" cy="1466433"/>
        </a:xfrm>
        <a:prstGeom prst="rect">
          <a:avLst/>
        </a:prstGeom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Negoziazione e vendite</a:t>
          </a:r>
          <a:endParaRPr lang="en-US" sz="3200" kern="1200" dirty="0"/>
        </a:p>
      </dsp:txBody>
      <dsp:txXfrm>
        <a:off x="2691541" y="587032"/>
        <a:ext cx="2444055" cy="1466433"/>
      </dsp:txXfrm>
    </dsp:sp>
    <dsp:sp modelId="{913BEC82-19A7-481C-812D-21D9AD447867}">
      <dsp:nvSpPr>
        <dsp:cNvPr id="0" name=""/>
        <dsp:cNvSpPr/>
      </dsp:nvSpPr>
      <dsp:spPr>
        <a:xfrm>
          <a:off x="5380002" y="587032"/>
          <a:ext cx="2444055" cy="1466433"/>
        </a:xfrm>
        <a:prstGeom prst="rect">
          <a:avLst/>
        </a:prstGeom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/>
            <a:t>Retail banking</a:t>
          </a:r>
          <a:endParaRPr lang="en-US" sz="3200" kern="1200"/>
        </a:p>
      </dsp:txBody>
      <dsp:txXfrm>
        <a:off x="5380002" y="587032"/>
        <a:ext cx="2444055" cy="1466433"/>
      </dsp:txXfrm>
    </dsp:sp>
    <dsp:sp modelId="{BC21A1B2-DFE8-4892-AB2D-1A2BB1AC7BF5}">
      <dsp:nvSpPr>
        <dsp:cNvPr id="0" name=""/>
        <dsp:cNvSpPr/>
      </dsp:nvSpPr>
      <dsp:spPr>
        <a:xfrm>
          <a:off x="8068463" y="587032"/>
          <a:ext cx="2444055" cy="1466433"/>
        </a:xfrm>
        <a:prstGeom prst="rect">
          <a:avLst/>
        </a:prstGeom>
        <a:gradFill flip="none" rotWithShape="0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Commercial banking</a:t>
          </a:r>
          <a:endParaRPr lang="en-US" sz="3200" kern="1200" dirty="0"/>
        </a:p>
      </dsp:txBody>
      <dsp:txXfrm>
        <a:off x="8068463" y="587032"/>
        <a:ext cx="2444055" cy="1466433"/>
      </dsp:txXfrm>
    </dsp:sp>
    <dsp:sp modelId="{298A701D-5DA2-4BDE-89E7-030D332FFA74}">
      <dsp:nvSpPr>
        <dsp:cNvPr id="0" name=""/>
        <dsp:cNvSpPr/>
      </dsp:nvSpPr>
      <dsp:spPr>
        <a:xfrm>
          <a:off x="3080" y="2297871"/>
          <a:ext cx="2444055" cy="1466433"/>
        </a:xfrm>
        <a:prstGeom prst="rect">
          <a:avLst/>
        </a:prstGeom>
        <a:gradFill flip="none" rotWithShape="0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Pagamenti e regolamenti</a:t>
          </a:r>
          <a:endParaRPr lang="en-US" sz="3200" kern="1200" dirty="0"/>
        </a:p>
      </dsp:txBody>
      <dsp:txXfrm>
        <a:off x="3080" y="2297871"/>
        <a:ext cx="2444055" cy="1466433"/>
      </dsp:txXfrm>
    </dsp:sp>
    <dsp:sp modelId="{57435459-264B-4997-B063-0203792E95E0}">
      <dsp:nvSpPr>
        <dsp:cNvPr id="0" name=""/>
        <dsp:cNvSpPr/>
      </dsp:nvSpPr>
      <dsp:spPr>
        <a:xfrm>
          <a:off x="2691541" y="2297871"/>
          <a:ext cx="2444055" cy="1466433"/>
        </a:xfrm>
        <a:prstGeom prst="rect">
          <a:avLst/>
        </a:prstGeom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Gestioni fiduciarie</a:t>
          </a:r>
          <a:endParaRPr lang="en-US" sz="3200" kern="1200" dirty="0"/>
        </a:p>
      </dsp:txBody>
      <dsp:txXfrm>
        <a:off x="2691541" y="2297871"/>
        <a:ext cx="2444055" cy="1466433"/>
      </dsp:txXfrm>
    </dsp:sp>
    <dsp:sp modelId="{60B40670-08B0-46AC-AEE4-D93FB4D67BE6}">
      <dsp:nvSpPr>
        <dsp:cNvPr id="0" name=""/>
        <dsp:cNvSpPr/>
      </dsp:nvSpPr>
      <dsp:spPr>
        <a:xfrm>
          <a:off x="5380002" y="2297871"/>
          <a:ext cx="2444055" cy="1466433"/>
        </a:xfrm>
        <a:prstGeom prst="rect">
          <a:avLst/>
        </a:prstGeom>
        <a:gradFill flip="none" rotWithShape="0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Asset management</a:t>
          </a:r>
          <a:endParaRPr lang="en-US" sz="3200" kern="1200" dirty="0"/>
        </a:p>
      </dsp:txBody>
      <dsp:txXfrm>
        <a:off x="5380002" y="2297871"/>
        <a:ext cx="2444055" cy="1466433"/>
      </dsp:txXfrm>
    </dsp:sp>
    <dsp:sp modelId="{F516814E-CC30-4267-B271-855545C72895}">
      <dsp:nvSpPr>
        <dsp:cNvPr id="0" name=""/>
        <dsp:cNvSpPr/>
      </dsp:nvSpPr>
      <dsp:spPr>
        <a:xfrm>
          <a:off x="8068463" y="2297871"/>
          <a:ext cx="2444055" cy="1466433"/>
        </a:xfrm>
        <a:prstGeom prst="rect">
          <a:avLst/>
        </a:prstGeom>
        <a:gradFill flip="none" rotWithShape="1">
          <a:gsLst>
            <a:gs pos="0">
              <a:schemeClr val="accent5">
                <a:lumMod val="89000"/>
              </a:schemeClr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Negoziazione al dettaglio</a:t>
          </a:r>
          <a:endParaRPr lang="en-US" sz="3200" kern="1200" dirty="0"/>
        </a:p>
      </dsp:txBody>
      <dsp:txXfrm>
        <a:off x="8068463" y="2297871"/>
        <a:ext cx="2444055" cy="14664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9A624E-C625-4176-A733-A9AA8AC1EA0C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F4AF97B-8182-449E-A2D6-2869F11DB5D3}">
      <dsp:nvSpPr>
        <dsp:cNvPr id="0" name=""/>
        <dsp:cNvSpPr/>
      </dsp:nvSpPr>
      <dsp:spPr>
        <a:xfrm>
          <a:off x="0" y="0"/>
          <a:ext cx="2103120" cy="217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Qualitativo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0"/>
        <a:ext cx="2103120" cy="2175669"/>
      </dsp:txXfrm>
    </dsp:sp>
    <dsp:sp modelId="{78D30B49-EE9C-4D4E-89BC-754D33D5F682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1220713-EBDC-400E-9ADB-27D473296F95}">
      <dsp:nvSpPr>
        <dsp:cNvPr id="0" name=""/>
        <dsp:cNvSpPr/>
      </dsp:nvSpPr>
      <dsp:spPr>
        <a:xfrm>
          <a:off x="0" y="2175669"/>
          <a:ext cx="2103120" cy="217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Quantitativo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175669"/>
        <a:ext cx="2103120" cy="2175669"/>
      </dsp:txXfrm>
    </dsp:sp>
    <dsp:sp modelId="{E97BEAED-17C4-4E54-AF47-66253E729D0D}">
      <dsp:nvSpPr>
        <dsp:cNvPr id="0" name=""/>
        <dsp:cNvSpPr/>
      </dsp:nvSpPr>
      <dsp:spPr>
        <a:xfrm>
          <a:off x="2260854" y="2209663"/>
          <a:ext cx="8254746" cy="679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Metodo dell’indicatore semplice</a:t>
          </a:r>
          <a:endParaRPr lang="en-US" sz="1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260854" y="2209663"/>
        <a:ext cx="8254746" cy="679896"/>
      </dsp:txXfrm>
    </dsp:sp>
    <dsp:sp modelId="{EEEBDBB2-E43E-478C-ABFE-DD667F98C196}">
      <dsp:nvSpPr>
        <dsp:cNvPr id="0" name=""/>
        <dsp:cNvSpPr/>
      </dsp:nvSpPr>
      <dsp:spPr>
        <a:xfrm>
          <a:off x="2103120" y="2889560"/>
          <a:ext cx="8412480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7778045F-8BF1-4135-8A9A-87E4DC18CD33}">
      <dsp:nvSpPr>
        <dsp:cNvPr id="0" name=""/>
        <dsp:cNvSpPr/>
      </dsp:nvSpPr>
      <dsp:spPr>
        <a:xfrm>
          <a:off x="2260854" y="2923555"/>
          <a:ext cx="8254746" cy="679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Metodo standard</a:t>
          </a:r>
          <a:endParaRPr lang="en-US" sz="1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260854" y="2923555"/>
        <a:ext cx="8254746" cy="679896"/>
      </dsp:txXfrm>
    </dsp:sp>
    <dsp:sp modelId="{307194BE-8F67-4541-8A02-069D330839A9}">
      <dsp:nvSpPr>
        <dsp:cNvPr id="0" name=""/>
        <dsp:cNvSpPr/>
      </dsp:nvSpPr>
      <dsp:spPr>
        <a:xfrm>
          <a:off x="2103120" y="3603451"/>
          <a:ext cx="8412480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28637005-CC96-4C3B-9FE9-E63BC9B5C1F3}">
      <dsp:nvSpPr>
        <dsp:cNvPr id="0" name=""/>
        <dsp:cNvSpPr/>
      </dsp:nvSpPr>
      <dsp:spPr>
        <a:xfrm>
          <a:off x="2260854" y="3637446"/>
          <a:ext cx="8254746" cy="679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Metodi avanzati di misurazione: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Loss</a:t>
          </a:r>
          <a:r>
            <a:rPr lang="it-IT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Distribution </a:t>
          </a:r>
          <a:r>
            <a:rPr lang="it-IT" sz="17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Approach</a:t>
          </a:r>
          <a:endParaRPr lang="en-US" sz="1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260854" y="3637446"/>
        <a:ext cx="8254746" cy="679896"/>
      </dsp:txXfrm>
    </dsp:sp>
    <dsp:sp modelId="{307085EE-D27E-482D-BA62-D412B5D0E3F1}">
      <dsp:nvSpPr>
        <dsp:cNvPr id="0" name=""/>
        <dsp:cNvSpPr/>
      </dsp:nvSpPr>
      <dsp:spPr>
        <a:xfrm>
          <a:off x="2103120" y="4317343"/>
          <a:ext cx="8412480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63873-5512-4011-B508-FFB46C4C4D44}" type="datetimeFigureOut">
              <a:rPr lang="it-IT" smtClean="0"/>
              <a:t>16/04/2018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2E5D5-18A6-4928-9389-140000D637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3422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63873-5512-4011-B508-FFB46C4C4D44}" type="datetimeFigureOut">
              <a:rPr lang="it-IT" smtClean="0"/>
              <a:t>16/04/2018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2E5D5-18A6-4928-9389-140000D637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7786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63873-5512-4011-B508-FFB46C4C4D44}" type="datetimeFigureOut">
              <a:rPr lang="it-IT" smtClean="0"/>
              <a:t>16/04/2018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2E5D5-18A6-4928-9389-140000D637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1388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63873-5512-4011-B508-FFB46C4C4D44}" type="datetimeFigureOut">
              <a:rPr lang="it-IT" smtClean="0"/>
              <a:t>16/04/2018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2E5D5-18A6-4928-9389-140000D637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5346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63873-5512-4011-B508-FFB46C4C4D44}" type="datetimeFigureOut">
              <a:rPr lang="it-IT" smtClean="0"/>
              <a:t>16/04/2018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2E5D5-18A6-4928-9389-140000D637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4232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63873-5512-4011-B508-FFB46C4C4D44}" type="datetimeFigureOut">
              <a:rPr lang="it-IT" smtClean="0"/>
              <a:t>16/04/2018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2E5D5-18A6-4928-9389-140000D637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1996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63873-5512-4011-B508-FFB46C4C4D44}" type="datetimeFigureOut">
              <a:rPr lang="it-IT" smtClean="0"/>
              <a:t>16/04/2018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2E5D5-18A6-4928-9389-140000D637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7247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63873-5512-4011-B508-FFB46C4C4D44}" type="datetimeFigureOut">
              <a:rPr lang="it-IT" smtClean="0"/>
              <a:t>16/04/2018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2E5D5-18A6-4928-9389-140000D637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8149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63873-5512-4011-B508-FFB46C4C4D44}" type="datetimeFigureOut">
              <a:rPr lang="it-IT" smtClean="0"/>
              <a:t>16/04/2018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2E5D5-18A6-4928-9389-140000D637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5800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63873-5512-4011-B508-FFB46C4C4D44}" type="datetimeFigureOut">
              <a:rPr lang="it-IT" smtClean="0"/>
              <a:t>16/04/2018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2E5D5-18A6-4928-9389-140000D637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6909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63873-5512-4011-B508-FFB46C4C4D44}" type="datetimeFigureOut">
              <a:rPr lang="it-IT" smtClean="0"/>
              <a:t>16/04/2018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2E5D5-18A6-4928-9389-140000D637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7200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63873-5512-4011-B508-FFB46C4C4D44}" type="datetimeFigureOut">
              <a:rPr lang="it-IT" smtClean="0"/>
              <a:t>16/04/2018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2E5D5-18A6-4928-9389-140000D637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84579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docplayer.it/35191968-Il-calcolo-del-var-operativo-mediante-la-metodologia-stocastica-parametrica-simona-cosma.html" TargetMode="External"/><Relationship Id="rId2" Type="http://schemas.openxmlformats.org/officeDocument/2006/relationships/hyperlink" Target="http://slideplayer.it/slide/537049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oggetto&#10;&#10;Descrizione generata con affidabilità elevata">
            <a:extLst>
              <a:ext uri="{FF2B5EF4-FFF2-40B4-BE49-F238E27FC236}">
                <a16:creationId xmlns:a16="http://schemas.microsoft.com/office/drawing/2014/main" id="{EF63C7F6-2E87-45DC-A40A-0F103785D2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r="888" b="-1"/>
          <a:stretch/>
        </p:blipFill>
        <p:spPr>
          <a:xfrm>
            <a:off x="0" y="1"/>
            <a:ext cx="12191980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2B1BAABA-99D2-4D20-82B3-30FC57185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82473" y="3930947"/>
            <a:ext cx="3852041" cy="1834056"/>
          </a:xfrm>
        </p:spPr>
        <p:txBody>
          <a:bodyPr>
            <a:noAutofit/>
          </a:bodyPr>
          <a:lstStyle/>
          <a:p>
            <a:r>
              <a:rPr lang="it-IT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DISTRIBUTION APPROACH WITH MONTE CARLO SIMULATION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CB95CEF-F31A-46F1-91D4-0F2E2E8ADD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4252" y="5822778"/>
            <a:ext cx="4330262" cy="683284"/>
          </a:xfrm>
        </p:spPr>
        <p:txBody>
          <a:bodyPr>
            <a:normAutofit/>
          </a:bodyPr>
          <a:lstStyle/>
          <a:p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Laboratorio di simulazioni finanziarie </a:t>
            </a:r>
          </a:p>
          <a:p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Erik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Holler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Elia Scarparo, Stefano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Zampiero</a:t>
            </a: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962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egnaposto contenuto 11">
            <a:extLst>
              <a:ext uri="{FF2B5EF4-FFF2-40B4-BE49-F238E27FC236}">
                <a16:creationId xmlns:a16="http://schemas.microsoft.com/office/drawing/2014/main" id="{623176C3-BB17-4711-8B2A-44AD888CF0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1120"/>
            <a:ext cx="12192000" cy="657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705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E12775-5469-458A-8C1D-D8E7B498D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Distribuzione </a:t>
            </a:r>
            <a:r>
              <a:rPr lang="it-IT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lognormale</a:t>
            </a:r>
            <a:r>
              <a:rPr lang="it-IT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it-IT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severity</a:t>
            </a:r>
            <a:endParaRPr lang="it-IT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1080FD01-1484-43D4-A1C5-7D0508973C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257675"/>
              </a:xfrm>
            </p:spPr>
            <p:txBody>
              <a:bodyPr anchor="ctr">
                <a:normAutofit/>
              </a:bodyPr>
              <a:lstStyle/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4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sz="4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it-IT" sz="4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it-IT" sz="4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4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sz="4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4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ⅇ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it-IT" sz="4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4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it-IT" sz="4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it-IT" sz="4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unc>
                                            <m:funcPr>
                                              <m:ctrlPr>
                                                <a:rPr lang="it-IT" sz="4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a:rPr lang="it-IT" sz="4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𝑙𝑜𝑔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it-IT" sz="48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it-IT" sz="48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d>
                                            </m:e>
                                          </m:func>
                                          <m:r>
                                            <a:rPr lang="it-IT" sz="4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it-IT" sz="4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it-IT" sz="4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it-IT" sz="4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it-IT" sz="4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4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it-IT" sz="4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it-IT" sz="4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it-IT" sz="4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it-IT" sz="4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it-IT" sz="4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4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it-IT" sz="4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it-IT" sz="4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it-IT" sz="4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it-IT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1080FD01-1484-43D4-A1C5-7D0508973C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25767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5541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9BE2B4-5311-41F8-91D1-B43FBD555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5376" y="964692"/>
            <a:ext cx="7761248" cy="1188720"/>
          </a:xfrm>
          <a:noFill/>
        </p:spPr>
        <p:txBody>
          <a:bodyPr>
            <a:normAutofit/>
          </a:bodyPr>
          <a:lstStyle/>
          <a:p>
            <a:pPr algn="ctr"/>
            <a:r>
              <a:rPr lang="it-IT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Indicatori di rischio: il </a:t>
            </a:r>
            <a:r>
              <a:rPr lang="it-IT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endParaRPr lang="it-IT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E1B8146-377A-4E32-B838-476B02B1A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0600" y="2084440"/>
            <a:ext cx="5130800" cy="445401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Misura di rischio che sintetizza il rischio di perdite operative e cioè l’incertezza della variabile casuale L. </a:t>
            </a:r>
          </a:p>
          <a:p>
            <a:pPr marL="0" indent="0" algn="ctr">
              <a:buNone/>
            </a:pP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ctr">
              <a:buNone/>
            </a:pP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VAR si definisce come la massima perdita in un certo intervallo di tempo [</a:t>
            </a:r>
            <a:r>
              <a:rPr lang="it-IT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t,T</a:t>
            </a: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con un dato livello di confidenza (1-α). </a:t>
            </a:r>
          </a:p>
        </p:txBody>
      </p:sp>
    </p:spTree>
    <p:extLst>
      <p:ext uri="{BB962C8B-B14F-4D97-AF65-F5344CB8AC3E}">
        <p14:creationId xmlns:p14="http://schemas.microsoft.com/office/powerpoint/2010/main" val="2829138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oggetto&#10;&#10;Descrizione generata con affidabilità elevata">
            <a:extLst>
              <a:ext uri="{FF2B5EF4-FFF2-40B4-BE49-F238E27FC236}">
                <a16:creationId xmlns:a16="http://schemas.microsoft.com/office/drawing/2014/main" id="{EF63C7F6-2E87-45DC-A40A-0F103785D2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r="888" b="-1"/>
          <a:stretch/>
        </p:blipFill>
        <p:spPr>
          <a:xfrm>
            <a:off x="0" y="1"/>
            <a:ext cx="12191980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2B1BAABA-99D2-4D20-82B3-30FC57185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63027" y="4608447"/>
            <a:ext cx="3852041" cy="1834056"/>
          </a:xfrm>
        </p:spPr>
        <p:txBody>
          <a:bodyPr>
            <a:noAutofit/>
          </a:bodyPr>
          <a:lstStyle/>
          <a:p>
            <a:r>
              <a:rPr lang="it-IT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DISTRIBUTION APPROACH: </a:t>
            </a:r>
            <a:br>
              <a:rPr lang="it-IT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MONTECARLO SIMULATION</a:t>
            </a:r>
          </a:p>
        </p:txBody>
      </p:sp>
      <p:sp>
        <p:nvSpPr>
          <p:cNvPr id="6" name="Sottotitolo 5">
            <a:extLst>
              <a:ext uri="{FF2B5EF4-FFF2-40B4-BE49-F238E27FC236}">
                <a16:creationId xmlns:a16="http://schemas.microsoft.com/office/drawing/2014/main" id="{7B7D1363-0721-4A82-A7E6-709575B71D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55452639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7D2EFC-04B2-4A15-B3B1-B8C3D6F91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it-IT" sz="4800" b="1">
                <a:latin typeface="Times New Roman" panose="02020603050405020304" pitchFamily="18" charset="0"/>
                <a:cs typeface="Times New Roman" panose="02020603050405020304" pitchFamily="18" charset="0"/>
              </a:rPr>
              <a:t>Applicazioni: modellizzazione della perdita e simulazione Monte Carlo</a:t>
            </a:r>
            <a:endParaRPr lang="it-IT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1D68493-E3B9-48F2-B6C8-1CCAF15EE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514350" indent="-514350">
              <a:buFont typeface="+mj-lt"/>
              <a:buAutoNum type="arabicPeriod"/>
            </a:pPr>
            <a:endParaRPr lang="it-IT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Definizione delle distribuzioni di </a:t>
            </a:r>
            <a:r>
              <a:rPr lang="it-IT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severity</a:t>
            </a: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it-IT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partendo dai dati;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Generazione di un numero sufficiente di scenari di </a:t>
            </a:r>
            <a:r>
              <a:rPr lang="it-IT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it-IT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severity</a:t>
            </a: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it-I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genera un certo numero casuale n estraendolo dalla distribuzione di </a:t>
            </a:r>
            <a:r>
              <a:rPr lang="it-IT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  <a:r>
              <a:rPr lang="it-I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/>
            <a:r>
              <a:rPr lang="it-I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generano n variabili x</a:t>
            </a:r>
            <a:r>
              <a:rPr lang="it-IT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it-I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campionate dalla distribuzione di </a:t>
            </a:r>
            <a:r>
              <a:rPr lang="it-IT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severity</a:t>
            </a:r>
            <a:r>
              <a:rPr lang="it-I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sommano le n variabili xi individuate e si trova L (perdita operativa);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ripete il processo per un numero sufficientemente grande di scenari e si studia la distribuzione delle perdite operative così ottenuta;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Dalla distribuzione cumulativa empirica di L si individua il </a:t>
            </a:r>
            <a:r>
              <a:rPr lang="it-IT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come percentile al livello desiderato.</a:t>
            </a:r>
            <a:endParaRPr lang="it-IT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021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egnaposto contenuto 17">
            <a:extLst>
              <a:ext uri="{FF2B5EF4-FFF2-40B4-BE49-F238E27FC236}">
                <a16:creationId xmlns:a16="http://schemas.microsoft.com/office/drawing/2014/main" id="{85C486B2-776F-46F5-A991-6E5B694847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880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8ABDE7AD-77F7-49FE-9AAA-5B227DBA6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503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8AC5F057-9718-4875-87CE-F167D6720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151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9BE2B4-5311-41F8-91D1-B43FBD555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5376" y="964692"/>
            <a:ext cx="7761248" cy="1188720"/>
          </a:xfrm>
          <a:noFill/>
        </p:spPr>
        <p:txBody>
          <a:bodyPr>
            <a:normAutofit/>
          </a:bodyPr>
          <a:lstStyle/>
          <a:p>
            <a:pPr algn="ctr"/>
            <a:r>
              <a:rPr lang="it-IT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Ipotesi formulate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E1B8146-377A-4E32-B838-476B02B1A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0600" y="2084440"/>
            <a:ext cx="5130800" cy="44540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 costruire la distribuzione aggregata è necessario partire dalle assunzioni che:</a:t>
            </a:r>
          </a:p>
          <a:p>
            <a:pPr algn="ctr"/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tutti gli eventi siano reciprocamente indipendenti;</a:t>
            </a:r>
          </a:p>
          <a:p>
            <a:pPr algn="ctr"/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costo di ogni “incidente” sia identicamente distribuito; </a:t>
            </a:r>
          </a:p>
          <a:p>
            <a:pPr algn="ctr"/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distribuzione di </a:t>
            </a:r>
            <a:r>
              <a:rPr lang="it-IT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quella di </a:t>
            </a:r>
            <a:r>
              <a:rPr lang="it-IT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severity</a:t>
            </a: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siano indipendenti. </a:t>
            </a:r>
          </a:p>
        </p:txBody>
      </p:sp>
    </p:spTree>
    <p:extLst>
      <p:ext uri="{BB962C8B-B14F-4D97-AF65-F5344CB8AC3E}">
        <p14:creationId xmlns:p14="http://schemas.microsoft.com/office/powerpoint/2010/main" val="12214376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9BE2B4-5311-41F8-91D1-B43FBD555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4692"/>
            <a:ext cx="12192000" cy="1188720"/>
          </a:xfrm>
          <a:noFill/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Aggregazione delle classi di rischio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E1B8146-377A-4E32-B838-476B02B1A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0600" y="2084440"/>
            <a:ext cx="5130800" cy="44540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calcolo del requisito patrimoniale complessivo a fronte del rischio operativo può essere effettuato sommando i requisiti di capitale determinati per ciascuna Business Line e tipologia di evento. </a:t>
            </a:r>
          </a:p>
          <a:p>
            <a:pPr marL="0" indent="0" algn="ctr">
              <a:buNone/>
            </a:pP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Oppure si può tener conto delle correlazioni tra i vari rischi operativi e le diverse linee di business, con modelli di stima delle correlazioni.</a:t>
            </a:r>
          </a:p>
        </p:txBody>
      </p:sp>
    </p:spTree>
    <p:extLst>
      <p:ext uri="{BB962C8B-B14F-4D97-AF65-F5344CB8AC3E}">
        <p14:creationId xmlns:p14="http://schemas.microsoft.com/office/powerpoint/2010/main" val="40577369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oggetto&#10;&#10;Descrizione generata con affidabilità elevata">
            <a:extLst>
              <a:ext uri="{FF2B5EF4-FFF2-40B4-BE49-F238E27FC236}">
                <a16:creationId xmlns:a16="http://schemas.microsoft.com/office/drawing/2014/main" id="{EF63C7F6-2E87-45DC-A40A-0F103785D2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r="888" b="-1"/>
          <a:stretch/>
        </p:blipFill>
        <p:spPr>
          <a:xfrm>
            <a:off x="0" y="1"/>
            <a:ext cx="12191980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2B1BAABA-99D2-4D20-82B3-30FC57185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63027" y="4608447"/>
            <a:ext cx="3852041" cy="1834056"/>
          </a:xfrm>
        </p:spPr>
        <p:txBody>
          <a:bodyPr anchor="ctr">
            <a:noAutofit/>
          </a:bodyPr>
          <a:lstStyle/>
          <a:p>
            <a:r>
              <a:rPr lang="it-IT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RISCHIO OPERATIVO</a:t>
            </a:r>
          </a:p>
        </p:txBody>
      </p:sp>
      <p:sp>
        <p:nvSpPr>
          <p:cNvPr id="6" name="Sottotitolo 5">
            <a:extLst>
              <a:ext uri="{FF2B5EF4-FFF2-40B4-BE49-F238E27FC236}">
                <a16:creationId xmlns:a16="http://schemas.microsoft.com/office/drawing/2014/main" id="{7B7D1363-0721-4A82-A7E6-709575B71D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39845275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oggetto&#10;&#10;Descrizione generata con affidabilità elevata">
            <a:extLst>
              <a:ext uri="{FF2B5EF4-FFF2-40B4-BE49-F238E27FC236}">
                <a16:creationId xmlns:a16="http://schemas.microsoft.com/office/drawing/2014/main" id="{EF63C7F6-2E87-45DC-A40A-0F103785D2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r="888" b="-1"/>
          <a:stretch/>
        </p:blipFill>
        <p:spPr>
          <a:xfrm>
            <a:off x="0" y="1"/>
            <a:ext cx="12191980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2B1BAABA-99D2-4D20-82B3-30FC57185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63027" y="4608447"/>
            <a:ext cx="3852041" cy="1834056"/>
          </a:xfrm>
        </p:spPr>
        <p:txBody>
          <a:bodyPr anchor="ctr">
            <a:noAutofit/>
          </a:bodyPr>
          <a:lstStyle/>
          <a:p>
            <a:r>
              <a:rPr lang="it-IT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CAPITAL </a:t>
            </a:r>
            <a:br>
              <a:rPr lang="it-IT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RISK</a:t>
            </a:r>
          </a:p>
        </p:txBody>
      </p:sp>
      <p:sp>
        <p:nvSpPr>
          <p:cNvPr id="6" name="Sottotitolo 5">
            <a:extLst>
              <a:ext uri="{FF2B5EF4-FFF2-40B4-BE49-F238E27FC236}">
                <a16:creationId xmlns:a16="http://schemas.microsoft.com/office/drawing/2014/main" id="{7B7D1363-0721-4A82-A7E6-709575B71D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77151252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9BE2B4-5311-41F8-91D1-B43FBD555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4692"/>
            <a:ext cx="12192000" cy="1188720"/>
          </a:xfrm>
          <a:noFill/>
        </p:spPr>
        <p:txBody>
          <a:bodyPr>
            <a:normAutofit/>
          </a:bodyPr>
          <a:lstStyle/>
          <a:p>
            <a:pPr algn="ctr"/>
            <a:r>
              <a:rPr lang="it-IT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Capital At Risk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E1B8146-377A-4E32-B838-476B02B1A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0600" y="2084440"/>
            <a:ext cx="5130800" cy="4454012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Capitale necessario a coprire una perdita potenziale entro un determinato livello di confidenza ed entro un determinato orizzonte di tempo. </a:t>
            </a:r>
          </a:p>
          <a:p>
            <a:pPr marL="0" indent="0" algn="ctr">
              <a:buNone/>
            </a:pP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Capitale economico permette di allocare alle diverse linee di business della banca la giusta quantità di capitale per valutarne poi la reddittività. </a:t>
            </a:r>
          </a:p>
          <a:p>
            <a:pPr marL="0" indent="0" algn="ctr">
              <a:buNone/>
            </a:pP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capitale economico è pari alla perdita inattesa e cioè alla differenza tra la perdita corrispondente ad un determinato livello di confidenza scelto dalla banca e alla perdita attesa.</a:t>
            </a:r>
          </a:p>
        </p:txBody>
      </p:sp>
    </p:spTree>
    <p:extLst>
      <p:ext uri="{BB962C8B-B14F-4D97-AF65-F5344CB8AC3E}">
        <p14:creationId xmlns:p14="http://schemas.microsoft.com/office/powerpoint/2010/main" val="20249872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67019BA3-AA47-405C-BE79-DB72E31AF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19" y="176502"/>
            <a:ext cx="12101081" cy="650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922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9BE2B4-5311-41F8-91D1-B43FBD555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4692"/>
            <a:ext cx="12192000" cy="1188720"/>
          </a:xfrm>
          <a:noFill/>
        </p:spPr>
        <p:txBody>
          <a:bodyPr>
            <a:normAutofit/>
          </a:bodyPr>
          <a:lstStyle/>
          <a:p>
            <a:pPr algn="ctr"/>
            <a:r>
              <a:rPr lang="it-IT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E1B8146-377A-4E32-B838-476B02B1A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84440"/>
            <a:ext cx="12192000" cy="445401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it-IT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</a:t>
            </a: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it-IT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operational</a:t>
            </a: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risk,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Frachot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 Georges &amp; T.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Roncalliy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Groupe de Recherche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Operationnelle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Credit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Lyonnais, France, 2001</a:t>
            </a:r>
          </a:p>
          <a:p>
            <a:pPr marL="0" indent="0" algn="ctr">
              <a:buNone/>
            </a:pPr>
            <a:endParaRPr lang="fr-F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Wiley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Series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Probability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Klugman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S.A. and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Panjer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H.H. and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Wilmt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G.E. –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Models_From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to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Desicions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2012</a:t>
            </a:r>
          </a:p>
          <a:p>
            <a:pPr marL="0" indent="0" algn="ctr">
              <a:buNone/>
            </a:pPr>
            <a:endParaRPr lang="fr-F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Presentazione PPT del Professor Michele </a:t>
            </a:r>
            <a:r>
              <a:rPr lang="it-IT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Bonollo</a:t>
            </a: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dell’Università degli Studi di Padova sul tema: Rischi Operativi e Basilea 2. Modelli, metodi e problematiche applicative. Link web: </a:t>
            </a: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http://slideplayer.it/slide/537049/</a:t>
            </a:r>
            <a:endParaRPr lang="it-IT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it-IT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Presentazione PPT della Professoressa Simona Cosma dell’Università del Salento sul tema: Il calcolo del VAR operativo mediante la metodologia stocastica parametrica. Link web: </a:t>
            </a: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http://docplayer.it/35191968-Il-calcolo-del-var-operativo-mediante-la-metodologia-stocastica-parametrica-simona-cosma.html</a:t>
            </a: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26521419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9BE2B4-5311-41F8-91D1-B43FBD555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5376" y="964692"/>
            <a:ext cx="7761248" cy="1188720"/>
          </a:xfrm>
          <a:noFill/>
        </p:spPr>
        <p:txBody>
          <a:bodyPr>
            <a:normAutofit/>
          </a:bodyPr>
          <a:lstStyle/>
          <a:p>
            <a:pPr algn="ctr"/>
            <a:r>
              <a:rPr lang="it-IT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Rischio operativo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E1B8146-377A-4E32-B838-476B02B1A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0600" y="2084440"/>
            <a:ext cx="5130800" cy="44540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Rischio di perdite dovute a inadeguati processi interni, errori umani, carenze nei sistemi operativi o a causa di eventi esterni.</a:t>
            </a:r>
          </a:p>
          <a:p>
            <a:pPr marL="0" indent="0" algn="ctr">
              <a:buNone/>
            </a:pP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Ogni banca deve maturare una definizione interna di rischi operativi, in funzione del proprio business e dei propri requisiti organizzativi.</a:t>
            </a:r>
          </a:p>
          <a:p>
            <a:pPr marL="0" indent="0" algn="ctr">
              <a:buNone/>
            </a:pP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Working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paper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09/2001, Comitato di Basilea.</a:t>
            </a:r>
          </a:p>
        </p:txBody>
      </p:sp>
    </p:spTree>
    <p:extLst>
      <p:ext uri="{BB962C8B-B14F-4D97-AF65-F5344CB8AC3E}">
        <p14:creationId xmlns:p14="http://schemas.microsoft.com/office/powerpoint/2010/main" val="3415080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9BE2B4-5311-41F8-91D1-B43FBD555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it-IT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Fonti di rischio operativo</a:t>
            </a:r>
          </a:p>
        </p:txBody>
      </p:sp>
      <p:graphicFrame>
        <p:nvGraphicFramePr>
          <p:cNvPr id="39" name="Segnaposto contenuto 2">
            <a:extLst>
              <a:ext uri="{FF2B5EF4-FFF2-40B4-BE49-F238E27FC236}">
                <a16:creationId xmlns:a16="http://schemas.microsoft.com/office/drawing/2014/main" id="{B53D7EDB-63A5-46AB-A539-BDB397EA2F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7043052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57640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5BAACB-AEE3-49BE-A3D5-D304A50D9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Linee di business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8AA50591-FADC-4A05-AD10-FE14CFAD38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399696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4337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DFEC72-C749-4A3F-954D-62D29DD5B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Approcci alla gestione del rischio operativo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8F5E1D98-22F9-43ED-871D-153884110A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558304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0567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oggetto&#10;&#10;Descrizione generata con affidabilità elevata">
            <a:extLst>
              <a:ext uri="{FF2B5EF4-FFF2-40B4-BE49-F238E27FC236}">
                <a16:creationId xmlns:a16="http://schemas.microsoft.com/office/drawing/2014/main" id="{EF63C7F6-2E87-45DC-A40A-0F103785D2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r="888" b="-1"/>
          <a:stretch/>
        </p:blipFill>
        <p:spPr>
          <a:xfrm>
            <a:off x="0" y="1"/>
            <a:ext cx="12191980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2B1BAABA-99D2-4D20-82B3-30FC57185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63027" y="4608447"/>
            <a:ext cx="3852041" cy="1834056"/>
          </a:xfrm>
        </p:spPr>
        <p:txBody>
          <a:bodyPr>
            <a:noAutofit/>
          </a:bodyPr>
          <a:lstStyle/>
          <a:p>
            <a:r>
              <a:rPr lang="it-IT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DISTRIBUTION APPROACH: </a:t>
            </a:r>
            <a:br>
              <a:rPr lang="it-IT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PREVIEW</a:t>
            </a:r>
          </a:p>
        </p:txBody>
      </p:sp>
      <p:sp>
        <p:nvSpPr>
          <p:cNvPr id="6" name="Sottotitolo 5">
            <a:extLst>
              <a:ext uri="{FF2B5EF4-FFF2-40B4-BE49-F238E27FC236}">
                <a16:creationId xmlns:a16="http://schemas.microsoft.com/office/drawing/2014/main" id="{7B7D1363-0721-4A82-A7E6-709575B71D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43016585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119D20-2562-478F-B998-AE5DE0E79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r>
              <a:rPr lang="it-IT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Distribution </a:t>
            </a:r>
            <a:r>
              <a:rPr lang="it-IT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endParaRPr lang="it-IT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Segnaposto contenuto 22">
                <a:extLst>
                  <a:ext uri="{FF2B5EF4-FFF2-40B4-BE49-F238E27FC236}">
                    <a16:creationId xmlns:a16="http://schemas.microsoft.com/office/drawing/2014/main" id="{AEAF27FE-C065-4136-B1A4-EE36D0BE18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endParaRPr lang="it-IT" b="0" i="1" dirty="0">
                  <a:latin typeface="Cambria Math" panose="02040503050406030204" pitchFamily="18" charset="0"/>
                </a:endParaRPr>
              </a:p>
              <a:p>
                <a:endParaRPr lang="it-IT" b="0" i="1" dirty="0">
                  <a:latin typeface="Cambria Math" panose="02040503050406030204" pitchFamily="18" charset="0"/>
                </a:endParaRPr>
              </a:p>
              <a:p>
                <a:endParaRPr lang="it-IT" b="0" i="1" dirty="0">
                  <a:latin typeface="Cambria Math" panose="02040503050406030204" pitchFamily="18" charset="0"/>
                </a:endParaRPr>
              </a:p>
              <a:p>
                <a:endParaRPr lang="it-IT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it-IT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it-IT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𝑑𝑜𝑣𝑒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~Poisson(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e </a:t>
                </a:r>
                <a:r>
                  <a:rPr lang="it-IT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Xi~Logn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it-IT" i="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(i=1, …, N)</a:t>
                </a:r>
              </a:p>
            </p:txBody>
          </p:sp>
        </mc:Choice>
        <mc:Fallback xmlns="">
          <p:sp>
            <p:nvSpPr>
              <p:cNvPr id="23" name="Segnaposto contenuto 22">
                <a:extLst>
                  <a:ext uri="{FF2B5EF4-FFF2-40B4-BE49-F238E27FC236}">
                    <a16:creationId xmlns:a16="http://schemas.microsoft.com/office/drawing/2014/main" id="{AEAF27FE-C065-4136-B1A4-EE36D0BE18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21FAE880-EF37-4E5A-87FB-C604F263EFF0}"/>
                  </a:ext>
                </a:extLst>
              </p:cNvPr>
              <p:cNvSpPr txBox="1"/>
              <p:nvPr/>
            </p:nvSpPr>
            <p:spPr>
              <a:xfrm>
                <a:off x="4531033" y="2540368"/>
                <a:ext cx="2371213" cy="15688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36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it-IT" sz="36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it-IT" sz="3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36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sz="3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it-IT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3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it-IT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it-IT" sz="3600" dirty="0"/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21FAE880-EF37-4E5A-87FB-C604F263E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033" y="2540368"/>
                <a:ext cx="2371213" cy="15688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3224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E12775-5469-458A-8C1D-D8E7B498D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Distribuzione di Poisson: </a:t>
            </a:r>
            <a:r>
              <a:rPr lang="it-IT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  <a:endParaRPr lang="it-IT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1080FD01-1484-43D4-A1C5-7D0508973C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257675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r>
                      <a:rPr lang="it-IT" sz="320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it-IT" sz="3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it-IT" sz="3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it-IT" sz="32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it-IT" sz="3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it-IT" sz="32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it-IT" sz="32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it-IT" sz="32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it-IT" sz="3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it-IT" sz="3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it-IT" sz="3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it-IT" sz="3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ⅇ</m:t>
                        </m:r>
                      </m:e>
                      <m:sup>
                        <m:r>
                          <a:rPr lang="it-IT" sz="3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it-IT" sz="3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𝜆</m:t>
                        </m:r>
                      </m:sup>
                    </m:sSup>
                  </m:oMath>
                </a14:m>
                <a:r>
                  <a:rPr lang="it-IT" sz="32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con </a:t>
                </a:r>
                <a14:m>
                  <m:oMath xmlns:m="http://schemas.openxmlformats.org/officeDocument/2006/math">
                    <m:r>
                      <a:rPr lang="it-IT" sz="32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it-IT" sz="32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it-IT" sz="32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it-IT" sz="32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&lt;∞</m:t>
                    </m:r>
                  </m:oMath>
                </a14:m>
                <a:r>
                  <a:rPr lang="it-IT" sz="32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dove </a:t>
                </a:r>
                <a14:m>
                  <m:oMath xmlns:m="http://schemas.openxmlformats.org/officeDocument/2006/math">
                    <m:r>
                      <a:rPr lang="it-IT" sz="32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it-IT" sz="32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~ </m:t>
                    </m:r>
                    <m:r>
                      <a:rPr lang="it-IT" sz="32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it-IT" sz="32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it-IT" sz="32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it-IT" sz="32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it-IT" sz="32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it-IT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it-IT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E(X) = </a:t>
                </a:r>
                <a:r>
                  <a:rPr lang="el-GR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λ </a:t>
                </a:r>
                <a:r>
                  <a:rPr lang="it-IT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 VAR(X) = </a:t>
                </a:r>
                <a:r>
                  <a:rPr lang="el-GR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λ</a:t>
                </a:r>
                <a:endParaRPr lang="it-IT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it-IT" sz="3200" i="1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𝐹</m:t>
                      </m:r>
                      <m:d>
                        <m:dPr>
                          <m:ctrlPr>
                            <a:rPr lang="it-IT" sz="32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3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it-IT" sz="3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it-IT" sz="32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  <m:aln/>
                            </m:rPr>
                            <a:rPr lang="it-IT" sz="3200" b="0" i="1" smtClean="0"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sz="3200" b="0" i="1" smtClean="0">
                              <a:effectLst/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3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t-IT" sz="3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  <m:e>
                          <m:f>
                            <m:fPr>
                              <m:ctrlPr>
                                <a:rPr lang="it-IT" sz="32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it-IT" sz="3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32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it-IT" sz="32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𝐾</m:t>
                                  </m:r>
                                </m:sup>
                              </m:sSup>
                              <m:r>
                                <a:rPr lang="it-IT" sz="3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it-IT" sz="3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32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ⅇ</m:t>
                                  </m:r>
                                </m:e>
                                <m:sup>
                                  <m:r>
                                    <a:rPr lang="it-IT" sz="32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it-IT" sz="32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𝜆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it-IT" sz="3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it-IT" sz="3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it-IT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1080FD01-1484-43D4-A1C5-7D0508973C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25767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2355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240</TotalTime>
  <Words>711</Words>
  <Application>Microsoft Office PowerPoint</Application>
  <PresentationFormat>Widescreen</PresentationFormat>
  <Paragraphs>87</Paragraphs>
  <Slides>23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Times New Roman</vt:lpstr>
      <vt:lpstr>Office Theme</vt:lpstr>
      <vt:lpstr>LOSS DISTRIBUTION APPROACH WITH MONTE CARLO SIMULATION</vt:lpstr>
      <vt:lpstr>RISCHIO OPERATIVO</vt:lpstr>
      <vt:lpstr>Rischio operativo</vt:lpstr>
      <vt:lpstr>Fonti di rischio operativo</vt:lpstr>
      <vt:lpstr>Linee di business</vt:lpstr>
      <vt:lpstr>Approcci alla gestione del rischio operativo</vt:lpstr>
      <vt:lpstr>LOSS DISTRIBUTION APPROACH:  PREVIEW</vt:lpstr>
      <vt:lpstr>Loss Distribution Approach</vt:lpstr>
      <vt:lpstr>Distribuzione di Poisson: frequency</vt:lpstr>
      <vt:lpstr>Presentazione standard di PowerPoint</vt:lpstr>
      <vt:lpstr>Distribuzione lognormale: severity</vt:lpstr>
      <vt:lpstr>Indicatori di rischio: il Var</vt:lpstr>
      <vt:lpstr>LOSS DISTRIBUTION APPROACH:  MONTECARLO SIMULATION</vt:lpstr>
      <vt:lpstr>Applicazioni: modellizzazione della perdita e simulazione Monte Carlo</vt:lpstr>
      <vt:lpstr>Presentazione standard di PowerPoint</vt:lpstr>
      <vt:lpstr>Presentazione standard di PowerPoint</vt:lpstr>
      <vt:lpstr>Presentazione standard di PowerPoint</vt:lpstr>
      <vt:lpstr>Ipotesi formulate</vt:lpstr>
      <vt:lpstr>Aggregazione delle classi di rischio</vt:lpstr>
      <vt:lpstr>CAPITAL  AT RISK</vt:lpstr>
      <vt:lpstr>Capital At Risk</vt:lpstr>
      <vt:lpstr>Presentazione standard di PowerPoint</vt:lpstr>
      <vt:lpstr>Fonti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LOSS DISTRIBUTION APPROACH WITH MONTE CARLO SIMULATION</dc:title>
  <dc:creator>Scarparo, Elia</dc:creator>
  <cp:lastModifiedBy>Scarparo, Elia</cp:lastModifiedBy>
  <cp:revision>31</cp:revision>
  <dcterms:created xsi:type="dcterms:W3CDTF">2018-04-13T14:55:05Z</dcterms:created>
  <dcterms:modified xsi:type="dcterms:W3CDTF">2018-04-16T20:47:46Z</dcterms:modified>
</cp:coreProperties>
</file>