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317" r:id="rId15"/>
    <p:sldId id="318" r:id="rId16"/>
    <p:sldId id="297" r:id="rId17"/>
    <p:sldId id="310" r:id="rId18"/>
    <p:sldId id="309" r:id="rId19"/>
    <p:sldId id="334" r:id="rId20"/>
    <p:sldId id="298" r:id="rId21"/>
    <p:sldId id="308" r:id="rId22"/>
    <p:sldId id="312" r:id="rId23"/>
    <p:sldId id="333" r:id="rId24"/>
    <p:sldId id="300" r:id="rId25"/>
    <p:sldId id="319" r:id="rId26"/>
    <p:sldId id="320" r:id="rId27"/>
    <p:sldId id="296" r:id="rId28"/>
    <p:sldId id="330" r:id="rId29"/>
    <p:sldId id="322" r:id="rId30"/>
    <p:sldId id="323" r:id="rId31"/>
    <p:sldId id="324" r:id="rId32"/>
    <p:sldId id="325" r:id="rId33"/>
    <p:sldId id="327" r:id="rId34"/>
    <p:sldId id="328" r:id="rId35"/>
    <p:sldId id="321" r:id="rId36"/>
    <p:sldId id="304" r:id="rId37"/>
    <p:sldId id="316" r:id="rId38"/>
    <p:sldId id="331" r:id="rId39"/>
    <p:sldId id="332" r:id="rId40"/>
    <p:sldId id="314" r:id="rId41"/>
    <p:sldId id="307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58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/>
            <a:t>Processi interni</a:t>
          </a:r>
        </a:p>
        <a:p>
          <a:pPr algn="l"/>
          <a:r>
            <a:rPr lang="it-IT" sz="1600" dirty="0"/>
            <a:t>- Model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Transaction</a:t>
          </a:r>
          <a:r>
            <a:rPr lang="it-IT" sz="1600" dirty="0"/>
            <a:t>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Security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Settlement</a:t>
          </a:r>
          <a:r>
            <a:rPr lang="it-IT" sz="1600" dirty="0"/>
            <a:t> </a:t>
          </a:r>
          <a:r>
            <a:rPr lang="it-IT" sz="1600" dirty="0" err="1"/>
            <a:t>error</a:t>
          </a:r>
          <a:endParaRPr lang="it-IT" sz="1600" dirty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l"/>
          <a:r>
            <a:rPr lang="en-US" sz="2600" dirty="0" err="1"/>
            <a:t>Sistemi</a:t>
          </a:r>
          <a:r>
            <a:rPr lang="en-US" sz="2600" dirty="0"/>
            <a:t> </a:t>
          </a:r>
          <a:r>
            <a:rPr lang="en-US" sz="2600" dirty="0" err="1"/>
            <a:t>interni</a:t>
          </a:r>
          <a:endParaRPr lang="en-US" sz="2600" dirty="0"/>
        </a:p>
        <a:p>
          <a:pPr algn="l"/>
          <a:r>
            <a:rPr lang="en-US" sz="1600" dirty="0"/>
            <a:t>- </a:t>
          </a:r>
          <a:r>
            <a:rPr lang="en-US" sz="1600" dirty="0" err="1"/>
            <a:t>Inadeguati</a:t>
          </a:r>
          <a:r>
            <a:rPr lang="en-US" sz="1600" dirty="0"/>
            <a:t> </a:t>
          </a:r>
          <a:r>
            <a:rPr lang="en-US" sz="1600" dirty="0" err="1"/>
            <a:t>sistemi</a:t>
          </a:r>
          <a:r>
            <a:rPr lang="en-US" sz="1600" dirty="0"/>
            <a:t> </a:t>
          </a:r>
          <a:r>
            <a:rPr lang="en-US" sz="1600" dirty="0" err="1"/>
            <a:t>informativi</a:t>
          </a:r>
          <a:r>
            <a:rPr lang="en-US" sz="1600" dirty="0"/>
            <a:t> e </a:t>
          </a:r>
          <a:r>
            <a:rPr lang="en-US" sz="1600" dirty="0" err="1"/>
            <a:t>tecnologici</a:t>
          </a:r>
          <a:endParaRPr lang="en-US" sz="1600" dirty="0"/>
        </a:p>
        <a:p>
          <a:pPr algn="l"/>
          <a:r>
            <a:rPr lang="en-US" sz="1600" dirty="0"/>
            <a:t>-</a:t>
          </a:r>
          <a:r>
            <a:rPr lang="en-US" sz="1600" dirty="0" err="1"/>
            <a:t>Inefficienze</a:t>
          </a:r>
          <a:r>
            <a:rPr lang="en-US" sz="1600" dirty="0"/>
            <a:t> e </a:t>
          </a:r>
          <a:r>
            <a:rPr lang="en-US" sz="1600" dirty="0" err="1"/>
            <a:t>malfunzionamento</a:t>
          </a:r>
          <a:r>
            <a:rPr lang="en-US" sz="1600" dirty="0"/>
            <a:t> di hardware e software</a:t>
          </a:r>
        </a:p>
        <a:p>
          <a:pPr algn="ctr"/>
          <a:endParaRPr lang="en-US" sz="1600" dirty="0"/>
        </a:p>
        <a:p>
          <a:pPr algn="ctr"/>
          <a:endParaRPr lang="en-US" sz="1600" dirty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/>
            <a:t>Fattori</a:t>
          </a:r>
          <a:r>
            <a:rPr lang="en-US" sz="2600" dirty="0"/>
            <a:t> </a:t>
          </a:r>
          <a:r>
            <a:rPr lang="en-US" sz="2600" dirty="0" err="1"/>
            <a:t>umani</a:t>
          </a:r>
          <a:endParaRPr lang="en-US" sz="2600" dirty="0"/>
        </a:p>
        <a:p>
          <a:r>
            <a:rPr lang="en-US" sz="1600" dirty="0"/>
            <a:t>-</a:t>
          </a:r>
          <a:r>
            <a:rPr lang="en-US" sz="2600" dirty="0"/>
            <a:t> </a:t>
          </a:r>
          <a:r>
            <a:rPr lang="en-US" sz="1600" dirty="0" err="1"/>
            <a:t>mancanza</a:t>
          </a:r>
          <a:r>
            <a:rPr lang="en-US" sz="1600" dirty="0"/>
            <a:t> di </a:t>
          </a:r>
          <a:r>
            <a:rPr lang="en-US" sz="1600" dirty="0" err="1"/>
            <a:t>esperienza</a:t>
          </a:r>
          <a:r>
            <a:rPr lang="en-US" sz="1600" dirty="0"/>
            <a:t> e di </a:t>
          </a:r>
          <a:r>
            <a:rPr lang="en-US" sz="1600" dirty="0" err="1"/>
            <a:t>professionalità</a:t>
          </a:r>
          <a:r>
            <a:rPr lang="en-US" sz="1600" dirty="0"/>
            <a:t> del </a:t>
          </a:r>
          <a:r>
            <a:rPr lang="en-US" sz="1600" dirty="0" err="1"/>
            <a:t>personale</a:t>
          </a:r>
          <a:endParaRPr lang="en-US" sz="1600" dirty="0"/>
        </a:p>
        <a:p>
          <a:r>
            <a:rPr lang="en-US" sz="1600" dirty="0"/>
            <a:t>- </a:t>
          </a:r>
          <a:r>
            <a:rPr lang="en-US" sz="1600" dirty="0" err="1"/>
            <a:t>frodi</a:t>
          </a:r>
          <a:r>
            <a:rPr lang="en-US" sz="1600" dirty="0"/>
            <a:t>, </a:t>
          </a:r>
          <a:r>
            <a:rPr lang="en-US" sz="1600" dirty="0" err="1"/>
            <a:t>collusioni</a:t>
          </a:r>
          <a:r>
            <a:rPr lang="en-US" sz="1600" dirty="0"/>
            <a:t>, </a:t>
          </a:r>
          <a:r>
            <a:rPr lang="en-US" sz="1600" dirty="0" err="1"/>
            <a:t>attività</a:t>
          </a:r>
          <a:r>
            <a:rPr lang="en-US" sz="1600" dirty="0"/>
            <a:t> </a:t>
          </a:r>
          <a:r>
            <a:rPr lang="en-US" sz="1600" dirty="0" err="1"/>
            <a:t>criminali</a:t>
          </a:r>
          <a:r>
            <a:rPr lang="en-US" sz="1600" dirty="0"/>
            <a:t> </a:t>
          </a:r>
          <a:r>
            <a:rPr lang="en-US" sz="1600" dirty="0" err="1"/>
            <a:t>violazione</a:t>
          </a:r>
          <a:r>
            <a:rPr lang="en-US" sz="1600" dirty="0"/>
            <a:t> di </a:t>
          </a:r>
          <a:r>
            <a:rPr lang="en-US" sz="1600" dirty="0" err="1"/>
            <a:t>leggi</a:t>
          </a:r>
          <a:r>
            <a:rPr lang="en-US" sz="1600" dirty="0"/>
            <a:t> </a:t>
          </a:r>
          <a:r>
            <a:rPr lang="mr-IN" sz="1600" dirty="0"/>
            <a:t>…</a:t>
          </a:r>
          <a:endParaRPr lang="en-US" sz="1600" dirty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/>
            <a:t>Eventi</a:t>
          </a:r>
          <a:r>
            <a:rPr lang="en-US" sz="2600" dirty="0"/>
            <a:t> </a:t>
          </a:r>
          <a:r>
            <a:rPr lang="en-US" sz="2600" dirty="0" err="1"/>
            <a:t>esogeni</a:t>
          </a:r>
          <a:endParaRPr lang="en-US" sz="2600" dirty="0"/>
        </a:p>
        <a:p>
          <a:r>
            <a:rPr lang="en-US" sz="1600" dirty="0"/>
            <a:t>- </a:t>
          </a:r>
          <a:r>
            <a:rPr lang="en-US" sz="1600" dirty="0" err="1"/>
            <a:t>Eventi</a:t>
          </a:r>
          <a:r>
            <a:rPr lang="en-US" sz="1600" dirty="0"/>
            <a:t> </a:t>
          </a:r>
          <a:r>
            <a:rPr lang="en-US" sz="1600" dirty="0" err="1"/>
            <a:t>naturali</a:t>
          </a:r>
          <a:r>
            <a:rPr lang="en-US" sz="1600" dirty="0"/>
            <a:t> al di </a:t>
          </a:r>
          <a:r>
            <a:rPr lang="en-US" sz="1600" dirty="0" err="1"/>
            <a:t>fuori</a:t>
          </a:r>
          <a:r>
            <a:rPr lang="en-US" sz="1600" dirty="0"/>
            <a:t> del </a:t>
          </a:r>
          <a:r>
            <a:rPr lang="en-US" sz="1600" dirty="0" err="1"/>
            <a:t>controllo</a:t>
          </a:r>
          <a:r>
            <a:rPr lang="en-US" sz="1600" dirty="0"/>
            <a:t> </a:t>
          </a:r>
          <a:r>
            <a:rPr lang="en-US" sz="1600" dirty="0" err="1"/>
            <a:t>aziendale</a:t>
          </a:r>
          <a:endParaRPr lang="en-US" sz="1600" dirty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</dgm:pt>
  </dgm:ptLst>
  <dgm:cxnLst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Processi interni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Model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Transaction</a:t>
          </a:r>
          <a:r>
            <a:rPr lang="it-IT" sz="1600" kern="1200" dirty="0"/>
            <a:t>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Security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Settlement</a:t>
          </a:r>
          <a:r>
            <a:rPr lang="it-IT" sz="1600" kern="1200" dirty="0"/>
            <a:t> </a:t>
          </a:r>
          <a:r>
            <a:rPr lang="it-IT" sz="1600" kern="1200" dirty="0" err="1"/>
            <a:t>error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Sistemi</a:t>
          </a:r>
          <a:r>
            <a:rPr lang="en-US" sz="2600" kern="1200" dirty="0"/>
            <a:t> </a:t>
          </a:r>
          <a:r>
            <a:rPr lang="en-US" sz="2600" kern="1200" dirty="0" err="1"/>
            <a:t>interni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Inadeguati</a:t>
          </a:r>
          <a:r>
            <a:rPr lang="en-US" sz="1600" kern="1200" dirty="0"/>
            <a:t> </a:t>
          </a:r>
          <a:r>
            <a:rPr lang="en-US" sz="1600" kern="1200" dirty="0" err="1"/>
            <a:t>sistemi</a:t>
          </a:r>
          <a:r>
            <a:rPr lang="en-US" sz="1600" kern="1200" dirty="0"/>
            <a:t> </a:t>
          </a:r>
          <a:r>
            <a:rPr lang="en-US" sz="1600" kern="1200" dirty="0" err="1"/>
            <a:t>informativi</a:t>
          </a:r>
          <a:r>
            <a:rPr lang="en-US" sz="1600" kern="1200" dirty="0"/>
            <a:t> e </a:t>
          </a:r>
          <a:r>
            <a:rPr lang="en-US" sz="1600" kern="1200" dirty="0" err="1"/>
            <a:t>tecnologici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1600" kern="1200" dirty="0" err="1"/>
            <a:t>Inefficienze</a:t>
          </a:r>
          <a:r>
            <a:rPr lang="en-US" sz="1600" kern="1200" dirty="0"/>
            <a:t> e </a:t>
          </a:r>
          <a:r>
            <a:rPr lang="en-US" sz="1600" kern="1200" dirty="0" err="1"/>
            <a:t>malfunzionamento</a:t>
          </a:r>
          <a:r>
            <a:rPr lang="en-US" sz="1600" kern="1200" dirty="0"/>
            <a:t> di hardware e software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Fattori</a:t>
          </a:r>
          <a:r>
            <a:rPr lang="en-US" sz="2600" kern="1200" dirty="0"/>
            <a:t> </a:t>
          </a:r>
          <a:r>
            <a:rPr lang="en-US" sz="2600" kern="1200" dirty="0" err="1"/>
            <a:t>umani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2600" kern="1200" dirty="0"/>
            <a:t> </a:t>
          </a:r>
          <a:r>
            <a:rPr lang="en-US" sz="1600" kern="1200" dirty="0" err="1"/>
            <a:t>mancanza</a:t>
          </a:r>
          <a:r>
            <a:rPr lang="en-US" sz="1600" kern="1200" dirty="0"/>
            <a:t> di </a:t>
          </a:r>
          <a:r>
            <a:rPr lang="en-US" sz="1600" kern="1200" dirty="0" err="1"/>
            <a:t>esperienza</a:t>
          </a:r>
          <a:r>
            <a:rPr lang="en-US" sz="1600" kern="1200" dirty="0"/>
            <a:t> e di </a:t>
          </a:r>
          <a:r>
            <a:rPr lang="en-US" sz="1600" kern="1200" dirty="0" err="1"/>
            <a:t>professionalità</a:t>
          </a:r>
          <a:r>
            <a:rPr lang="en-US" sz="1600" kern="1200" dirty="0"/>
            <a:t> del </a:t>
          </a:r>
          <a:r>
            <a:rPr lang="en-US" sz="1600" kern="1200" dirty="0" err="1"/>
            <a:t>personale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frodi</a:t>
          </a:r>
          <a:r>
            <a:rPr lang="en-US" sz="1600" kern="1200" dirty="0"/>
            <a:t>, </a:t>
          </a:r>
          <a:r>
            <a:rPr lang="en-US" sz="1600" kern="1200" dirty="0" err="1"/>
            <a:t>collusioni</a:t>
          </a:r>
          <a:r>
            <a:rPr lang="en-US" sz="1600" kern="1200" dirty="0"/>
            <a:t>, </a:t>
          </a:r>
          <a:r>
            <a:rPr lang="en-US" sz="1600" kern="1200" dirty="0" err="1"/>
            <a:t>attività</a:t>
          </a:r>
          <a:r>
            <a:rPr lang="en-US" sz="1600" kern="1200" dirty="0"/>
            <a:t> </a:t>
          </a:r>
          <a:r>
            <a:rPr lang="en-US" sz="1600" kern="1200" dirty="0" err="1"/>
            <a:t>criminali</a:t>
          </a:r>
          <a:r>
            <a:rPr lang="en-US" sz="1600" kern="1200" dirty="0"/>
            <a:t> </a:t>
          </a:r>
          <a:r>
            <a:rPr lang="en-US" sz="1600" kern="1200" dirty="0" err="1"/>
            <a:t>violazione</a:t>
          </a:r>
          <a:r>
            <a:rPr lang="en-US" sz="1600" kern="1200" dirty="0"/>
            <a:t> di </a:t>
          </a:r>
          <a:r>
            <a:rPr lang="en-US" sz="1600" kern="1200" dirty="0" err="1"/>
            <a:t>leggi</a:t>
          </a:r>
          <a:r>
            <a:rPr lang="en-US" sz="1600" kern="1200" dirty="0"/>
            <a:t> </a:t>
          </a:r>
          <a:r>
            <a:rPr lang="mr-IN" sz="1600" kern="1200" dirty="0"/>
            <a:t>…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Eventi</a:t>
          </a:r>
          <a:r>
            <a:rPr lang="en-US" sz="2600" kern="1200" dirty="0"/>
            <a:t> </a:t>
          </a:r>
          <a:r>
            <a:rPr lang="en-US" sz="2600" kern="1200" dirty="0" err="1"/>
            <a:t>esogeni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Eventi</a:t>
          </a:r>
          <a:r>
            <a:rPr lang="en-US" sz="1600" kern="1200" dirty="0"/>
            <a:t> </a:t>
          </a:r>
          <a:r>
            <a:rPr lang="en-US" sz="1600" kern="1200" dirty="0" err="1"/>
            <a:t>naturali</a:t>
          </a:r>
          <a:r>
            <a:rPr lang="en-US" sz="1600" kern="1200" dirty="0"/>
            <a:t> al di </a:t>
          </a:r>
          <a:r>
            <a:rPr lang="en-US" sz="1600" kern="1200" dirty="0" err="1"/>
            <a:t>fuori</a:t>
          </a:r>
          <a:r>
            <a:rPr lang="en-US" sz="1600" kern="1200" dirty="0"/>
            <a:t> del </a:t>
          </a:r>
          <a:r>
            <a:rPr lang="en-US" sz="1600" kern="1200" dirty="0" err="1"/>
            <a:t>controllo</a:t>
          </a:r>
          <a:r>
            <a:rPr lang="en-US" sz="1600" kern="1200" dirty="0"/>
            <a:t> </a:t>
          </a:r>
          <a:r>
            <a:rPr lang="en-US" sz="1600" kern="1200" dirty="0" err="1"/>
            <a:t>aziendale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28/05/2018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ERIK HOLLER  - ELIA SCARPARO - 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+mn-lt"/>
              </a:rPr>
              <a:t>Laboratorio di simulazioni finanziarie</a:t>
            </a:r>
            <a:br>
              <a:rPr lang="it-IT" b="1" dirty="0">
                <a:latin typeface="+mn-lt"/>
              </a:rPr>
            </a:b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2017/2018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199" y="3033825"/>
            <a:ext cx="107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Approccio attuariale alla misurazione del rischio operativo: Il </a:t>
            </a:r>
            <a:r>
              <a:rPr lang="it-IT" sz="3600" b="1" dirty="0" err="1"/>
              <a:t>Loss</a:t>
            </a:r>
            <a:r>
              <a:rPr lang="it-IT" sz="3600" b="1" dirty="0"/>
              <a:t> Distribution </a:t>
            </a:r>
            <a:r>
              <a:rPr lang="it-IT" sz="3600" b="1" dirty="0" err="1"/>
              <a:t>Approach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4" y="2062478"/>
            <a:ext cx="6871288" cy="39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/>
              <a:t>La </a:t>
            </a:r>
            <a:r>
              <a:rPr lang="it-IT" sz="2400" b="1" dirty="0"/>
              <a:t>distribuzione 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utile per la stima della </a:t>
            </a:r>
            <a:r>
              <a:rPr lang="it-IT" sz="2400" dirty="0" err="1"/>
              <a:t>frequency</a:t>
            </a:r>
            <a:r>
              <a:rPr lang="it-IT" sz="2400" dirty="0"/>
              <a:t> in quanto:</a:t>
            </a:r>
          </a:p>
          <a:p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si 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/>
              <a:t>all'interno di una determinata business line (sfruttando l’ipotesi di indipendenza degli eventi 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semplice da implementare, basta conoscere il numero medio di volte che l'evento 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distribuzione</a:t>
            </a:r>
            <a:r>
              <a:rPr lang="it-IT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>
                <a:effectLst/>
              </a:rPr>
              <a:t>Costruzione di un </a:t>
            </a:r>
            <a:r>
              <a:rPr lang="it-IT" sz="2000" dirty="0" err="1">
                <a:effectLst/>
              </a:rPr>
              <a:t>QQplot</a:t>
            </a:r>
            <a:r>
              <a:rPr lang="it-IT" sz="2000" dirty="0">
                <a:effectLst/>
              </a:rPr>
              <a:t> utile per verificare se la distribuzione teorica utilizzata, in questo caso una </a:t>
            </a:r>
            <a:r>
              <a:rPr lang="it-IT" sz="2000" dirty="0" err="1">
                <a:effectLst/>
              </a:rPr>
              <a:t>poissoniana</a:t>
            </a:r>
            <a:r>
              <a:rPr lang="it-IT" sz="2000" dirty="0">
                <a:effectLst/>
              </a:rPr>
              <a:t>, approssima correttamente i  valori di k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0" y="141728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/>
          </a:p>
          <a:p>
            <a:pPr marL="285750" indent="-285750" algn="just">
              <a:buFont typeface="Arial" charset="0"/>
              <a:buChar char="•"/>
            </a:pPr>
            <a:r>
              <a:rPr lang="it-IT" dirty="0"/>
              <a:t>Per rappresentare la distribuzione del fenomeno osservato abbiamo utilizzato una distribuzione continua definendo quindi le </a:t>
            </a:r>
            <a:r>
              <a:rPr lang="it-IT" dirty="0" err="1"/>
              <a:t>severity</a:t>
            </a:r>
            <a:r>
              <a:rPr lang="it-IT" dirty="0"/>
              <a:t> delle perdite operative effettuando estrazioni casuali da una distribuzione </a:t>
            </a:r>
            <a:r>
              <a:rPr lang="it-IT" b="1" dirty="0"/>
              <a:t>log-normale</a:t>
            </a:r>
          </a:p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838198" y="244126"/>
            <a:ext cx="10884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X e </a:t>
            </a:r>
            <a:r>
              <a:rPr lang="it-IT" sz="4000">
                <a:latin typeface="+mn-lt"/>
              </a:rPr>
              <a:t>del vettore k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722089"/>
            <a:ext cx="9925580" cy="31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5139935"/>
            <a:ext cx="10092266" cy="143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L 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2438400"/>
            <a:ext cx="10016065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92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dirty="0">
                <a:cs typeface="Times New Roman" panose="02020603050405020304" pitchFamily="18" charset="0"/>
              </a:rPr>
              <a:t> </a:t>
            </a:r>
          </a:p>
          <a:p>
            <a:r>
              <a:rPr lang="it-IT" dirty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dirty="0" err="1">
                <a:cs typeface="Times New Roman" panose="02020603050405020304" pitchFamily="18" charset="0"/>
              </a:rPr>
              <a:t>t,T</a:t>
            </a:r>
            <a:r>
              <a:rPr lang="it-IT" dirty="0">
                <a:cs typeface="Times New Roman" panose="02020603050405020304" pitchFamily="18" charset="0"/>
              </a:rPr>
              <a:t>] con un dato livello di confidenza (1-α).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189768" y="498154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Value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58100" y="564597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Capital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itchFamily="18" charset="0"/>
              <a:ea typeface="+mj-ea"/>
              <a:cs typeface="+mj-cs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rischio operativo a livello attuariale 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Distribution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Approach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(LDA)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Indicatori di rischio: VAR (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&amp; CAR (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Capital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Applicazioni: modellizzazione della perdita e simulazione monte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carlo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Confronto fra distribuzioni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Vantaggi e limiti del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Distribution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Approach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284424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Indice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Definizione delle distribuzioni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 un certo numero casuale k estraendolo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frequency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generano k variabili x</a:t>
            </a:r>
            <a:r>
              <a:rPr lang="it-IT" sz="2400" baseline="-25000" dirty="0">
                <a:cs typeface="Times New Roman" panose="02020603050405020304" pitchFamily="18" charset="0"/>
              </a:rPr>
              <a:t>i </a:t>
            </a:r>
            <a:r>
              <a:rPr lang="it-IT" sz="2400" dirty="0">
                <a:cs typeface="Times New Roman" panose="02020603050405020304" pitchFamily="18" charset="0"/>
              </a:rPr>
              <a:t>campionate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severity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dirty="0" err="1">
                <a:cs typeface="Times New Roman" panose="02020603050405020304" pitchFamily="18" charset="0"/>
              </a:rPr>
              <a:t>VaR</a:t>
            </a:r>
            <a:r>
              <a:rPr lang="it-IT" dirty="0">
                <a:cs typeface="Times New Roman" panose="02020603050405020304" pitchFamily="18" charset="0"/>
              </a:rPr>
              <a:t> come percentile al livello desiderato</a:t>
            </a: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842961" y="419791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Modellizzazione della perdita e simulazione </a:t>
            </a:r>
            <a:r>
              <a:rPr lang="it-IT" sz="4000" b="1" dirty="0">
                <a:latin typeface="+mn-lt"/>
                <a:cs typeface="Times New Roman" panose="02020603050405020304" pitchFamily="18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cs typeface="Times New Roman" panose="02020603050405020304" pitchFamily="18" charset="0"/>
              </a:rPr>
              <a:t>Quanto fatto fin qui poggia sulle seguenti assunzioni: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eventi di perdita sono reciprocamente indipendenti tra i diversi </a:t>
            </a:r>
            <a:r>
              <a:rPr lang="it-IT" dirty="0" err="1">
                <a:cs typeface="Times New Roman" panose="02020603050405020304" pitchFamily="18" charset="0"/>
              </a:rPr>
              <a:t>sottointervalli</a:t>
            </a:r>
            <a:r>
              <a:rPr lang="it-IT" dirty="0">
                <a:cs typeface="Times New Roman" panose="02020603050405020304" pitchFamily="18" charset="0"/>
              </a:rPr>
              <a:t> temporali;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costo di ogni “incidente” sia identicamente distribuito;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la distribuzione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quella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siano indipendenti. 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215374" y="167258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Ipotesi formulate</a:t>
            </a: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492582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Aggregazione delle classi di rischio</a:t>
            </a:r>
          </a:p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CaR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e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VaR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777167"/>
            <a:ext cx="10976086" cy="254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calcolo del requisito patrimoniale complessivo a fronte del rischio operativo può essere effettuato sommando i requisiti patrimoniali determinati per ciascuna Business Line e tipologia di evento ipotizzando tra loro indipendenza.</a:t>
            </a:r>
          </a:p>
          <a:p>
            <a:pPr algn="l"/>
            <a:endParaRPr lang="it-IT" dirty="0">
              <a:cs typeface="Times New Roman" panose="02020603050405020304" pitchFamily="18" charset="0"/>
            </a:endParaRPr>
          </a:p>
          <a:p>
            <a:pPr algn="l"/>
            <a:endParaRPr lang="it-IT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4D0935-8309-405C-8523-348F8982E850}"/>
              </a:ext>
            </a:extLst>
          </p:cNvPr>
          <p:cNvSpPr txBox="1"/>
          <p:nvPr/>
        </p:nvSpPr>
        <p:spPr>
          <a:xfrm>
            <a:off x="1172814" y="2131920"/>
            <a:ext cx="9841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Segue il confronto grafico delle distribuzioni di perdita relative ad una business line e ad un </a:t>
            </a:r>
            <a:r>
              <a:rPr lang="it-IT" sz="2400" dirty="0" err="1"/>
              <a:t>event</a:t>
            </a:r>
            <a:r>
              <a:rPr lang="it-IT" sz="2400" dirty="0"/>
              <a:t> </a:t>
            </a:r>
            <a:r>
              <a:rPr lang="it-IT" sz="2400" dirty="0" err="1"/>
              <a:t>type</a:t>
            </a:r>
            <a:r>
              <a:rPr lang="it-IT" sz="2400" dirty="0"/>
              <a:t> per i 3 casi:</a:t>
            </a:r>
          </a:p>
          <a:p>
            <a:endParaRPr lang="it-IT" sz="2400" dirty="0"/>
          </a:p>
          <a:p>
            <a:pPr lvl="0" algn="ctr"/>
            <a:r>
              <a:rPr lang="it-IT" sz="2400" dirty="0"/>
              <a:t>CASO 1		μ = 1.5		σ</a:t>
            </a:r>
            <a:r>
              <a:rPr lang="it-IT" sz="2400" baseline="30000" dirty="0"/>
              <a:t>2 </a:t>
            </a:r>
            <a:r>
              <a:rPr lang="it-IT" sz="2400" dirty="0"/>
              <a:t>= 1</a:t>
            </a:r>
          </a:p>
          <a:p>
            <a:pPr lvl="0" algn="ctr"/>
            <a:endParaRPr lang="it-IT" sz="2400" dirty="0"/>
          </a:p>
          <a:p>
            <a:pPr lvl="0" algn="ctr"/>
            <a:r>
              <a:rPr lang="it-IT" sz="2400" dirty="0"/>
              <a:t>CASO 2		μ = 1.5		σ</a:t>
            </a:r>
            <a:r>
              <a:rPr lang="it-IT" sz="2400" baseline="30000" dirty="0"/>
              <a:t>2 </a:t>
            </a:r>
            <a:r>
              <a:rPr lang="it-IT" sz="2400" dirty="0"/>
              <a:t>= 2</a:t>
            </a:r>
          </a:p>
          <a:p>
            <a:pPr lvl="0" algn="ctr"/>
            <a:endParaRPr lang="it-IT" sz="2400" dirty="0"/>
          </a:p>
          <a:p>
            <a:pPr lvl="0" algn="ctr"/>
            <a:r>
              <a:rPr lang="it-IT" sz="2400" dirty="0"/>
              <a:t>CASO 3 	μ = 3		σ</a:t>
            </a:r>
            <a:r>
              <a:rPr lang="it-IT" sz="2400" baseline="30000" dirty="0"/>
              <a:t>2 </a:t>
            </a:r>
            <a:r>
              <a:rPr lang="it-IT" sz="2400" dirty="0"/>
              <a:t>=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98FE20-DB05-4E34-A078-F69B0D355089}"/>
              </a:ext>
            </a:extLst>
          </p:cNvPr>
          <p:cNvSpPr txBox="1"/>
          <p:nvPr/>
        </p:nvSpPr>
        <p:spPr>
          <a:xfrm>
            <a:off x="1655618" y="586485"/>
            <a:ext cx="888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Per una business line e un </a:t>
            </a:r>
            <a:r>
              <a:rPr lang="it-IT" sz="4000" dirty="0" err="1"/>
              <a:t>event</a:t>
            </a:r>
            <a:r>
              <a:rPr lang="it-IT" sz="4000" dirty="0"/>
              <a:t> </a:t>
            </a:r>
            <a:r>
              <a:rPr lang="it-IT" sz="4000" dirty="0" err="1"/>
              <a:t>type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6D2AC4-AA99-484A-BA0D-F585B0715DD2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AA36FB-FBBC-4740-9ED7-14A75614782B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</p:spTree>
    <p:extLst>
      <p:ext uri="{BB962C8B-B14F-4D97-AF65-F5344CB8AC3E}">
        <p14:creationId xmlns:p14="http://schemas.microsoft.com/office/powerpoint/2010/main" val="417534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0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2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DE832F-F371-41AB-B1CC-2AC9B9FAB3B7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190D3D-8F34-4903-BC36-3F1924FD2C0E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4C4FA5-D239-410A-802A-E395AFB3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1" y="1877740"/>
            <a:ext cx="11499557" cy="31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9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5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4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Vantaggi 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721099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41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Vantaggi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26330" y="1696007"/>
            <a:ext cx="993933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sulle caratteristiche specifiche di ogni singola istituzione, invece di basarsi su una </a:t>
            </a:r>
            <a:r>
              <a:rPr lang="it-IT" sz="2400" i="1" dirty="0" err="1"/>
              <a:t>proxy</a:t>
            </a:r>
            <a:r>
              <a:rPr lang="it-IT" sz="2400" i="1" dirty="0"/>
              <a:t> </a:t>
            </a:r>
            <a:r>
              <a:rPr lang="it-IT" sz="2400" dirty="0"/>
              <a:t>o su una media di settore;</a:t>
            </a: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 principi matematici simili a quelli utilizzati per la stima del requisito patrimoniale per il rischio di mercato e per il rischio di credito;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La separazione tra </a:t>
            </a:r>
            <a:r>
              <a:rPr lang="it-IT" sz="2400" dirty="0" err="1"/>
              <a:t>frequency</a:t>
            </a:r>
            <a:r>
              <a:rPr lang="it-IT" sz="2400" dirty="0"/>
              <a:t> e </a:t>
            </a:r>
            <a:r>
              <a:rPr lang="it-IT" sz="2400" dirty="0" err="1"/>
              <a:t>severity</a:t>
            </a:r>
            <a:r>
              <a:rPr lang="it-IT" sz="2400" dirty="0"/>
              <a:t> favorisce la precisione nella stima e la comprensione del processo di generazione del rischio;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L’utilizzo di distribuzioni statistiche ben conosciute può aiutare il processo di calibrazione</a:t>
            </a:r>
            <a:r>
              <a:rPr lang="it-IT" sz="2400" dirty="0">
                <a:effectLst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19324" y="754507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Limiti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72814" y="1193493"/>
            <a:ext cx="9520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endParaRPr lang="it-IT" dirty="0"/>
          </a:p>
          <a:p>
            <a:pPr marL="285750" lvl="1" indent="-285750">
              <a:buFont typeface="Arial" charset="0"/>
              <a:buChar char="•"/>
            </a:pPr>
            <a:r>
              <a:rPr lang="it-IT" sz="2400" dirty="0"/>
              <a:t>È un modello ad alta intensità di dati. Per applicare questo metodo in modo coerente in tutta l'organizzazione, è necessaria una serie di dati completa riguardante gli eventi di perdita.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necessario un vasto campione statistico strutturato e qualitativamente adeguato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L’assunzione di indipendenza tra la distribuzione di </a:t>
            </a:r>
            <a:r>
              <a:rPr lang="it-IT" sz="2400" dirty="0" err="1"/>
              <a:t>frequency</a:t>
            </a:r>
            <a:r>
              <a:rPr lang="it-IT" sz="2400" dirty="0"/>
              <a:t> e quella di </a:t>
            </a:r>
            <a:r>
              <a:rPr lang="it-IT" sz="2400" dirty="0" err="1"/>
              <a:t>severity</a:t>
            </a:r>
            <a:r>
              <a:rPr lang="it-IT" sz="2400" dirty="0"/>
              <a:t> costituisce un grosso limite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Il </a:t>
            </a:r>
            <a:r>
              <a:rPr lang="it-IT" sz="2400" dirty="0" err="1"/>
              <a:t>VaR</a:t>
            </a:r>
            <a:r>
              <a:rPr lang="it-IT" sz="2400" dirty="0"/>
              <a:t> non fornisce informazioni sulle perdite oltre l’intervallo di confidenza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DA07E-2836-4BAC-BA34-C27C3C3E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latin typeface="+mn-lt"/>
              </a:rPr>
              <a:t>Expected</a:t>
            </a:r>
            <a:r>
              <a:rPr lang="it-IT" sz="4000" dirty="0">
                <a:latin typeface="+mn-lt"/>
              </a:rPr>
              <a:t> </a:t>
            </a:r>
            <a:r>
              <a:rPr lang="it-IT" sz="4000" dirty="0" err="1">
                <a:latin typeface="+mn-lt"/>
              </a:rPr>
              <a:t>Shortfall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9FD2E0-A1CA-47E2-8D12-5C0F6668D2C8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96E7DA-EAF3-404C-AB6E-37B55C1BA662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/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/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𝑉𝑎𝑅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31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C6786E0-529B-4F2A-A7AE-33B1D159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8" y="761400"/>
            <a:ext cx="7113600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Definizione di rischio operativo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r>
              <a:rPr lang="it-IT" sz="2600" dirty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>
                <a:cs typeface="Times New Roman" panose="02020603050405020304" pitchFamily="18" charset="0"/>
              </a:rPr>
              <a:t>Working</a:t>
            </a:r>
            <a:r>
              <a:rPr lang="it-IT" sz="1200" dirty="0"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cs typeface="Times New Roman" panose="02020603050405020304" pitchFamily="18" charset="0"/>
              </a:rPr>
              <a:t>paper</a:t>
            </a:r>
            <a:r>
              <a:rPr lang="it-IT" sz="1200" dirty="0">
                <a:cs typeface="Times New Roman" panose="02020603050405020304" pitchFamily="18" charset="0"/>
              </a:rPr>
              <a:t> 09/2001, Comitato di Basilea</a:t>
            </a: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Fonti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>
                <a:cs typeface="Times New Roman" panose="02020603050405020304" pitchFamily="18" charset="0"/>
              </a:rPr>
              <a:t>Approach</a:t>
            </a:r>
            <a:r>
              <a:rPr lang="it-IT" sz="1800" i="1" dirty="0">
                <a:cs typeface="Times New Roman" panose="02020603050405020304" pitchFamily="18" charset="0"/>
              </a:rPr>
              <a:t> for </a:t>
            </a:r>
            <a:r>
              <a:rPr lang="it-IT" sz="1800" i="1" dirty="0" err="1">
                <a:cs typeface="Times New Roman" panose="02020603050405020304" pitchFamily="18" charset="0"/>
              </a:rPr>
              <a:t>operational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risk</a:t>
            </a:r>
            <a:r>
              <a:rPr lang="it-IT" sz="1800" i="1" dirty="0">
                <a:cs typeface="Times New Roman" panose="02020603050405020304" pitchFamily="18" charset="0"/>
              </a:rPr>
              <a:t>, A. </a:t>
            </a:r>
            <a:r>
              <a:rPr lang="it-IT" sz="1800" i="1" dirty="0" err="1">
                <a:cs typeface="Times New Roman" panose="02020603050405020304" pitchFamily="18" charset="0"/>
              </a:rPr>
              <a:t>Frachot</a:t>
            </a:r>
            <a:r>
              <a:rPr lang="it-IT" sz="1800" i="1" dirty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>
                <a:cs typeface="Times New Roman" panose="02020603050405020304" pitchFamily="18" charset="0"/>
              </a:rPr>
              <a:t>Roncalliy</a:t>
            </a:r>
            <a:r>
              <a:rPr lang="it-IT" sz="1800" i="1" dirty="0"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cs typeface="Times New Roman" panose="02020603050405020304" pitchFamily="18" charset="0"/>
              </a:rPr>
              <a:t>Groupe</a:t>
            </a:r>
            <a:r>
              <a:rPr lang="it-IT" sz="1800" i="1" dirty="0">
                <a:cs typeface="Times New Roman" panose="02020603050405020304" pitchFamily="18" charset="0"/>
              </a:rPr>
              <a:t> de </a:t>
            </a:r>
            <a:r>
              <a:rPr lang="it-IT" sz="1800" i="1" dirty="0" err="1">
                <a:cs typeface="Times New Roman" panose="02020603050405020304" pitchFamily="18" charset="0"/>
              </a:rPr>
              <a:t>Recherche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Operationnelle</a:t>
            </a:r>
            <a:r>
              <a:rPr lang="it-IT" sz="1800" i="1" dirty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[</a:t>
            </a:r>
            <a:r>
              <a:rPr lang="it-IT" sz="1800" i="1" dirty="0" err="1">
                <a:cs typeface="Times New Roman" panose="02020603050405020304" pitchFamily="18" charset="0"/>
              </a:rPr>
              <a:t>Wiley</a:t>
            </a:r>
            <a:r>
              <a:rPr lang="it-IT" sz="1800" i="1" dirty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>
                <a:cs typeface="Times New Roman" panose="02020603050405020304" pitchFamily="18" charset="0"/>
              </a:rPr>
              <a:t>Probability</a:t>
            </a:r>
            <a:r>
              <a:rPr lang="it-IT" sz="1800" i="1" dirty="0">
                <a:cs typeface="Times New Roman" panose="02020603050405020304" pitchFamily="18" charset="0"/>
              </a:rPr>
              <a:t> and </a:t>
            </a:r>
            <a:r>
              <a:rPr lang="it-IT" sz="1800" i="1" dirty="0" err="1">
                <a:cs typeface="Times New Roman" panose="02020603050405020304" pitchFamily="18" charset="0"/>
              </a:rPr>
              <a:t>Statistics</a:t>
            </a:r>
            <a:r>
              <a:rPr lang="it-IT" sz="1800" i="1" dirty="0">
                <a:cs typeface="Times New Roman" panose="02020603050405020304" pitchFamily="18" charset="0"/>
              </a:rPr>
              <a:t>] </a:t>
            </a:r>
            <a:r>
              <a:rPr lang="it-IT" sz="1800" i="1" dirty="0" err="1">
                <a:cs typeface="Times New Roman" panose="02020603050405020304" pitchFamily="18" charset="0"/>
              </a:rPr>
              <a:t>Klugman</a:t>
            </a:r>
            <a:r>
              <a:rPr lang="it-IT" sz="1800" i="1" dirty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>
                <a:cs typeface="Times New Roman" panose="02020603050405020304" pitchFamily="18" charset="0"/>
              </a:rPr>
              <a:t>Panjer</a:t>
            </a:r>
            <a:r>
              <a:rPr lang="it-IT" sz="1800" i="1" dirty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>
                <a:cs typeface="Times New Roman" panose="02020603050405020304" pitchFamily="18" charset="0"/>
              </a:rPr>
              <a:t>Wilmt</a:t>
            </a:r>
            <a:r>
              <a:rPr lang="it-IT" sz="1800" i="1" dirty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Models_From</a:t>
            </a:r>
            <a:r>
              <a:rPr lang="it-IT" sz="1800" i="1" dirty="0">
                <a:cs typeface="Times New Roman" panose="02020603050405020304" pitchFamily="18" charset="0"/>
              </a:rPr>
              <a:t> Data to </a:t>
            </a:r>
            <a:r>
              <a:rPr lang="it-IT" sz="1800" i="1" dirty="0" err="1">
                <a:cs typeface="Times New Roman" panose="02020603050405020304" pitchFamily="18" charset="0"/>
              </a:rPr>
              <a:t>Desicions</a:t>
            </a:r>
            <a:r>
              <a:rPr lang="it-IT" sz="1800" i="1" dirty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>
                <a:cs typeface="Times New Roman" panose="02020603050405020304" pitchFamily="18" charset="0"/>
              </a:rPr>
              <a:t>Bonollo</a:t>
            </a:r>
            <a:r>
              <a:rPr lang="it-IT" sz="1800" i="1" dirty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>
                <a:cs typeface="Times New Roman" panose="02020603050405020304" pitchFamily="18" charset="0"/>
              </a:rPr>
              <a:t>Fasiolo</a:t>
            </a:r>
            <a:r>
              <a:rPr lang="it-IT" sz="1800" i="1" dirty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>
                <a:cs typeface="Times New Roman" panose="02020603050405020304" pitchFamily="18" charset="0"/>
              </a:rPr>
              <a:t>Foscari</a:t>
            </a:r>
            <a:r>
              <a:rPr lang="it-IT" sz="1800" i="1" dirty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>
                <a:cs typeface="Times New Roman" panose="02020603050405020304" pitchFamily="18" charset="0"/>
              </a:rPr>
              <a:t>Prof.sa</a:t>
            </a:r>
            <a:r>
              <a:rPr lang="it-IT" sz="1800" i="1" dirty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>
                <a:cs typeface="Times New Roman" panose="02020603050405020304" pitchFamily="18" charset="0"/>
              </a:rPr>
              <a:t>Corain</a:t>
            </a:r>
            <a:r>
              <a:rPr lang="it-IT" sz="1800" i="1" dirty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Grazie per l’attenzione!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Fattori di rischio operativo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5681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Business line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r>
              <a:rPr lang="it-IT" b="1" dirty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permette di stimare 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dell’evento usando dati 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Con queste due distribuzioni è possibile computare la distribuzione di probabilità aggregata delle perdite operative. Nella nostra analisi non avendo a disposizione dati reali su perdite operative e sulla loro frequenza le abbiamo generate simulandole casualmente</a:t>
            </a:r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Bodoni MT" pitchFamily="18" charset="0"/>
              </a:rPr>
              <a:t>Definizione </a:t>
            </a: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Calibri "/>
              </a:rPr>
              <a:t>Loss</a:t>
            </a:r>
            <a:r>
              <a:rPr lang="it-IT" sz="4000" dirty="0">
                <a:latin typeface="Calibri "/>
              </a:rPr>
              <a:t> Distribution </a:t>
            </a:r>
            <a:r>
              <a:rPr lang="it-IT" sz="4000" dirty="0" err="1">
                <a:latin typeface="Calibri "/>
              </a:rPr>
              <a:t>Approach</a:t>
            </a:r>
            <a:endParaRPr lang="it-IT" sz="4000" dirty="0">
              <a:latin typeface="Calibri 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~ 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cs typeface="Times New Roman" panose="02020603050405020304" pitchFamily="18" charset="0"/>
                  </a:rPr>
                  <a:t>Xi</a:t>
                </a:r>
                <a:r>
                  <a:rPr lang="it-IT" dirty="0">
                    <a:cs typeface="Times New Roman" panose="02020603050405020304" pitchFamily="18" charset="0"/>
                  </a:rPr>
                  <a:t> ~ </a:t>
                </a:r>
                <a:r>
                  <a:rPr lang="it-IT" dirty="0" err="1">
                    <a:cs typeface="Times New Roman" panose="02020603050405020304" pitchFamily="18" charset="0"/>
                  </a:rPr>
                  <a:t>Logn</a:t>
                </a:r>
                <a:r>
                  <a:rPr lang="it-IT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 (i=1, …, K)</a:t>
                </a:r>
              </a:p>
            </p:txBody>
          </p:sp>
        </mc:Choice>
        <mc:Fallback xmlns="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charset="0"/>
                        </a:rPr>
                        <m:t>𝐿</m:t>
                      </m:r>
                      <m:r>
                        <a:rPr lang="it-IT" sz="360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11520</TotalTime>
  <Words>1979</Words>
  <Application>Microsoft Office PowerPoint</Application>
  <PresentationFormat>Widescreen</PresentationFormat>
  <Paragraphs>242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Abadi MT Condensed Light</vt:lpstr>
      <vt:lpstr>Arial</vt:lpstr>
      <vt:lpstr>Bodoni MT</vt:lpstr>
      <vt:lpstr>Calibri</vt:lpstr>
      <vt:lpstr>Calibri </vt:lpstr>
      <vt:lpstr>Calibri Light</vt:lpstr>
      <vt:lpstr>Cambria Math</vt:lpstr>
      <vt:lpstr>Times New Roman</vt:lpstr>
      <vt:lpstr>Tema di Office</vt:lpstr>
      <vt:lpstr>Laboratorio di simulazioni finanziarie  A.A. 2017/2018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Expected Shortfall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erikholler</cp:lastModifiedBy>
  <cp:revision>63</cp:revision>
  <dcterms:created xsi:type="dcterms:W3CDTF">2018-04-26T13:24:15Z</dcterms:created>
  <dcterms:modified xsi:type="dcterms:W3CDTF">2018-05-28T09:59:40Z</dcterms:modified>
</cp:coreProperties>
</file>