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3"/>
  </p:notesMasterIdLst>
  <p:handoutMasterIdLst>
    <p:handoutMasterId r:id="rId24"/>
  </p:handoutMasterIdLst>
  <p:sldIdLst>
    <p:sldId id="752" r:id="rId2"/>
    <p:sldId id="949" r:id="rId3"/>
    <p:sldId id="951" r:id="rId4"/>
    <p:sldId id="952" r:id="rId5"/>
    <p:sldId id="954" r:id="rId6"/>
    <p:sldId id="955" r:id="rId7"/>
    <p:sldId id="956" r:id="rId8"/>
    <p:sldId id="957" r:id="rId9"/>
    <p:sldId id="958" r:id="rId10"/>
    <p:sldId id="959" r:id="rId11"/>
    <p:sldId id="960" r:id="rId12"/>
    <p:sldId id="961" r:id="rId13"/>
    <p:sldId id="962" r:id="rId14"/>
    <p:sldId id="969" r:id="rId15"/>
    <p:sldId id="963" r:id="rId16"/>
    <p:sldId id="964" r:id="rId17"/>
    <p:sldId id="968" r:id="rId18"/>
    <p:sldId id="965" r:id="rId19"/>
    <p:sldId id="966" r:id="rId20"/>
    <p:sldId id="967" r:id="rId21"/>
    <p:sldId id="953"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 initials="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08E40"/>
    <a:srgbClr val="990033"/>
    <a:srgbClr val="D57B31"/>
    <a:srgbClr val="0000FF"/>
    <a:srgbClr val="FFDED9"/>
    <a:srgbClr val="D93419"/>
    <a:srgbClr val="FECAC6"/>
    <a:srgbClr val="FE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24" autoAdjust="0"/>
    <p:restoredTop sz="84754" autoAdjust="0"/>
  </p:normalViewPr>
  <p:slideViewPr>
    <p:cSldViewPr>
      <p:cViewPr varScale="1">
        <p:scale>
          <a:sx n="97" d="100"/>
          <a:sy n="97" d="100"/>
        </p:scale>
        <p:origin x="1626"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01" d="100"/>
          <a:sy n="101" d="100"/>
        </p:scale>
        <p:origin x="35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17C717-2E77-43F7-8BAA-E13F99C08DD4}" type="datetimeFigureOut">
              <a:rPr lang="en-US" smtClean="0"/>
              <a:t>1/8/2017</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2A6CD7-742B-4F90-ACC4-AFBCA0CF3A3C}" type="slidenum">
              <a:rPr lang="en-US" smtClean="0"/>
              <a:t>‹Nr.›</a:t>
            </a:fld>
            <a:endParaRPr lang="en-US"/>
          </a:p>
        </p:txBody>
      </p:sp>
    </p:spTree>
    <p:extLst>
      <p:ext uri="{BB962C8B-B14F-4D97-AF65-F5344CB8AC3E}">
        <p14:creationId xmlns:p14="http://schemas.microsoft.com/office/powerpoint/2010/main" val="415060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FAD53-7DF4-4A15-9FFC-B2278C735E69}" type="datetimeFigureOut">
              <a:rPr lang="en-US" smtClean="0"/>
              <a:t>1/8/2017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A4F79-E684-4978-8182-2DD3F95DEE42}" type="slidenum">
              <a:rPr lang="en-US" smtClean="0"/>
              <a:t>‹Nr.›</a:t>
            </a:fld>
            <a:endParaRPr lang="en-US"/>
          </a:p>
        </p:txBody>
      </p:sp>
    </p:spTree>
    <p:extLst>
      <p:ext uri="{BB962C8B-B14F-4D97-AF65-F5344CB8AC3E}">
        <p14:creationId xmlns:p14="http://schemas.microsoft.com/office/powerpoint/2010/main" val="65308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781A4F79-E684-4978-8182-2DD3F95DEE42}" type="slidenum">
              <a:rPr lang="en-US" smtClean="0"/>
              <a:t>1</a:t>
            </a:fld>
            <a:endParaRPr lang="en-US"/>
          </a:p>
        </p:txBody>
      </p:sp>
    </p:spTree>
    <p:extLst>
      <p:ext uri="{BB962C8B-B14F-4D97-AF65-F5344CB8AC3E}">
        <p14:creationId xmlns:p14="http://schemas.microsoft.com/office/powerpoint/2010/main" val="86952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12</a:t>
            </a:fld>
            <a:endParaRPr lang="en-US"/>
          </a:p>
        </p:txBody>
      </p:sp>
    </p:spTree>
    <p:extLst>
      <p:ext uri="{BB962C8B-B14F-4D97-AF65-F5344CB8AC3E}">
        <p14:creationId xmlns:p14="http://schemas.microsoft.com/office/powerpoint/2010/main" val="371574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Beispielstruktur für Plan</a:t>
            </a:r>
            <a:endParaRPr lang="de-DE" baseline="0" dirty="0"/>
          </a:p>
          <a:p>
            <a:r>
              <a:rPr lang="de-DE" baseline="0" dirty="0"/>
              <a:t>NICHT FÜR SOFTWARE ENTWICKLUNG ANGEPASST! (allgemein)</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13</a:t>
            </a:fld>
            <a:endParaRPr lang="en-US"/>
          </a:p>
        </p:txBody>
      </p:sp>
    </p:spTree>
    <p:extLst>
      <p:ext uri="{BB962C8B-B14F-4D97-AF65-F5344CB8AC3E}">
        <p14:creationId xmlns:p14="http://schemas.microsoft.com/office/powerpoint/2010/main" val="1215260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Organisatorisch häufig KM im jeweiligen Projekt</a:t>
            </a:r>
          </a:p>
          <a:p>
            <a:r>
              <a:rPr lang="de-DE" dirty="0"/>
              <a:t>Besser: generisches KM das projektspezifisch abgeleitet wird (</a:t>
            </a:r>
            <a:r>
              <a:rPr lang="de-DE" dirty="0" err="1"/>
              <a:t>Tailoring</a:t>
            </a:r>
            <a:r>
              <a:rPr lang="de-DE" dirty="0"/>
              <a:t>)</a:t>
            </a:r>
          </a:p>
        </p:txBody>
      </p:sp>
      <p:sp>
        <p:nvSpPr>
          <p:cNvPr id="4" name="Foliennummernplatzhalter 3"/>
          <p:cNvSpPr>
            <a:spLocks noGrp="1"/>
          </p:cNvSpPr>
          <p:nvPr>
            <p:ph type="sldNum" sz="quarter" idx="10"/>
          </p:nvPr>
        </p:nvSpPr>
        <p:spPr/>
        <p:txBody>
          <a:bodyPr/>
          <a:lstStyle/>
          <a:p>
            <a:fld id="{781A4F79-E684-4978-8182-2DD3F95DEE42}" type="slidenum">
              <a:rPr lang="en-US" smtClean="0"/>
              <a:t>14</a:t>
            </a:fld>
            <a:endParaRPr lang="en-US"/>
          </a:p>
        </p:txBody>
      </p:sp>
    </p:spTree>
    <p:extLst>
      <p:ext uri="{BB962C8B-B14F-4D97-AF65-F5344CB8AC3E}">
        <p14:creationId xmlns:p14="http://schemas.microsoft.com/office/powerpoint/2010/main" val="88874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Von </a:t>
            </a:r>
            <a:r>
              <a:rPr lang="de-DE" dirty="0" err="1"/>
              <a:t>ca</a:t>
            </a:r>
            <a:r>
              <a:rPr lang="de-DE" baseline="0" dirty="0"/>
              <a:t> 1000 nur wenige im Ziel (viele bei Start/in Luft explodiert)</a:t>
            </a:r>
            <a:endParaRPr lang="de-DE" dirty="0"/>
          </a:p>
          <a:p>
            <a:pPr marL="171450" indent="-171450">
              <a:buFontTx/>
              <a:buChar char="-"/>
            </a:pPr>
            <a:r>
              <a:rPr lang="de-DE" dirty="0"/>
              <a:t>Bei</a:t>
            </a:r>
            <a:r>
              <a:rPr lang="de-DE" baseline="0" dirty="0"/>
              <a:t> jeder Änderung eines Erzeugnisses müssen auch die Dokumente geändert werden</a:t>
            </a:r>
          </a:p>
          <a:p>
            <a:pPr marL="171450" indent="-171450">
              <a:buFontTx/>
              <a:buChar char="-"/>
            </a:pPr>
            <a:r>
              <a:rPr lang="de-DE" baseline="0" dirty="0"/>
              <a:t>Erst militärische Standards, später ersetzt durch kommerzielle </a:t>
            </a:r>
            <a:r>
              <a:rPr lang="de-DE" baseline="0" dirty="0" err="1"/>
              <a:t>standards</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3</a:t>
            </a:fld>
            <a:endParaRPr lang="en-US"/>
          </a:p>
        </p:txBody>
      </p:sp>
    </p:spTree>
    <p:extLst>
      <p:ext uri="{BB962C8B-B14F-4D97-AF65-F5344CB8AC3E}">
        <p14:creationId xmlns:p14="http://schemas.microsoft.com/office/powerpoint/2010/main" val="8370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Ähnliche Probleme wie bei Raketen,</a:t>
            </a:r>
            <a:r>
              <a:rPr lang="de-DE" baseline="0" dirty="0"/>
              <a:t> aber Hardware kann kaputt gehen, Software ist von Anfang an defekt</a:t>
            </a:r>
            <a:endParaRPr lang="de-DE" dirty="0"/>
          </a:p>
          <a:p>
            <a:r>
              <a:rPr lang="de-DE" dirty="0"/>
              <a:t>Wie z. B. CMMI</a:t>
            </a:r>
            <a:r>
              <a:rPr lang="de-DE" baseline="0" dirty="0"/>
              <a:t> oder SPICE</a:t>
            </a:r>
          </a:p>
          <a:p>
            <a:r>
              <a:rPr lang="de-DE" baseline="0" dirty="0" err="1"/>
              <a:t>Vllt</a:t>
            </a:r>
            <a:r>
              <a:rPr lang="de-DE" baseline="0" dirty="0"/>
              <a:t> hier noch mehr darüber wie es in CMMI oder SPICE </a:t>
            </a:r>
            <a:r>
              <a:rPr lang="de-DE" baseline="0" dirty="0" err="1"/>
              <a:t>is</a:t>
            </a:r>
            <a:r>
              <a:rPr lang="de-DE" baseline="0" dirty="0"/>
              <a:t> falls ich mehr </a:t>
            </a:r>
            <a:r>
              <a:rPr lang="de-DE" baseline="0" dirty="0" err="1"/>
              <a:t>folien</a:t>
            </a:r>
            <a:r>
              <a:rPr lang="de-DE" baseline="0" dirty="0"/>
              <a:t> brauch</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4</a:t>
            </a:fld>
            <a:endParaRPr lang="en-US"/>
          </a:p>
        </p:txBody>
      </p:sp>
    </p:spTree>
    <p:extLst>
      <p:ext uri="{BB962C8B-B14F-4D97-AF65-F5344CB8AC3E}">
        <p14:creationId xmlns:p14="http://schemas.microsoft.com/office/powerpoint/2010/main" val="53204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allgemein -&gt; nicht explizit</a:t>
            </a:r>
            <a:r>
              <a:rPr lang="de-DE" baseline="0" dirty="0"/>
              <a:t> für Softwareentwicklung</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5</a:t>
            </a:fld>
            <a:endParaRPr lang="en-US"/>
          </a:p>
        </p:txBody>
      </p:sp>
    </p:spTree>
    <p:extLst>
      <p:ext uri="{BB962C8B-B14F-4D97-AF65-F5344CB8AC3E}">
        <p14:creationId xmlns:p14="http://schemas.microsoft.com/office/powerpoint/2010/main" val="47764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Artefakte</a:t>
            </a:r>
            <a:r>
              <a:rPr lang="de-DE" baseline="0" dirty="0"/>
              <a:t> wie z. B. Konfigurationseinheiten(Code), Dokumente, Schnittstellen, Änderungen</a:t>
            </a:r>
          </a:p>
          <a:p>
            <a:r>
              <a:rPr lang="de-DE" dirty="0"/>
              <a:t>- Bezugskonfigurationen: die + ihre Änderungen sind als aktuell gültige Konfigurationen zu verstehen</a:t>
            </a:r>
          </a:p>
        </p:txBody>
      </p:sp>
      <p:sp>
        <p:nvSpPr>
          <p:cNvPr id="4" name="Foliennummernplatzhalter 3"/>
          <p:cNvSpPr>
            <a:spLocks noGrp="1"/>
          </p:cNvSpPr>
          <p:nvPr>
            <p:ph type="sldNum" sz="quarter" idx="10"/>
          </p:nvPr>
        </p:nvSpPr>
        <p:spPr/>
        <p:txBody>
          <a:bodyPr/>
          <a:lstStyle/>
          <a:p>
            <a:fld id="{781A4F79-E684-4978-8182-2DD3F95DEE42}" type="slidenum">
              <a:rPr lang="en-US" smtClean="0"/>
              <a:t>7</a:t>
            </a:fld>
            <a:endParaRPr lang="en-US"/>
          </a:p>
        </p:txBody>
      </p:sp>
    </p:spTree>
    <p:extLst>
      <p:ext uri="{BB962C8B-B14F-4D97-AF65-F5344CB8AC3E}">
        <p14:creationId xmlns:p14="http://schemas.microsoft.com/office/powerpoint/2010/main" val="332300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8</a:t>
            </a:fld>
            <a:endParaRPr lang="en-US"/>
          </a:p>
        </p:txBody>
      </p:sp>
    </p:spTree>
    <p:extLst>
      <p:ext uri="{BB962C8B-B14F-4D97-AF65-F5344CB8AC3E}">
        <p14:creationId xmlns:p14="http://schemas.microsoft.com/office/powerpoint/2010/main" val="70085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Bezugskonfigurationen aus </a:t>
            </a:r>
            <a:r>
              <a:rPr lang="de-DE" dirty="0" err="1"/>
              <a:t>identifizierung</a:t>
            </a:r>
            <a:endParaRPr lang="de-DE" dirty="0"/>
          </a:p>
          <a:p>
            <a:r>
              <a:rPr lang="de-DE" dirty="0"/>
              <a:t>Dokumentation von Änderungen aus Überwachung</a:t>
            </a:r>
          </a:p>
        </p:txBody>
      </p:sp>
      <p:sp>
        <p:nvSpPr>
          <p:cNvPr id="4" name="Foliennummernplatzhalter 3"/>
          <p:cNvSpPr>
            <a:spLocks noGrp="1"/>
          </p:cNvSpPr>
          <p:nvPr>
            <p:ph type="sldNum" sz="quarter" idx="10"/>
          </p:nvPr>
        </p:nvSpPr>
        <p:spPr/>
        <p:txBody>
          <a:bodyPr/>
          <a:lstStyle/>
          <a:p>
            <a:fld id="{781A4F79-E684-4978-8182-2DD3F95DEE42}" type="slidenum">
              <a:rPr lang="en-US" smtClean="0"/>
              <a:t>9</a:t>
            </a:fld>
            <a:endParaRPr lang="en-US"/>
          </a:p>
        </p:txBody>
      </p:sp>
    </p:spTree>
    <p:extLst>
      <p:ext uri="{BB962C8B-B14F-4D97-AF65-F5344CB8AC3E}">
        <p14:creationId xmlns:p14="http://schemas.microsoft.com/office/powerpoint/2010/main" val="198410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10</a:t>
            </a:fld>
            <a:endParaRPr lang="en-US"/>
          </a:p>
        </p:txBody>
      </p:sp>
    </p:spTree>
    <p:extLst>
      <p:ext uri="{BB962C8B-B14F-4D97-AF65-F5344CB8AC3E}">
        <p14:creationId xmlns:p14="http://schemas.microsoft.com/office/powerpoint/2010/main" val="398698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Sonst passt laut Dokumentation alles aber das Erzeugnis ist eigentlich ganz anders</a:t>
            </a:r>
          </a:p>
        </p:txBody>
      </p:sp>
      <p:sp>
        <p:nvSpPr>
          <p:cNvPr id="4" name="Foliennummernplatzhalter 3"/>
          <p:cNvSpPr>
            <a:spLocks noGrp="1"/>
          </p:cNvSpPr>
          <p:nvPr>
            <p:ph type="sldNum" sz="quarter" idx="10"/>
          </p:nvPr>
        </p:nvSpPr>
        <p:spPr/>
        <p:txBody>
          <a:bodyPr/>
          <a:lstStyle/>
          <a:p>
            <a:fld id="{781A4F79-E684-4978-8182-2DD3F95DEE42}" type="slidenum">
              <a:rPr lang="en-US" smtClean="0"/>
              <a:t>11</a:t>
            </a:fld>
            <a:endParaRPr lang="en-US"/>
          </a:p>
        </p:txBody>
      </p:sp>
    </p:spTree>
    <p:extLst>
      <p:ext uri="{BB962C8B-B14F-4D97-AF65-F5344CB8AC3E}">
        <p14:creationId xmlns:p14="http://schemas.microsoft.com/office/powerpoint/2010/main" val="140635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122363"/>
            <a:ext cx="6858000" cy="2387600"/>
          </a:xfrm>
        </p:spPr>
        <p:txBody>
          <a:bodyPr anchor="b"/>
          <a:lstStyle>
            <a:lvl1pPr algn="ctr">
              <a:defRPr sz="4500"/>
            </a:lvl1pPr>
          </a:lstStyle>
          <a:p>
            <a:r>
              <a:rPr lang="de-DE"/>
              <a:t>Titelmasterformat durch Klicken bearbeiten</a:t>
            </a:r>
          </a:p>
        </p:txBody>
      </p:sp>
      <p:sp>
        <p:nvSpPr>
          <p:cNvPr id="3" name="Untertitel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B7F5F739-B3E2-4683-AA88-C53EDA620361}" type="datetime1">
              <a:rPr lang="en-US" smtClean="0"/>
              <a:t>1/8/2017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78684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7E323C6-9680-47A5-BB79-90DB71B61862}" type="datetime1">
              <a:rPr lang="en-US" smtClean="0"/>
              <a:t>1/8/2017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88878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365125"/>
            <a:ext cx="1971675"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E15E0EA-7925-4FD4-92FE-BF4B19C79437}" type="datetime1">
              <a:rPr lang="en-US" smtClean="0"/>
              <a:t>1/8/2017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6235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93174" y="1143000"/>
            <a:ext cx="8099154" cy="5181600"/>
          </a:xfrm>
          <a:prstGeom prst="rect">
            <a:avLst/>
          </a:prstGeom>
        </p:spPr>
        <p:txBody>
          <a:bodyPr/>
          <a:lstStyle>
            <a:lvl1pPr marL="358775" indent="-358775">
              <a:spcBef>
                <a:spcPts val="2400"/>
              </a:spcBef>
              <a:buClr>
                <a:schemeClr val="tx2"/>
              </a:buClr>
              <a:buFont typeface="Wingdings" panose="05000000000000000000" pitchFamily="2" charset="2"/>
              <a:buChar char="§"/>
              <a:defRPr sz="2400">
                <a:latin typeface="Arial" panose="020B0604020202020204" pitchFamily="34" charset="0"/>
                <a:cs typeface="Arial" panose="020B0604020202020204" pitchFamily="34" charset="0"/>
              </a:defRPr>
            </a:lvl1pPr>
            <a:lvl2pPr marL="627063" indent="-268288">
              <a:spcBef>
                <a:spcPts val="600"/>
              </a:spcBef>
              <a:buClr>
                <a:schemeClr val="tx2"/>
              </a:buClr>
              <a:buFont typeface="Wingdings" panose="05000000000000000000" pitchFamily="2" charset="2"/>
              <a:buChar char="§"/>
              <a:defRPr sz="2000">
                <a:latin typeface="Arial" panose="020B0604020202020204" pitchFamily="34" charset="0"/>
                <a:cs typeface="Arial" panose="020B0604020202020204" pitchFamily="34" charset="0"/>
              </a:defRPr>
            </a:lvl2pPr>
            <a:lvl3pPr marL="896938" indent="-268288">
              <a:spcBef>
                <a:spcPts val="600"/>
              </a:spcBef>
              <a:buClr>
                <a:schemeClr val="tx2"/>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165225" indent="-269875">
              <a:spcBef>
                <a:spcPts val="600"/>
              </a:spcBef>
              <a:buClr>
                <a:schemeClr val="tx2"/>
              </a:buClr>
              <a:buFont typeface="Wingdings" panose="05000000000000000000" pitchFamily="2" charset="2"/>
              <a:buChar char="§"/>
              <a:defRPr sz="1200">
                <a:latin typeface="Arial" panose="020B0604020202020204" pitchFamily="34" charset="0"/>
                <a:cs typeface="Arial" panose="020B0604020202020204" pitchFamily="34" charset="0"/>
              </a:defRPr>
            </a:lvl4pPr>
            <a:lvl5pPr marL="1435100" indent="-268288">
              <a:spcBef>
                <a:spcPts val="600"/>
              </a:spcBef>
              <a:buClr>
                <a:schemeClr val="tx2"/>
              </a:buClr>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Titel 6"/>
          <p:cNvSpPr>
            <a:spLocks noGrp="1"/>
          </p:cNvSpPr>
          <p:nvPr>
            <p:ph type="title"/>
          </p:nvPr>
        </p:nvSpPr>
        <p:spPr>
          <a:xfrm>
            <a:off x="990600" y="236400"/>
            <a:ext cx="8153400" cy="425301"/>
          </a:xfrm>
        </p:spPr>
        <p:txBody>
          <a:bodyPr/>
          <a:lstStyle>
            <a:lvl1pPr>
              <a:defRPr sz="3600" b="1">
                <a:solidFill>
                  <a:schemeClr val="accent1">
                    <a:lumMod val="50000"/>
                  </a:schemeClr>
                </a:solidFill>
              </a:defRPr>
            </a:lvl1pPr>
          </a:lstStyle>
          <a:p>
            <a:r>
              <a:rPr lang="de-DE" dirty="0"/>
              <a:t>Titelmasterformat durch Klicken bearbeiten</a:t>
            </a:r>
            <a:endParaRPr lang="en-US" dirty="0"/>
          </a:p>
        </p:txBody>
      </p:sp>
      <p:sp>
        <p:nvSpPr>
          <p:cNvPr id="11" name="Datumsplatzhalter 10"/>
          <p:cNvSpPr>
            <a:spLocks noGrp="1"/>
          </p:cNvSpPr>
          <p:nvPr>
            <p:ph type="dt" sz="half" idx="10"/>
          </p:nvPr>
        </p:nvSpPr>
        <p:spPr/>
        <p:txBody>
          <a:bodyPr/>
          <a:lstStyle/>
          <a:p>
            <a:fld id="{DA051528-76C2-40F0-B72E-2A45E16B17B6}" type="datetime1">
              <a:rPr lang="en-US" smtClean="0"/>
              <a:t>1/8/2017</a:t>
            </a:fld>
            <a:endParaRPr lang="en-US" dirty="0"/>
          </a:p>
        </p:txBody>
      </p:sp>
      <p:sp>
        <p:nvSpPr>
          <p:cNvPr id="12" name="Fußzeilenplatzhalter 11"/>
          <p:cNvSpPr>
            <a:spLocks noGrp="1"/>
          </p:cNvSpPr>
          <p:nvPr>
            <p:ph type="ftr" sz="quarter" idx="11"/>
          </p:nvPr>
        </p:nvSpPr>
        <p:spPr/>
        <p:txBody>
          <a:bodyPr/>
          <a:lstStyle/>
          <a:p>
            <a:r>
              <a:rPr lang="en-US"/>
              <a:t>Slide Template</a:t>
            </a:r>
            <a:endParaRPr lang="en-US" dirty="0"/>
          </a:p>
        </p:txBody>
      </p:sp>
      <p:sp>
        <p:nvSpPr>
          <p:cNvPr id="13" name="Foliennummernplatzhalter 12"/>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31669376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Inhaltsplatzhalter 3"/>
          <p:cNvSpPr>
            <a:spLocks noGrp="1"/>
          </p:cNvSpPr>
          <p:nvPr>
            <p:ph sz="half" idx="2"/>
          </p:nvPr>
        </p:nvSpPr>
        <p:spPr>
          <a:xfrm>
            <a:off x="4648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Datumsplatzhalter 7"/>
          <p:cNvSpPr>
            <a:spLocks noGrp="1"/>
          </p:cNvSpPr>
          <p:nvPr>
            <p:ph type="dt" sz="half" idx="10"/>
          </p:nvPr>
        </p:nvSpPr>
        <p:spPr/>
        <p:txBody>
          <a:bodyPr/>
          <a:lstStyle/>
          <a:p>
            <a:fld id="{400591A9-CE4B-4D44-8C12-4F21126D63BB}" type="datetime1">
              <a:rPr lang="en-US" smtClean="0"/>
              <a:t>1/8/2017</a:t>
            </a:fld>
            <a:endParaRPr lang="en-US" dirty="0"/>
          </a:p>
        </p:txBody>
      </p:sp>
      <p:sp>
        <p:nvSpPr>
          <p:cNvPr id="9" name="Fußzeilenplatzhalter 8"/>
          <p:cNvSpPr>
            <a:spLocks noGrp="1"/>
          </p:cNvSpPr>
          <p:nvPr>
            <p:ph type="ftr" sz="quarter" idx="11"/>
          </p:nvPr>
        </p:nvSpPr>
        <p:spPr/>
        <p:txBody>
          <a:bodyPr/>
          <a:lstStyle/>
          <a:p>
            <a:r>
              <a:rPr lang="en-US"/>
              <a:t>Slide Template</a:t>
            </a:r>
            <a:endParaRPr lang="en-US" dirty="0"/>
          </a:p>
        </p:txBody>
      </p:sp>
      <p:sp>
        <p:nvSpPr>
          <p:cNvPr id="10" name="Foliennummernplatzhalter 9"/>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059471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0" name="Datumsplatzhalter 9"/>
          <p:cNvSpPr>
            <a:spLocks noGrp="1"/>
          </p:cNvSpPr>
          <p:nvPr>
            <p:ph type="dt" sz="half" idx="10"/>
          </p:nvPr>
        </p:nvSpPr>
        <p:spPr/>
        <p:txBody>
          <a:bodyPr/>
          <a:lstStyle/>
          <a:p>
            <a:fld id="{456CE3B0-A75E-4764-A1CD-C60134AF82A2}" type="datetime1">
              <a:rPr lang="en-US" smtClean="0"/>
              <a:t>1/8/2017</a:t>
            </a:fld>
            <a:endParaRPr lang="en-US" dirty="0"/>
          </a:p>
        </p:txBody>
      </p:sp>
      <p:sp>
        <p:nvSpPr>
          <p:cNvPr id="11" name="Fußzeilenplatzhalter 10"/>
          <p:cNvSpPr>
            <a:spLocks noGrp="1"/>
          </p:cNvSpPr>
          <p:nvPr>
            <p:ph type="ftr" sz="quarter" idx="11"/>
          </p:nvPr>
        </p:nvSpPr>
        <p:spPr/>
        <p:txBody>
          <a:bodyPr/>
          <a:lstStyle/>
          <a:p>
            <a:r>
              <a:rPr lang="en-US"/>
              <a:t>Slide Template</a:t>
            </a:r>
            <a:endParaRPr lang="en-US" dirty="0"/>
          </a:p>
        </p:txBody>
      </p:sp>
      <p:sp>
        <p:nvSpPr>
          <p:cNvPr id="12" name="Foliennummernplatzhalter 11"/>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3" name="Titel 1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525074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6" name="Datumsplatzhalter 5"/>
          <p:cNvSpPr>
            <a:spLocks noGrp="1"/>
          </p:cNvSpPr>
          <p:nvPr>
            <p:ph type="dt" sz="half" idx="10"/>
          </p:nvPr>
        </p:nvSpPr>
        <p:spPr/>
        <p:txBody>
          <a:bodyPr/>
          <a:lstStyle/>
          <a:p>
            <a:fld id="{67B526C3-9FA6-4E1C-B65D-773586709011}" type="datetime1">
              <a:rPr lang="en-US" smtClean="0"/>
              <a:t>1/8/2017</a:t>
            </a:fld>
            <a:endParaRPr lang="en-US" dirty="0"/>
          </a:p>
        </p:txBody>
      </p:sp>
      <p:sp>
        <p:nvSpPr>
          <p:cNvPr id="7" name="Fußzeilenplatzhalter 6"/>
          <p:cNvSpPr>
            <a:spLocks noGrp="1"/>
          </p:cNvSpPr>
          <p:nvPr>
            <p:ph type="ftr" sz="quarter" idx="11"/>
          </p:nvPr>
        </p:nvSpPr>
        <p:spPr/>
        <p:txBody>
          <a:bodyPr/>
          <a:lstStyle/>
          <a:p>
            <a:r>
              <a:rPr lang="en-US"/>
              <a:t>Slide Template</a:t>
            </a:r>
            <a:endParaRPr lang="en-US" dirty="0"/>
          </a:p>
        </p:txBody>
      </p:sp>
      <p:sp>
        <p:nvSpPr>
          <p:cNvPr id="8" name="Foliennummernplatzhalter 7"/>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
        <p:nvSpPr>
          <p:cNvPr id="9" name="Titel 8"/>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42430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357964" y="884237"/>
            <a:ext cx="8481235" cy="5135563"/>
          </a:xfrm>
          <a:prstGeom prst="rect">
            <a:avLst/>
          </a:prstGeo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B45EB7B2-7FFD-4A69-BC46-9451BF0A96E7}" type="datetime1">
              <a:rPr lang="en-US" smtClean="0"/>
              <a:t>1/8/2017</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0" name="Titel 9"/>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67658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8650" y="990600"/>
            <a:ext cx="7886700" cy="700089"/>
          </a:xfrm>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504825" y="6553199"/>
            <a:ext cx="2057400" cy="457200"/>
          </a:xfrm>
        </p:spPr>
        <p:txBody>
          <a:bodyPr/>
          <a:lstStyle>
            <a:lvl1pPr>
              <a:defRPr sz="1400"/>
            </a:lvl1pPr>
          </a:lstStyle>
          <a:p>
            <a:fld id="{17EB3B84-8DE7-4637-8B07-77439BD9AF98}" type="datetime1">
              <a:rPr lang="en-US" smtClean="0"/>
              <a:pPr/>
              <a:t>1/8/2017</a:t>
            </a:fld>
            <a:endParaRPr lang="en-US" dirty="0"/>
          </a:p>
        </p:txBody>
      </p:sp>
      <p:sp>
        <p:nvSpPr>
          <p:cNvPr id="5" name="Fußzeilenplatzhalter 4"/>
          <p:cNvSpPr>
            <a:spLocks noGrp="1"/>
          </p:cNvSpPr>
          <p:nvPr>
            <p:ph type="ftr" sz="quarter" idx="11"/>
          </p:nvPr>
        </p:nvSpPr>
        <p:spPr>
          <a:xfrm>
            <a:off x="3048000" y="6553200"/>
            <a:ext cx="3086100" cy="457200"/>
          </a:xfrm>
        </p:spPr>
        <p:txBody>
          <a:bodyPr/>
          <a:lstStyle>
            <a:lvl1pPr>
              <a:defRPr sz="1400"/>
            </a:lvl1pPr>
          </a:lstStyle>
          <a:p>
            <a:r>
              <a:rPr lang="en-US" dirty="0"/>
              <a:t>Slide Template</a:t>
            </a:r>
          </a:p>
        </p:txBody>
      </p:sp>
      <p:sp>
        <p:nvSpPr>
          <p:cNvPr id="6" name="Foliennummernplatzhalter 5"/>
          <p:cNvSpPr>
            <a:spLocks noGrp="1"/>
          </p:cNvSpPr>
          <p:nvPr>
            <p:ph type="sldNum" sz="quarter" idx="12"/>
          </p:nvPr>
        </p:nvSpPr>
        <p:spPr>
          <a:xfrm>
            <a:off x="6477000" y="6553200"/>
            <a:ext cx="2057400" cy="457200"/>
          </a:xfrm>
        </p:spPr>
        <p:txBody>
          <a:bodyPr/>
          <a:lstStyle>
            <a:lvl1pPr>
              <a:defRPr sz="1400"/>
            </a:lvl1p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4501526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9"/>
            <a:ext cx="7886700" cy="2852737"/>
          </a:xfrm>
        </p:spPr>
        <p:txBody>
          <a:bodyPr anchor="b"/>
          <a:lstStyle>
            <a:lvl1pPr>
              <a:defRPr sz="4500"/>
            </a:lvl1pPr>
          </a:lstStyle>
          <a:p>
            <a:r>
              <a:rPr lang="de-DE"/>
              <a:t>Titelmasterformat durch Klicken bearbeiten</a:t>
            </a:r>
          </a:p>
        </p:txBody>
      </p:sp>
      <p:sp>
        <p:nvSpPr>
          <p:cNvPr id="3" name="Textplatzhalt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AA71CB0C-45A5-478C-961C-93821F028104}" type="datetime1">
              <a:rPr lang="en-US" smtClean="0"/>
              <a:t>1/8/2017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11495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6DE88B1F-8BFA-4E8D-814A-135A8958F7D3}" type="datetime1">
              <a:rPr lang="en-US" smtClean="0"/>
              <a:t>1/8/2017</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740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365126"/>
            <a:ext cx="7886700" cy="1325563"/>
          </a:xfrm>
        </p:spPr>
        <p:txBody>
          <a:bodyPr/>
          <a:lstStyle/>
          <a:p>
            <a:r>
              <a:rPr lang="de-DE"/>
              <a:t>Titelmasterformat durch Klicken bearbeiten</a:t>
            </a:r>
          </a:p>
        </p:txBody>
      </p:sp>
      <p:sp>
        <p:nvSpPr>
          <p:cNvPr id="3" name="Textplatzhalt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ECAA86D4-AE01-444E-B545-89C1A57C131C}" type="datetime1">
              <a:rPr lang="en-US" smtClean="0"/>
              <a:t>1/8/2017</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8890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A9E7E82-F188-4206-923E-42AF94E99F0C}" type="datetime1">
              <a:rPr lang="en-US" smtClean="0"/>
              <a:t>1/8/2017</a:t>
            </a:fld>
            <a:endParaRPr lang="en-US" dirty="0"/>
          </a:p>
        </p:txBody>
      </p:sp>
      <p:sp>
        <p:nvSpPr>
          <p:cNvPr id="4" name="Fußzeilenplatzhalter 3"/>
          <p:cNvSpPr>
            <a:spLocks noGrp="1"/>
          </p:cNvSpPr>
          <p:nvPr>
            <p:ph type="ftr" sz="quarter" idx="11"/>
          </p:nvPr>
        </p:nvSpPr>
        <p:spPr/>
        <p:txBody>
          <a:bodyPr/>
          <a:lstStyle/>
          <a:p>
            <a:r>
              <a:rPr lang="en-US"/>
              <a:t>Slide Template</a:t>
            </a:r>
            <a:endParaRPr lang="en-US" dirty="0"/>
          </a:p>
        </p:txBody>
      </p:sp>
      <p:sp>
        <p:nvSpPr>
          <p:cNvPr id="5" name="Foliennummernplatzhalter 4"/>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94257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6F18B7-3491-4A8D-B8EC-AD79B9C3F504}" type="datetime1">
              <a:rPr lang="en-US" smtClean="0"/>
              <a:t>1/8/2017</a:t>
            </a:fld>
            <a:endParaRPr lang="en-US" dirty="0"/>
          </a:p>
        </p:txBody>
      </p:sp>
      <p:sp>
        <p:nvSpPr>
          <p:cNvPr id="3" name="Fußzeilenplatzhalter 2"/>
          <p:cNvSpPr>
            <a:spLocks noGrp="1"/>
          </p:cNvSpPr>
          <p:nvPr>
            <p:ph type="ftr" sz="quarter" idx="11"/>
          </p:nvPr>
        </p:nvSpPr>
        <p:spPr/>
        <p:txBody>
          <a:bodyPr/>
          <a:lstStyle/>
          <a:p>
            <a:r>
              <a:rPr lang="en-US"/>
              <a:t>Slide Template</a:t>
            </a:r>
            <a:endParaRPr lang="en-US"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934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p>
        </p:txBody>
      </p:sp>
      <p:sp>
        <p:nvSpPr>
          <p:cNvPr id="3" name="Inhaltsplatzhalt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2E3BF068-07AA-48BB-9730-B46853D49A76}" type="datetime1">
              <a:rPr lang="en-US" smtClean="0"/>
              <a:t>1/8/2017</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4439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p>
        </p:txBody>
      </p:sp>
      <p:sp>
        <p:nvSpPr>
          <p:cNvPr id="3" name="Bildplatzhalt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5F2A91-5DC4-4A16-8CDF-4B0A69C25F8F}" type="datetime1">
              <a:rPr lang="en-US" smtClean="0"/>
              <a:t>1/8/2017</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54037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0" y="6621251"/>
            <a:ext cx="9144000" cy="30600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platzhalt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85775" y="6629400"/>
            <a:ext cx="2057400" cy="365125"/>
          </a:xfrm>
          <a:prstGeom prst="rect">
            <a:avLst/>
          </a:prstGeom>
        </p:spPr>
        <p:txBody>
          <a:bodyPr vert="horz" lIns="91440" tIns="45720" rIns="91440" bIns="45720" rtlCol="0" anchor="ctr"/>
          <a:lstStyle>
            <a:lvl1pPr algn="l">
              <a:defRPr sz="900">
                <a:solidFill>
                  <a:schemeClr val="tx1"/>
                </a:solidFill>
              </a:defRPr>
            </a:lvl1pPr>
          </a:lstStyle>
          <a:p>
            <a:fld id="{B3445E76-26B6-4A8B-B192-51A011EE4635}" type="datetime1">
              <a:rPr lang="en-US" smtClean="0"/>
              <a:pPr/>
              <a:t>1/8/2017</a:t>
            </a:fld>
            <a:endParaRPr lang="en-US" dirty="0"/>
          </a:p>
        </p:txBody>
      </p:sp>
      <p:sp>
        <p:nvSpPr>
          <p:cNvPr id="5" name="Fußzeilenplatzhalter 4"/>
          <p:cNvSpPr>
            <a:spLocks noGrp="1"/>
          </p:cNvSpPr>
          <p:nvPr>
            <p:ph type="ftr" sz="quarter" idx="3"/>
          </p:nvPr>
        </p:nvSpPr>
        <p:spPr>
          <a:xfrm>
            <a:off x="3028950" y="6629401"/>
            <a:ext cx="3086100" cy="365125"/>
          </a:xfrm>
          <a:prstGeom prst="rect">
            <a:avLst/>
          </a:prstGeom>
        </p:spPr>
        <p:txBody>
          <a:bodyPr vert="horz" lIns="91440" tIns="45720" rIns="91440" bIns="45720" rtlCol="0" anchor="ctr"/>
          <a:lstStyle>
            <a:lvl1pPr algn="ctr">
              <a:defRPr sz="900">
                <a:solidFill>
                  <a:schemeClr val="tx1"/>
                </a:solidFill>
              </a:defRPr>
            </a:lvl1pPr>
          </a:lstStyle>
          <a:p>
            <a:r>
              <a:rPr lang="en-US" dirty="0"/>
              <a:t>Slide Template</a:t>
            </a:r>
          </a:p>
        </p:txBody>
      </p:sp>
      <p:sp>
        <p:nvSpPr>
          <p:cNvPr id="6" name="Foliennummernplatzhalter 5"/>
          <p:cNvSpPr>
            <a:spLocks noGrp="1"/>
          </p:cNvSpPr>
          <p:nvPr>
            <p:ph type="sldNum" sz="quarter" idx="4"/>
          </p:nvPr>
        </p:nvSpPr>
        <p:spPr>
          <a:xfrm>
            <a:off x="6457950" y="6629401"/>
            <a:ext cx="2057400" cy="365125"/>
          </a:xfrm>
          <a:prstGeom prst="rect">
            <a:avLst/>
          </a:prstGeom>
        </p:spPr>
        <p:txBody>
          <a:bodyPr vert="horz" lIns="91440" tIns="45720" rIns="91440" bIns="45720" rtlCol="0" anchor="ctr"/>
          <a:lstStyle>
            <a:lvl1pPr algn="r">
              <a:defRPr sz="900">
                <a:solidFill>
                  <a:schemeClr val="tx1"/>
                </a:solidFill>
              </a:defRPr>
            </a:lvl1pPr>
          </a:lstStyle>
          <a:p>
            <a:fld id="{5C476CE9-DBD6-47B2-9488-80AA33A3CE56}" type="slidenum">
              <a:rPr lang="en-US" smtClean="0"/>
              <a:pPr/>
              <a:t>‹Nr.›</a:t>
            </a:fld>
            <a:endParaRPr lang="en-US" dirty="0"/>
          </a:p>
        </p:txBody>
      </p:sp>
      <p:grpSp>
        <p:nvGrpSpPr>
          <p:cNvPr id="8" name="Gruppieren 7"/>
          <p:cNvGrpSpPr/>
          <p:nvPr userDrawn="1"/>
        </p:nvGrpSpPr>
        <p:grpSpPr>
          <a:xfrm>
            <a:off x="0" y="0"/>
            <a:ext cx="9144000" cy="898525"/>
            <a:chOff x="0" y="0"/>
            <a:chExt cx="9144000" cy="898525"/>
          </a:xfrm>
        </p:grpSpPr>
        <p:pic>
          <p:nvPicPr>
            <p:cNvPr id="9" name="Picture 18" descr="unilogo4c"/>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r="20525"/>
            <a:stretch>
              <a:fillRect/>
            </a:stretch>
          </p:blipFill>
          <p:spPr bwMode="auto">
            <a:xfrm>
              <a:off x="0" y="0"/>
              <a:ext cx="9144000" cy="898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userDrawn="1"/>
          </p:nvSpPr>
          <p:spPr>
            <a:xfrm>
              <a:off x="925780" y="26799"/>
              <a:ext cx="1200619" cy="768201"/>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16290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50" r:id="rId12"/>
    <p:sldLayoutId id="2147483652" r:id="rId13"/>
    <p:sldLayoutId id="2147483653" r:id="rId14"/>
    <p:sldLayoutId id="2147483654" r:id="rId15"/>
    <p:sldLayoutId id="2147483658"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419099" y="1600200"/>
            <a:ext cx="8305800" cy="1809750"/>
          </a:xfrm>
        </p:spPr>
        <p:txBody>
          <a:bodyPr>
            <a:normAutofit fontScale="90000"/>
          </a:bodyPr>
          <a:lstStyle/>
          <a:p>
            <a:r>
              <a:rPr lang="de-DE" dirty="0"/>
              <a:t>Konfigurationsmanagementstrategien und Tools in der SW Entwicklung</a:t>
            </a:r>
            <a:endParaRPr lang="de-DE" altLang="de-DE" dirty="0"/>
          </a:p>
        </p:txBody>
      </p:sp>
      <p:sp>
        <p:nvSpPr>
          <p:cNvPr id="8" name="Rectangle 5"/>
          <p:cNvSpPr txBox="1">
            <a:spLocks noChangeArrowheads="1"/>
          </p:cNvSpPr>
          <p:nvPr/>
        </p:nvSpPr>
        <p:spPr bwMode="auto">
          <a:xfrm>
            <a:off x="909637" y="4419600"/>
            <a:ext cx="73247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3600">
                <a:solidFill>
                  <a:schemeClr val="tx2"/>
                </a:solidFill>
                <a:latin typeface="Arial" panose="020B0604020202020204" pitchFamily="34" charset="0"/>
              </a:defRPr>
            </a:lvl2pPr>
            <a:lvl3pPr algn="l" rtl="0" fontAlgn="base">
              <a:spcBef>
                <a:spcPct val="0"/>
              </a:spcBef>
              <a:spcAft>
                <a:spcPct val="0"/>
              </a:spcAft>
              <a:defRPr sz="3600">
                <a:solidFill>
                  <a:schemeClr val="tx2"/>
                </a:solidFill>
                <a:latin typeface="Arial" panose="020B0604020202020204" pitchFamily="34" charset="0"/>
              </a:defRPr>
            </a:lvl3pPr>
            <a:lvl4pPr algn="l" rtl="0" fontAlgn="base">
              <a:spcBef>
                <a:spcPct val="0"/>
              </a:spcBef>
              <a:spcAft>
                <a:spcPct val="0"/>
              </a:spcAft>
              <a:defRPr sz="3600">
                <a:solidFill>
                  <a:schemeClr val="tx2"/>
                </a:solidFill>
                <a:latin typeface="Arial" panose="020B0604020202020204" pitchFamily="34" charset="0"/>
              </a:defRPr>
            </a:lvl4pPr>
            <a:lvl5pPr algn="l" rtl="0" fontAlgn="base">
              <a:spcBef>
                <a:spcPct val="0"/>
              </a:spcBef>
              <a:spcAft>
                <a:spcPct val="0"/>
              </a:spcAft>
              <a:defRPr sz="3600">
                <a:solidFill>
                  <a:schemeClr val="tx2"/>
                </a:solidFill>
                <a:latin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defRPr>
            </a:lvl9pPr>
          </a:lstStyle>
          <a:p>
            <a:pPr algn="ctr"/>
            <a:r>
              <a:rPr lang="en-US" sz="2000" dirty="0">
                <a:solidFill>
                  <a:schemeClr val="tx1"/>
                </a:solidFill>
                <a:latin typeface="Arial" panose="020B0604020202020204" pitchFamily="34" charset="0"/>
                <a:cs typeface="Arial" panose="020B0604020202020204" pitchFamily="34" charset="0"/>
              </a:rPr>
              <a:t>Maximilian Stock</a:t>
            </a:r>
          </a:p>
          <a:p>
            <a:pPr algn="ctr"/>
            <a:r>
              <a:rPr lang="en-US" sz="2000" dirty="0">
                <a:solidFill>
                  <a:schemeClr val="tx1"/>
                </a:solidFill>
                <a:latin typeface="Arial" panose="020B0604020202020204" pitchFamily="34" charset="0"/>
                <a:cs typeface="Arial" panose="020B0604020202020204" pitchFamily="34" charset="0"/>
              </a:rPr>
              <a:t>Michael </a:t>
            </a:r>
            <a:r>
              <a:rPr lang="en-US" sz="2000" dirty="0" err="1">
                <a:solidFill>
                  <a:schemeClr val="tx1"/>
                </a:solidFill>
                <a:latin typeface="Arial" panose="020B0604020202020204" pitchFamily="34" charset="0"/>
                <a:cs typeface="Arial" panose="020B0604020202020204" pitchFamily="34" charset="0"/>
              </a:rPr>
              <a:t>Steininger</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745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Konfigurationsauditierung</a:t>
            </a:r>
            <a:endParaRPr lang="de-DE" dirty="0"/>
          </a:p>
        </p:txBody>
      </p:sp>
      <p:sp>
        <p:nvSpPr>
          <p:cNvPr id="3" name="Inhaltsplatzhalter 2"/>
          <p:cNvSpPr>
            <a:spLocks noGrp="1"/>
          </p:cNvSpPr>
          <p:nvPr>
            <p:ph idx="1"/>
          </p:nvPr>
        </p:nvSpPr>
        <p:spPr/>
        <p:txBody>
          <a:bodyPr/>
          <a:lstStyle/>
          <a:p>
            <a:pPr marL="0" indent="0">
              <a:buNone/>
            </a:pPr>
            <a:r>
              <a:rPr lang="de-DE" dirty="0" err="1"/>
              <a:t>Konfigurationsauditierung</a:t>
            </a:r>
            <a:r>
              <a:rPr lang="de-DE" dirty="0"/>
              <a:t> lässt sich in zwei Tätigkeiten aufteilen:</a:t>
            </a:r>
          </a:p>
          <a:p>
            <a:pPr marL="0" indent="0">
              <a:buNone/>
            </a:pPr>
            <a:endParaRPr lang="de-DE" dirty="0"/>
          </a:p>
          <a:p>
            <a:pPr marL="457200" indent="-457200">
              <a:buFont typeface="+mj-lt"/>
              <a:buAutoNum type="arabicPeriod"/>
            </a:pPr>
            <a:r>
              <a:rPr lang="de-DE" dirty="0"/>
              <a:t>Funktionsbezogene Konfigurationsaudit:</a:t>
            </a:r>
          </a:p>
          <a:p>
            <a:pPr lvl="1"/>
            <a:r>
              <a:rPr lang="de-DE" dirty="0"/>
              <a:t>Gewährleistet, dass das Erzeugnis den vertraglich spezifizierten Anforderungen entspricht</a:t>
            </a:r>
          </a:p>
          <a:p>
            <a:pPr lvl="1"/>
            <a:r>
              <a:rPr lang="de-DE" dirty="0"/>
              <a:t>Eine Konfigurationseinheit muss alle Leistungen und funktionellen Merkmale erreichen, die zuvor in den Konfigurationsdokumenten festgelegt wurden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10</a:t>
            </a:fld>
            <a:endParaRPr lang="en-US" dirty="0"/>
          </a:p>
        </p:txBody>
      </p:sp>
      <p:pic>
        <p:nvPicPr>
          <p:cNvPr id="3074" name="Picture 2" descr="http://www.tvidesigns.com/v4/wp-content/uploads/2015/11/aud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50" y="4386763"/>
            <a:ext cx="2675000" cy="178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4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Konfigurationsauditierung</a:t>
            </a:r>
            <a:endParaRPr lang="de-DE" dirty="0"/>
          </a:p>
        </p:txBody>
      </p:sp>
      <p:sp>
        <p:nvSpPr>
          <p:cNvPr id="3" name="Inhaltsplatzhalter 2"/>
          <p:cNvSpPr>
            <a:spLocks noGrp="1"/>
          </p:cNvSpPr>
          <p:nvPr>
            <p:ph idx="1"/>
          </p:nvPr>
        </p:nvSpPr>
        <p:spPr/>
        <p:txBody>
          <a:bodyPr/>
          <a:lstStyle/>
          <a:p>
            <a:pPr marL="0" indent="0">
              <a:buNone/>
            </a:pPr>
            <a:r>
              <a:rPr lang="de-DE" dirty="0" err="1"/>
              <a:t>Konfigurationsauditierung</a:t>
            </a:r>
            <a:r>
              <a:rPr lang="de-DE" dirty="0"/>
              <a:t> lässt sich in zwei Tätigkeiten aufteilen:</a:t>
            </a:r>
          </a:p>
          <a:p>
            <a:pPr marL="0" indent="0">
              <a:buNone/>
            </a:pPr>
            <a:endParaRPr lang="de-DE" dirty="0"/>
          </a:p>
          <a:p>
            <a:pPr marL="0" indent="0">
              <a:buNone/>
            </a:pPr>
            <a:r>
              <a:rPr lang="de-DE" dirty="0"/>
              <a:t>2.    Physische Konfigurationsaudit:</a:t>
            </a:r>
          </a:p>
          <a:p>
            <a:pPr lvl="1"/>
            <a:r>
              <a:rPr lang="de-DE" dirty="0"/>
              <a:t>Prüft, ob eine aktuelle Konfiguration einer Konfigurationseinheit mit den Konfigurationsdokumenten übereinstimmt</a:t>
            </a:r>
          </a:p>
          <a:p>
            <a:pPr lvl="1"/>
            <a:r>
              <a:rPr lang="de-DE" dirty="0"/>
              <a:t>Stellt sicher, dass Dokumente und Erzeugnisse nicht voneinander abweichen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11</a:t>
            </a:fld>
            <a:endParaRPr lang="en-US" dirty="0"/>
          </a:p>
        </p:txBody>
      </p:sp>
      <p:pic>
        <p:nvPicPr>
          <p:cNvPr id="3074" name="Picture 2" descr="http://www.tvidesigns.com/v4/wp-content/uploads/2015/11/aud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50" y="4386763"/>
            <a:ext cx="2675000" cy="178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5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Konfigurationsmanagementplan</a:t>
            </a:r>
          </a:p>
        </p:txBody>
      </p:sp>
      <p:sp>
        <p:nvSpPr>
          <p:cNvPr id="3" name="Inhaltsplatzhalter 2"/>
          <p:cNvSpPr>
            <a:spLocks noGrp="1"/>
          </p:cNvSpPr>
          <p:nvPr>
            <p:ph idx="1"/>
          </p:nvPr>
        </p:nvSpPr>
        <p:spPr/>
        <p:txBody>
          <a:bodyPr/>
          <a:lstStyle/>
          <a:p>
            <a:pPr marL="0" indent="0">
              <a:buNone/>
            </a:pPr>
            <a:r>
              <a:rPr lang="de-DE" dirty="0"/>
              <a:t>Der Konfigurationsmanagementprozess soll in einem </a:t>
            </a:r>
            <a:r>
              <a:rPr lang="de-DE" b="1" dirty="0"/>
              <a:t>Konfigurationsmanagementplan</a:t>
            </a:r>
            <a:r>
              <a:rPr lang="de-DE" dirty="0"/>
              <a:t> dokumentiert sein.</a:t>
            </a:r>
          </a:p>
          <a:p>
            <a:pPr marL="0" indent="0">
              <a:buNone/>
            </a:pPr>
            <a:endParaRPr lang="de-DE" dirty="0"/>
          </a:p>
          <a:p>
            <a:pPr marL="0" indent="0">
              <a:buNone/>
            </a:pPr>
            <a:r>
              <a:rPr lang="de-DE" dirty="0"/>
              <a:t>Darin soll folgendes beantwortet werden:</a:t>
            </a:r>
          </a:p>
          <a:p>
            <a:r>
              <a:rPr lang="de-DE" dirty="0"/>
              <a:t>Welche Konfigurationsmanagementverfahren sind durchzuführen?</a:t>
            </a:r>
          </a:p>
          <a:p>
            <a:r>
              <a:rPr lang="de-DE" dirty="0"/>
              <a:t>Wer führt welches Verfahren durch?</a:t>
            </a:r>
          </a:p>
          <a:p>
            <a:r>
              <a:rPr lang="de-DE" dirty="0"/>
              <a:t>Wann wird welches Verfahren durchgeführt?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12</a:t>
            </a:fld>
            <a:endParaRPr lang="en-US" dirty="0"/>
          </a:p>
        </p:txBody>
      </p:sp>
    </p:spTree>
    <p:extLst>
      <p:ext uri="{BB962C8B-B14F-4D97-AF65-F5344CB8AC3E}">
        <p14:creationId xmlns:p14="http://schemas.microsoft.com/office/powerpoint/2010/main" val="101510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Konfigurationsmanagementplan</a:t>
            </a:r>
          </a:p>
        </p:txBody>
      </p:sp>
      <p:pic>
        <p:nvPicPr>
          <p:cNvPr id="5" name="Inhaltsplatzhalter 4"/>
          <p:cNvPicPr>
            <a:picLocks noGrp="1" noChangeAspect="1"/>
          </p:cNvPicPr>
          <p:nvPr>
            <p:ph idx="1"/>
          </p:nvPr>
        </p:nvPicPr>
        <p:blipFill>
          <a:blip r:embed="rId3"/>
          <a:stretch>
            <a:fillRect/>
          </a:stretch>
        </p:blipFill>
        <p:spPr>
          <a:xfrm>
            <a:off x="1536591" y="1825625"/>
            <a:ext cx="6070818" cy="4351338"/>
          </a:xfrm>
          <a:prstGeom prst="rect">
            <a:avLst/>
          </a:prstGeom>
        </p:spPr>
      </p:pic>
      <p:sp>
        <p:nvSpPr>
          <p:cNvPr id="4" name="Foliennummernplatzhalter 3"/>
          <p:cNvSpPr>
            <a:spLocks noGrp="1"/>
          </p:cNvSpPr>
          <p:nvPr>
            <p:ph type="sldNum" sz="quarter" idx="12"/>
          </p:nvPr>
        </p:nvSpPr>
        <p:spPr/>
        <p:txBody>
          <a:bodyPr/>
          <a:lstStyle/>
          <a:p>
            <a:fld id="{5C476CE9-DBD6-47B2-9488-80AA33A3CE56}" type="slidenum">
              <a:rPr lang="en-US" smtClean="0"/>
              <a:pPr/>
              <a:t>13</a:t>
            </a:fld>
            <a:endParaRPr lang="en-US" dirty="0"/>
          </a:p>
        </p:txBody>
      </p:sp>
    </p:spTree>
    <p:extLst>
      <p:ext uri="{BB962C8B-B14F-4D97-AF65-F5344CB8AC3E}">
        <p14:creationId xmlns:p14="http://schemas.microsoft.com/office/powerpoint/2010/main" val="75687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Grundlagen des Konfigurationsmanagements</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14</a:t>
            </a:fld>
            <a:endParaRPr lang="en-US" dirty="0"/>
          </a:p>
        </p:txBody>
      </p:sp>
      <p:pic>
        <p:nvPicPr>
          <p:cNvPr id="5" name="Grafik 4"/>
          <p:cNvPicPr>
            <a:picLocks noChangeAspect="1"/>
          </p:cNvPicPr>
          <p:nvPr/>
        </p:nvPicPr>
        <p:blipFill>
          <a:blip r:embed="rId3"/>
          <a:stretch>
            <a:fillRect/>
          </a:stretch>
        </p:blipFill>
        <p:spPr>
          <a:xfrm>
            <a:off x="1266825" y="1690689"/>
            <a:ext cx="6610350" cy="4855158"/>
          </a:xfrm>
          <a:prstGeom prst="rect">
            <a:avLst/>
          </a:prstGeom>
        </p:spPr>
      </p:pic>
    </p:spTree>
    <p:extLst>
      <p:ext uri="{BB962C8B-B14F-4D97-AF65-F5344CB8AC3E}">
        <p14:creationId xmlns:p14="http://schemas.microsoft.com/office/powerpoint/2010/main" val="101067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Konfigurationsmanagement in der SE</a:t>
            </a:r>
          </a:p>
        </p:txBody>
      </p:sp>
      <p:sp>
        <p:nvSpPr>
          <p:cNvPr id="3" name="Inhaltsplatzhalter 2"/>
          <p:cNvSpPr>
            <a:spLocks noGrp="1"/>
          </p:cNvSpPr>
          <p:nvPr>
            <p:ph idx="1"/>
          </p:nvPr>
        </p:nvSpPr>
        <p:spPr/>
        <p:txBody>
          <a:bodyPr/>
          <a:lstStyle/>
          <a:p>
            <a:r>
              <a:rPr lang="de-DE" dirty="0"/>
              <a:t>Genannt </a:t>
            </a:r>
            <a:r>
              <a:rPr lang="de-DE" b="1" i="1" dirty="0"/>
              <a:t>S</a:t>
            </a:r>
            <a:r>
              <a:rPr lang="de-DE" i="1" dirty="0"/>
              <a:t>oftware </a:t>
            </a:r>
            <a:r>
              <a:rPr lang="de-DE" b="1" i="1" dirty="0" err="1"/>
              <a:t>C</a:t>
            </a:r>
            <a:r>
              <a:rPr lang="de-DE" i="1" dirty="0" err="1"/>
              <a:t>onfiguration</a:t>
            </a:r>
            <a:r>
              <a:rPr lang="de-DE" i="1" dirty="0"/>
              <a:t> </a:t>
            </a:r>
            <a:r>
              <a:rPr lang="de-DE" b="1" i="1" dirty="0"/>
              <a:t>M</a:t>
            </a:r>
            <a:r>
              <a:rPr lang="de-DE" i="1" dirty="0"/>
              <a:t>anagement </a:t>
            </a:r>
            <a:r>
              <a:rPr lang="de-DE" dirty="0"/>
              <a:t>(SCM)</a:t>
            </a:r>
          </a:p>
          <a:p>
            <a:r>
              <a:rPr lang="de-DE" dirty="0"/>
              <a:t>Im SE-Prozess können sich Anforderungen und Umstände stets verändern</a:t>
            </a:r>
          </a:p>
          <a:p>
            <a:pPr lvl="1"/>
            <a:r>
              <a:rPr lang="de-DE" dirty="0"/>
              <a:t>Neue/abgeänderte Anforderungen</a:t>
            </a:r>
          </a:p>
          <a:p>
            <a:pPr lvl="1"/>
            <a:r>
              <a:rPr lang="de-DE" dirty="0"/>
              <a:t>Zeitliche/finanzielle Neuplanung</a:t>
            </a:r>
          </a:p>
          <a:p>
            <a:pPr lvl="1"/>
            <a:r>
              <a:rPr lang="de-DE" dirty="0"/>
              <a:t>Änderungen in der Struktur des Projektteams</a:t>
            </a:r>
          </a:p>
          <a:p>
            <a:pPr lvl="1"/>
            <a:r>
              <a:rPr lang="de-DE" dirty="0"/>
              <a:t>etc.</a:t>
            </a:r>
          </a:p>
          <a:p>
            <a:r>
              <a:rPr lang="de-DE" dirty="0"/>
              <a:t>Veränderungen im SE-Prozess sind unvermeidbar</a:t>
            </a:r>
          </a:p>
          <a:p>
            <a:r>
              <a:rPr lang="de-DE" dirty="0"/>
              <a:t>Auswirkung auf Code, Designdokumente, Tests, Konfigurationen, etc. </a:t>
            </a:r>
          </a:p>
          <a:p>
            <a:pPr>
              <a:buFont typeface="Symbol" charset="2"/>
              <a:buChar char="Þ"/>
            </a:pPr>
            <a:r>
              <a:rPr lang="de-DE" dirty="0"/>
              <a:t> Q: Wie geht man möglichst effektiv damit um?</a:t>
            </a:r>
            <a:br>
              <a:rPr lang="de-DE" dirty="0"/>
            </a:br>
            <a:r>
              <a:rPr lang="de-DE" dirty="0"/>
              <a:t>   A: Software </a:t>
            </a:r>
            <a:r>
              <a:rPr lang="de-DE" dirty="0" err="1"/>
              <a:t>Configuration</a:t>
            </a:r>
            <a:r>
              <a:rPr lang="de-DE" dirty="0"/>
              <a:t> Management</a:t>
            </a:r>
          </a:p>
          <a:p>
            <a:pPr lvl="1"/>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15</a:t>
            </a:fld>
            <a:endParaRPr lang="en-US" dirty="0"/>
          </a:p>
        </p:txBody>
      </p:sp>
    </p:spTree>
    <p:extLst>
      <p:ext uri="{BB962C8B-B14F-4D97-AF65-F5344CB8AC3E}">
        <p14:creationId xmlns:p14="http://schemas.microsoft.com/office/powerpoint/2010/main" val="45814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SCM-Repository</a:t>
            </a:r>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dirty="0"/>
              <a:t>Zentraler Bestandteil von SCM</a:t>
            </a:r>
          </a:p>
          <a:p>
            <a:pPr marL="285750" lvl="1" indent="-285750" defTabSz="914400">
              <a:lnSpc>
                <a:spcPct val="100000"/>
              </a:lnSpc>
              <a:spcBef>
                <a:spcPts val="0"/>
              </a:spcBef>
            </a:pPr>
            <a:r>
              <a:rPr lang="de-DE" dirty="0"/>
              <a:t>Enthält Projektartefakte (Software </a:t>
            </a:r>
            <a:r>
              <a:rPr lang="de-DE" dirty="0" err="1"/>
              <a:t>Configuration</a:t>
            </a:r>
            <a:r>
              <a:rPr lang="de-DE" dirty="0"/>
              <a:t> Items, SCI)</a:t>
            </a:r>
          </a:p>
          <a:p>
            <a:pPr marL="285750" lvl="1" indent="-285750" defTabSz="914400">
              <a:lnSpc>
                <a:spcPct val="100000"/>
              </a:lnSpc>
              <a:spcBef>
                <a:spcPts val="0"/>
              </a:spcBef>
            </a:pPr>
            <a:r>
              <a:rPr lang="de-DE" dirty="0"/>
              <a:t>Ähnelt </a:t>
            </a:r>
            <a:r>
              <a:rPr lang="de-DE"/>
              <a:t>modernem Datenbanksystem</a:t>
            </a:r>
            <a:endParaRPr lang="de-DE" b="1" baseline="30000"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16</a:t>
            </a:fld>
            <a:endParaRPr lang="en-US" dirty="0"/>
          </a:p>
        </p:txBody>
      </p:sp>
    </p:spTree>
    <p:extLst>
      <p:ext uri="{BB962C8B-B14F-4D97-AF65-F5344CB8AC3E}">
        <p14:creationId xmlns:p14="http://schemas.microsoft.com/office/powerpoint/2010/main" val="47091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SCM-Repository (2)</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17</a:t>
            </a:fld>
            <a:endParaRPr lang="en-US" dirty="0"/>
          </a:p>
        </p:txBody>
      </p:sp>
      <p:pic>
        <p:nvPicPr>
          <p:cNvPr id="7" name="Bild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375" y="1666444"/>
            <a:ext cx="5937250" cy="4558716"/>
          </a:xfrm>
          <a:prstGeom prst="rect">
            <a:avLst/>
          </a:prstGeom>
          <a:ln w="3175">
            <a:solidFill>
              <a:schemeClr val="tx1"/>
            </a:solidFill>
          </a:ln>
          <a:effectLst/>
        </p:spPr>
      </p:pic>
      <p:sp>
        <p:nvSpPr>
          <p:cNvPr id="8" name="Textfeld 7"/>
          <p:cNvSpPr txBox="1"/>
          <p:nvPr/>
        </p:nvSpPr>
        <p:spPr>
          <a:xfrm>
            <a:off x="1603375" y="6225160"/>
            <a:ext cx="5937250" cy="276999"/>
          </a:xfrm>
          <a:prstGeom prst="rect">
            <a:avLst/>
          </a:prstGeom>
          <a:noFill/>
        </p:spPr>
        <p:txBody>
          <a:bodyPr wrap="square" rtlCol="0">
            <a:spAutoFit/>
          </a:bodyPr>
          <a:lstStyle/>
          <a:p>
            <a:r>
              <a:rPr lang="de-DE" sz="1200" dirty="0"/>
              <a:t>Inhalte eines SCM-</a:t>
            </a:r>
            <a:r>
              <a:rPr lang="de-DE" sz="1200" dirty="0" err="1"/>
              <a:t>Repositories</a:t>
            </a:r>
            <a:r>
              <a:rPr lang="de-DE" sz="1200" dirty="0"/>
              <a:t> nach </a:t>
            </a:r>
            <a:r>
              <a:rPr lang="de-DE" sz="1200" dirty="0" err="1"/>
              <a:t>Pressman</a:t>
            </a:r>
            <a:r>
              <a:rPr lang="de-DE" sz="1200" dirty="0"/>
              <a:t> [3, S. 591].</a:t>
            </a:r>
          </a:p>
        </p:txBody>
      </p:sp>
    </p:spTree>
    <p:extLst>
      <p:ext uri="{BB962C8B-B14F-4D97-AF65-F5344CB8AC3E}">
        <p14:creationId xmlns:p14="http://schemas.microsoft.com/office/powerpoint/2010/main" val="67970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SCM-Funktionen</a:t>
            </a:r>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dirty="0"/>
              <a:t>Welche Funktionalitäten eines SCM-</a:t>
            </a:r>
            <a:r>
              <a:rPr lang="de-DE" dirty="0" err="1"/>
              <a:t>Repositories</a:t>
            </a:r>
            <a:r>
              <a:rPr lang="de-DE" dirty="0"/>
              <a:t> sind wichtig für effektives SCM? (nach </a:t>
            </a:r>
            <a:r>
              <a:rPr lang="de-DE" dirty="0" err="1"/>
              <a:t>Pressman</a:t>
            </a:r>
            <a:r>
              <a:rPr lang="de-DE" baseline="30000" dirty="0"/>
              <a:t>[3]</a:t>
            </a:r>
            <a:r>
              <a:rPr lang="de-DE" dirty="0"/>
              <a:t>)</a:t>
            </a:r>
          </a:p>
          <a:p>
            <a:pPr marL="285750" lvl="1" indent="-285750" defTabSz="914400">
              <a:lnSpc>
                <a:spcPct val="100000"/>
              </a:lnSpc>
              <a:spcBef>
                <a:spcPts val="0"/>
              </a:spcBef>
            </a:pPr>
            <a:endParaRPr lang="de-DE" dirty="0"/>
          </a:p>
          <a:p>
            <a:pPr marL="285750" lvl="1" indent="-285750" defTabSz="914400">
              <a:lnSpc>
                <a:spcPct val="100000"/>
              </a:lnSpc>
              <a:spcBef>
                <a:spcPts val="0"/>
              </a:spcBef>
            </a:pPr>
            <a:r>
              <a:rPr lang="de-DE" dirty="0"/>
              <a:t>Version Control</a:t>
            </a:r>
          </a:p>
          <a:p>
            <a:pPr marL="285750" lvl="1" indent="-285750" defTabSz="914400">
              <a:lnSpc>
                <a:spcPct val="100000"/>
              </a:lnSpc>
              <a:spcBef>
                <a:spcPts val="0"/>
              </a:spcBef>
            </a:pPr>
            <a:r>
              <a:rPr lang="de-DE" dirty="0" err="1"/>
              <a:t>Dependency</a:t>
            </a:r>
            <a:r>
              <a:rPr lang="de-DE" dirty="0"/>
              <a:t> Tracking und Change Management</a:t>
            </a:r>
          </a:p>
          <a:p>
            <a:pPr marL="285750" lvl="1" indent="-285750" defTabSz="914400">
              <a:lnSpc>
                <a:spcPct val="100000"/>
              </a:lnSpc>
              <a:spcBef>
                <a:spcPts val="0"/>
              </a:spcBef>
            </a:pPr>
            <a:r>
              <a:rPr lang="de-DE" dirty="0" err="1"/>
              <a:t>Requirements</a:t>
            </a:r>
            <a:r>
              <a:rPr lang="de-DE" dirty="0"/>
              <a:t> </a:t>
            </a:r>
            <a:r>
              <a:rPr lang="de-DE" dirty="0" err="1"/>
              <a:t>Tracing</a:t>
            </a:r>
            <a:endParaRPr lang="de-DE" dirty="0"/>
          </a:p>
          <a:p>
            <a:pPr marL="285750" lvl="1" indent="-285750" defTabSz="914400">
              <a:lnSpc>
                <a:spcPct val="100000"/>
              </a:lnSpc>
              <a:spcBef>
                <a:spcPts val="0"/>
              </a:spcBef>
            </a:pPr>
            <a:r>
              <a:rPr lang="de-DE" dirty="0" err="1"/>
              <a:t>Configuration</a:t>
            </a:r>
            <a:r>
              <a:rPr lang="de-DE" dirty="0"/>
              <a:t> Management</a:t>
            </a:r>
          </a:p>
          <a:p>
            <a:pPr marL="285750" lvl="1" indent="-285750" defTabSz="914400">
              <a:lnSpc>
                <a:spcPct val="100000"/>
              </a:lnSpc>
              <a:spcBef>
                <a:spcPts val="0"/>
              </a:spcBef>
            </a:pPr>
            <a:r>
              <a:rPr lang="de-DE" dirty="0"/>
              <a:t>Audit Trails</a:t>
            </a:r>
          </a:p>
          <a:p>
            <a:pPr marL="285750" lvl="1" indent="-285750" defTabSz="914400">
              <a:lnSpc>
                <a:spcPct val="100000"/>
              </a:lnSpc>
              <a:spcBef>
                <a:spcPts val="0"/>
              </a:spcBef>
            </a:pPr>
            <a:endParaRPr lang="de-DE" b="1" baseline="30000"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18</a:t>
            </a:fld>
            <a:endParaRPr lang="en-US" dirty="0"/>
          </a:p>
        </p:txBody>
      </p:sp>
    </p:spTree>
    <p:extLst>
      <p:ext uri="{BB962C8B-B14F-4D97-AF65-F5344CB8AC3E}">
        <p14:creationId xmlns:p14="http://schemas.microsoft.com/office/powerpoint/2010/main" val="138939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SCM-Funktionen (2)</a:t>
            </a:r>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b="1" dirty="0"/>
              <a:t>Version Control:</a:t>
            </a:r>
          </a:p>
          <a:p>
            <a:pPr marL="628650" lvl="2" indent="-285750" defTabSz="914400">
              <a:lnSpc>
                <a:spcPct val="100000"/>
              </a:lnSpc>
              <a:spcBef>
                <a:spcPts val="0"/>
              </a:spcBef>
            </a:pPr>
            <a:r>
              <a:rPr lang="de-DE" dirty="0"/>
              <a:t>Archivierung und Erhaltung jeglicher entstandener Zwischenstände von SCIs im Projektverlauf</a:t>
            </a:r>
          </a:p>
          <a:p>
            <a:pPr marL="628650" lvl="2" indent="-285750" defTabSz="914400">
              <a:lnSpc>
                <a:spcPct val="100000"/>
              </a:lnSpc>
              <a:spcBef>
                <a:spcPts val="0"/>
              </a:spcBef>
            </a:pPr>
            <a:r>
              <a:rPr lang="de-DE" dirty="0"/>
              <a:t>Unterstützung von Text- und Binärdaten</a:t>
            </a:r>
          </a:p>
          <a:p>
            <a:pPr marL="628650" lvl="2" indent="-285750" defTabSz="914400">
              <a:lnSpc>
                <a:spcPct val="100000"/>
              </a:lnSpc>
              <a:spcBef>
                <a:spcPts val="0"/>
              </a:spcBef>
            </a:pPr>
            <a:r>
              <a:rPr lang="de-DE" dirty="0"/>
              <a:t>Zusammenfassen der Einzelzustände zu Gesamtversion</a:t>
            </a:r>
          </a:p>
          <a:p>
            <a:pPr marL="628650" lvl="2" indent="-285750" defTabSz="914400">
              <a:lnSpc>
                <a:spcPct val="100000"/>
              </a:lnSpc>
              <a:spcBef>
                <a:spcPts val="0"/>
              </a:spcBef>
            </a:pPr>
            <a:endParaRPr lang="de-DE" dirty="0"/>
          </a:p>
          <a:p>
            <a:pPr marL="285750" lvl="1" indent="-285750" defTabSz="914400">
              <a:lnSpc>
                <a:spcPct val="100000"/>
              </a:lnSpc>
              <a:spcBef>
                <a:spcPts val="0"/>
              </a:spcBef>
            </a:pPr>
            <a:r>
              <a:rPr lang="de-DE" b="1" dirty="0" err="1"/>
              <a:t>Dependency</a:t>
            </a:r>
            <a:r>
              <a:rPr lang="de-DE" b="1" dirty="0"/>
              <a:t> Tracking und Change Management:</a:t>
            </a:r>
          </a:p>
          <a:p>
            <a:pPr marL="628650" lvl="2" indent="-285750" defTabSz="914400">
              <a:lnSpc>
                <a:spcPct val="100000"/>
              </a:lnSpc>
              <a:spcBef>
                <a:spcPts val="0"/>
              </a:spcBef>
            </a:pPr>
            <a:r>
              <a:rPr lang="de-DE" dirty="0"/>
              <a:t>Dokumentieren der Beziehungen zwischen SCIs (z. B. Abhängigkeiten)</a:t>
            </a:r>
          </a:p>
          <a:p>
            <a:pPr marL="628650" lvl="2" indent="-285750" defTabSz="914400">
              <a:lnSpc>
                <a:spcPct val="100000"/>
              </a:lnSpc>
              <a:spcBef>
                <a:spcPts val="0"/>
              </a:spcBef>
            </a:pPr>
            <a:r>
              <a:rPr lang="de-DE" dirty="0"/>
              <a:t>Integritätsschutz für Projektartefakte </a:t>
            </a:r>
            <a:br>
              <a:rPr lang="de-DE" dirty="0"/>
            </a:br>
            <a:r>
              <a:rPr lang="de-DE" dirty="0"/>
              <a:t>(Änderung im Anforderungsdokument =&gt; welche Dokumente müssen nachgebessert werden?)</a:t>
            </a:r>
          </a:p>
          <a:p>
            <a:pPr marL="628650" lvl="2" indent="-285750" defTabSz="914400">
              <a:lnSpc>
                <a:spcPct val="100000"/>
              </a:lnSpc>
              <a:spcBef>
                <a:spcPts val="0"/>
              </a:spcBef>
            </a:pPr>
            <a:endParaRPr lang="de-DE" dirty="0"/>
          </a:p>
          <a:p>
            <a:pPr marL="285750" lvl="1" indent="-285750" defTabSz="914400">
              <a:lnSpc>
                <a:spcPct val="100000"/>
              </a:lnSpc>
              <a:spcBef>
                <a:spcPts val="0"/>
              </a:spcBef>
            </a:pPr>
            <a:r>
              <a:rPr lang="de-DE" b="1" dirty="0" err="1"/>
              <a:t>Requirements</a:t>
            </a:r>
            <a:r>
              <a:rPr lang="de-DE" b="1" dirty="0"/>
              <a:t> </a:t>
            </a:r>
            <a:r>
              <a:rPr lang="de-DE" b="1" dirty="0" err="1"/>
              <a:t>Tracing</a:t>
            </a:r>
            <a:r>
              <a:rPr lang="de-DE" b="1" dirty="0"/>
              <a:t>:</a:t>
            </a:r>
          </a:p>
          <a:p>
            <a:pPr marL="628650" lvl="2" indent="-285750" defTabSz="914400">
              <a:lnSpc>
                <a:spcPct val="100000"/>
              </a:lnSpc>
              <a:spcBef>
                <a:spcPts val="0"/>
              </a:spcBef>
            </a:pPr>
            <a:r>
              <a:rPr lang="de-DE" dirty="0"/>
              <a:t>Durch welche Anforderungen </a:t>
            </a:r>
            <a:r>
              <a:rPr lang="de-DE" dirty="0" err="1"/>
              <a:t>enstand</a:t>
            </a:r>
            <a:r>
              <a:rPr lang="de-DE"/>
              <a:t> ein </a:t>
            </a:r>
            <a:r>
              <a:rPr lang="de-DE" dirty="0"/>
              <a:t>bestimmtes SCI? (</a:t>
            </a:r>
            <a:r>
              <a:rPr lang="de-DE" dirty="0" err="1"/>
              <a:t>Backward</a:t>
            </a:r>
            <a:r>
              <a:rPr lang="de-DE" dirty="0"/>
              <a:t> </a:t>
            </a:r>
            <a:r>
              <a:rPr lang="de-DE" dirty="0" err="1"/>
              <a:t>Tracing</a:t>
            </a:r>
            <a:r>
              <a:rPr lang="de-DE" dirty="0"/>
              <a:t>)</a:t>
            </a:r>
          </a:p>
          <a:p>
            <a:pPr marL="628650" lvl="2" indent="-285750" defTabSz="914400">
              <a:lnSpc>
                <a:spcPct val="100000"/>
              </a:lnSpc>
              <a:spcBef>
                <a:spcPts val="0"/>
              </a:spcBef>
            </a:pPr>
            <a:r>
              <a:rPr lang="de-DE" dirty="0"/>
              <a:t>Welche SCIs </a:t>
            </a:r>
            <a:r>
              <a:rPr lang="de-DE" dirty="0" err="1"/>
              <a:t>enstanden</a:t>
            </a:r>
            <a:r>
              <a:rPr lang="de-DE" dirty="0"/>
              <a:t> durch ein eine bestimmte Anforderung? (Forward </a:t>
            </a:r>
            <a:r>
              <a:rPr lang="de-DE" dirty="0" err="1"/>
              <a:t>Tracing</a:t>
            </a:r>
            <a:r>
              <a:rPr lang="de-DE" dirty="0"/>
              <a: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19</a:t>
            </a:fld>
            <a:endParaRPr lang="en-US" dirty="0"/>
          </a:p>
        </p:txBody>
      </p:sp>
    </p:spTree>
    <p:extLst>
      <p:ext uri="{BB962C8B-B14F-4D97-AF65-F5344CB8AC3E}">
        <p14:creationId xmlns:p14="http://schemas.microsoft.com/office/powerpoint/2010/main" val="14792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Gliederung</a:t>
            </a:r>
          </a:p>
        </p:txBody>
      </p:sp>
      <p:sp>
        <p:nvSpPr>
          <p:cNvPr id="3" name="Inhaltsplatzhalter 2"/>
          <p:cNvSpPr>
            <a:spLocks noGrp="1"/>
          </p:cNvSpPr>
          <p:nvPr>
            <p:ph idx="1"/>
          </p:nvPr>
        </p:nvSpPr>
        <p:spPr/>
        <p:txBody>
          <a:bodyPr/>
          <a:lstStyle/>
          <a:p>
            <a:r>
              <a:rPr lang="de-DE" dirty="0"/>
              <a:t>Einführung</a:t>
            </a:r>
          </a:p>
          <a:p>
            <a:r>
              <a:rPr lang="de-DE" dirty="0"/>
              <a:t>Grundlagen des Konfigurationsmanagements</a:t>
            </a:r>
          </a:p>
          <a:p>
            <a:pPr lvl="1"/>
            <a:r>
              <a:rPr lang="de-DE" dirty="0"/>
              <a:t>Konfigurationsidentifizierung</a:t>
            </a:r>
          </a:p>
          <a:p>
            <a:pPr lvl="1"/>
            <a:r>
              <a:rPr lang="de-DE" dirty="0"/>
              <a:t>Konfigurationsüberwachung</a:t>
            </a:r>
          </a:p>
          <a:p>
            <a:pPr lvl="1"/>
            <a:r>
              <a:rPr lang="de-DE" dirty="0"/>
              <a:t>Konfigurationsbuchführung</a:t>
            </a:r>
          </a:p>
          <a:p>
            <a:pPr lvl="1"/>
            <a:r>
              <a:rPr lang="de-DE" dirty="0" err="1"/>
              <a:t>Konfigurationsauditierung</a:t>
            </a:r>
            <a:endParaRPr lang="de-DE" dirty="0"/>
          </a:p>
          <a:p>
            <a:pPr lvl="1"/>
            <a:r>
              <a:rPr lang="de-DE" dirty="0"/>
              <a:t>Konfigurationsmanagementplan</a:t>
            </a:r>
          </a:p>
          <a:p>
            <a:r>
              <a:rPr lang="de-DE" dirty="0"/>
              <a:t>Konfigurationsmanagement in der SE</a:t>
            </a:r>
          </a:p>
          <a:p>
            <a:pPr lvl="1"/>
            <a:r>
              <a:rPr lang="de-DE" dirty="0"/>
              <a:t>SCM-Repository</a:t>
            </a:r>
          </a:p>
          <a:p>
            <a:pPr lvl="1"/>
            <a:r>
              <a:rPr lang="de-DE" dirty="0"/>
              <a:t>SCM-Funktionen</a:t>
            </a:r>
          </a:p>
          <a:p>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2</a:t>
            </a:fld>
            <a:endParaRPr lang="en-US" dirty="0"/>
          </a:p>
        </p:txBody>
      </p:sp>
      <p:pic>
        <p:nvPicPr>
          <p:cNvPr id="5" name="Bildplatzhalt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3737254"/>
            <a:ext cx="1814902" cy="2627827"/>
          </a:xfrm>
          <a:prstGeom prst="rect">
            <a:avLst/>
          </a:prstGeom>
        </p:spPr>
      </p:pic>
    </p:spTree>
    <p:extLst>
      <p:ext uri="{BB962C8B-B14F-4D97-AF65-F5344CB8AC3E}">
        <p14:creationId xmlns:p14="http://schemas.microsoft.com/office/powerpoint/2010/main" val="268941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SCM-Funktionen (3)</a:t>
            </a:r>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b="1" dirty="0" err="1"/>
              <a:t>Configuration</a:t>
            </a:r>
            <a:r>
              <a:rPr lang="de-DE" b="1" dirty="0"/>
              <a:t> Management:</a:t>
            </a:r>
          </a:p>
          <a:p>
            <a:pPr marL="628650" lvl="2" indent="-285750" defTabSz="914400">
              <a:lnSpc>
                <a:spcPct val="100000"/>
              </a:lnSpc>
              <a:spcBef>
                <a:spcPts val="0"/>
              </a:spcBef>
            </a:pPr>
            <a:r>
              <a:rPr lang="de-DE" dirty="0"/>
              <a:t>Verwaltung von Meilensteinen innerhalb des Projekts (</a:t>
            </a:r>
            <a:r>
              <a:rPr lang="de-DE" dirty="0" err="1"/>
              <a:t>Releasemanagement</a:t>
            </a:r>
            <a:r>
              <a:rPr lang="de-DE" dirty="0"/>
              <a:t>)</a:t>
            </a:r>
          </a:p>
          <a:p>
            <a:pPr marL="628650" lvl="2" indent="-285750" defTabSz="914400">
              <a:lnSpc>
                <a:spcPct val="100000"/>
              </a:lnSpc>
              <a:spcBef>
                <a:spcPts val="0"/>
              </a:spcBef>
            </a:pPr>
            <a:r>
              <a:rPr lang="de-DE" dirty="0"/>
              <a:t>Meilenstein als Gesamtprodukt einzelner SCIs</a:t>
            </a:r>
          </a:p>
          <a:p>
            <a:pPr marL="628650" lvl="2" indent="-285750" defTabSz="914400">
              <a:lnSpc>
                <a:spcPct val="100000"/>
              </a:lnSpc>
              <a:spcBef>
                <a:spcPts val="0"/>
              </a:spcBef>
            </a:pPr>
            <a:r>
              <a:rPr lang="de-DE" dirty="0"/>
              <a:t>Beispiel: ein produktionsreifer </a:t>
            </a:r>
            <a:r>
              <a:rPr lang="de-DE" dirty="0" err="1"/>
              <a:t>Releasestand</a:t>
            </a:r>
            <a:endParaRPr lang="de-DE" dirty="0"/>
          </a:p>
          <a:p>
            <a:pPr marL="628650" lvl="2" indent="-285750" defTabSz="914400">
              <a:lnSpc>
                <a:spcPct val="100000"/>
              </a:lnSpc>
              <a:spcBef>
                <a:spcPts val="0"/>
              </a:spcBef>
            </a:pPr>
            <a:endParaRPr lang="de-DE" dirty="0"/>
          </a:p>
          <a:p>
            <a:pPr marL="285750" lvl="1" indent="-285750" defTabSz="914400">
              <a:lnSpc>
                <a:spcPct val="100000"/>
              </a:lnSpc>
              <a:spcBef>
                <a:spcPts val="0"/>
              </a:spcBef>
            </a:pPr>
            <a:r>
              <a:rPr lang="de-DE" b="1" dirty="0"/>
              <a:t>Audit Trails:</a:t>
            </a:r>
          </a:p>
          <a:p>
            <a:pPr marL="628650" lvl="2" indent="-285750" defTabSz="914400">
              <a:lnSpc>
                <a:spcPct val="100000"/>
              </a:lnSpc>
              <a:spcBef>
                <a:spcPts val="0"/>
              </a:spcBef>
            </a:pPr>
            <a:r>
              <a:rPr lang="de-DE" dirty="0"/>
              <a:t>Zusatzinformationen zu Änderungen aus der Versionskontrolle</a:t>
            </a:r>
          </a:p>
          <a:p>
            <a:pPr marL="628650" lvl="2" indent="-285750" defTabSz="914400">
              <a:lnSpc>
                <a:spcPct val="100000"/>
              </a:lnSpc>
              <a:spcBef>
                <a:spcPts val="0"/>
              </a:spcBef>
            </a:pPr>
            <a:r>
              <a:rPr lang="de-DE" b="1" dirty="0"/>
              <a:t>Wer</a:t>
            </a:r>
            <a:r>
              <a:rPr lang="de-DE" dirty="0"/>
              <a:t> hat die Änderung durchgeführt?</a:t>
            </a:r>
          </a:p>
          <a:p>
            <a:pPr marL="628650" lvl="2" indent="-285750" defTabSz="914400">
              <a:lnSpc>
                <a:spcPct val="100000"/>
              </a:lnSpc>
              <a:spcBef>
                <a:spcPts val="0"/>
              </a:spcBef>
            </a:pPr>
            <a:r>
              <a:rPr lang="de-DE" b="1" dirty="0"/>
              <a:t>Wann</a:t>
            </a:r>
            <a:r>
              <a:rPr lang="de-DE" dirty="0"/>
              <a:t> wurde die Änderung durchgeführt?</a:t>
            </a:r>
          </a:p>
          <a:p>
            <a:pPr marL="628650" lvl="2" indent="-285750" defTabSz="914400">
              <a:lnSpc>
                <a:spcPct val="100000"/>
              </a:lnSpc>
              <a:spcBef>
                <a:spcPts val="0"/>
              </a:spcBef>
            </a:pPr>
            <a:r>
              <a:rPr lang="de-DE" b="1" dirty="0"/>
              <a:t>Warum</a:t>
            </a:r>
            <a:r>
              <a:rPr lang="de-DE" dirty="0"/>
              <a:t> wurde die Änderung durchgeführt?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20</a:t>
            </a:fld>
            <a:endParaRPr lang="en-US" dirty="0"/>
          </a:p>
        </p:txBody>
      </p:sp>
    </p:spTree>
    <p:extLst>
      <p:ext uri="{BB962C8B-B14F-4D97-AF65-F5344CB8AC3E}">
        <p14:creationId xmlns:p14="http://schemas.microsoft.com/office/powerpoint/2010/main" val="1614442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Quellen</a:t>
            </a:r>
          </a:p>
        </p:txBody>
      </p:sp>
      <p:sp>
        <p:nvSpPr>
          <p:cNvPr id="3" name="Inhaltsplatzhalter 2"/>
          <p:cNvSpPr>
            <a:spLocks noGrp="1"/>
          </p:cNvSpPr>
          <p:nvPr>
            <p:ph idx="1"/>
          </p:nvPr>
        </p:nvSpPr>
        <p:spPr/>
        <p:txBody>
          <a:bodyPr/>
          <a:lstStyle/>
          <a:p>
            <a:r>
              <a:rPr lang="de-DE" dirty="0"/>
              <a:t>G. </a:t>
            </a:r>
            <a:r>
              <a:rPr lang="de-DE" dirty="0" err="1"/>
              <a:t>Weischedel</a:t>
            </a:r>
            <a:r>
              <a:rPr lang="de-DE" dirty="0"/>
              <a:t>. Konfigurationsmanagement, Springer-Verlag Berlin </a:t>
            </a:r>
            <a:r>
              <a:rPr lang="de-DE" dirty="0" err="1"/>
              <a:t>Heidleberg</a:t>
            </a:r>
            <a:r>
              <a:rPr lang="de-DE" dirty="0"/>
              <a:t>, 2003</a:t>
            </a:r>
          </a:p>
          <a:p>
            <a:r>
              <a:rPr lang="de-DE" dirty="0"/>
              <a:t>DIN EN ISO 10007:2003</a:t>
            </a:r>
          </a:p>
          <a:p>
            <a:r>
              <a:rPr lang="de-DE" dirty="0" err="1"/>
              <a:t>Pressman</a:t>
            </a:r>
            <a:r>
              <a:rPr lang="de-DE" dirty="0"/>
              <a:t>, R.: Software Engineering: A </a:t>
            </a:r>
            <a:r>
              <a:rPr lang="de-DE" dirty="0" err="1"/>
              <a:t>Practitioner’s</a:t>
            </a:r>
            <a:r>
              <a:rPr lang="de-DE" dirty="0"/>
              <a:t> Approach. McGraw-Hill, Inc., New York, NY, USA, 7 </a:t>
            </a:r>
            <a:r>
              <a:rPr lang="de-DE" dirty="0" err="1"/>
              <a:t>edn</a:t>
            </a:r>
            <a:r>
              <a:rPr lang="de-DE" dirty="0"/>
              <a:t>. (2010)</a:t>
            </a:r>
          </a:p>
        </p:txBody>
      </p:sp>
      <p:sp>
        <p:nvSpPr>
          <p:cNvPr id="4" name="Foliennummernplatzhalter 3"/>
          <p:cNvSpPr>
            <a:spLocks noGrp="1"/>
          </p:cNvSpPr>
          <p:nvPr>
            <p:ph type="sldNum" sz="quarter" idx="12"/>
          </p:nvPr>
        </p:nvSpPr>
        <p:spPr/>
        <p:txBody>
          <a:bodyPr/>
          <a:lstStyle/>
          <a:p>
            <a:fld id="{5C476CE9-DBD6-47B2-9488-80AA33A3CE56}" type="slidenum">
              <a:rPr lang="en-US" smtClean="0"/>
              <a:pPr/>
              <a:t>21</a:t>
            </a:fld>
            <a:endParaRPr lang="en-US" dirty="0"/>
          </a:p>
        </p:txBody>
      </p:sp>
    </p:spTree>
    <p:extLst>
      <p:ext uri="{BB962C8B-B14F-4D97-AF65-F5344CB8AC3E}">
        <p14:creationId xmlns:p14="http://schemas.microsoft.com/office/powerpoint/2010/main" val="764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Einführung</a:t>
            </a:r>
            <a:endParaRPr lang="de-DE" dirty="0"/>
          </a:p>
        </p:txBody>
      </p:sp>
      <p:sp>
        <p:nvSpPr>
          <p:cNvPr id="3" name="Inhaltsplatzhalter 2"/>
          <p:cNvSpPr>
            <a:spLocks noGrp="1"/>
          </p:cNvSpPr>
          <p:nvPr>
            <p:ph idx="1"/>
          </p:nvPr>
        </p:nvSpPr>
        <p:spPr>
          <a:xfrm>
            <a:off x="628650" y="1825625"/>
            <a:ext cx="5467350" cy="4351338"/>
          </a:xfrm>
        </p:spPr>
        <p:txBody>
          <a:bodyPr/>
          <a:lstStyle/>
          <a:p>
            <a:r>
              <a:rPr lang="de-DE" dirty="0"/>
              <a:t>US-Militär führt Versuche mit Flugkörpern in den 1950er Jahren durch</a:t>
            </a:r>
          </a:p>
          <a:p>
            <a:r>
              <a:rPr lang="de-DE" dirty="0"/>
              <a:t>Viele verschiedene Konfigurationen werden getestet</a:t>
            </a:r>
          </a:p>
          <a:p>
            <a:r>
              <a:rPr lang="de-DE" dirty="0"/>
              <a:t>Probleme:</a:t>
            </a:r>
          </a:p>
          <a:p>
            <a:pPr lvl="1"/>
            <a:r>
              <a:rPr lang="de-DE" dirty="0"/>
              <a:t>Flugkörper nach Test (meist) zerstört</a:t>
            </a:r>
          </a:p>
          <a:p>
            <a:pPr lvl="1"/>
            <a:r>
              <a:rPr lang="de-DE" dirty="0"/>
              <a:t>Aufzeichnungen über Konfigurationen unzureichend</a:t>
            </a:r>
          </a:p>
          <a:p>
            <a:r>
              <a:rPr lang="de-DE" dirty="0"/>
              <a:t>Lösung: Konfigurationsmanagementstandards</a:t>
            </a:r>
          </a:p>
        </p:txBody>
      </p:sp>
      <p:sp>
        <p:nvSpPr>
          <p:cNvPr id="4" name="Foliennummernplatzhalter 3"/>
          <p:cNvSpPr>
            <a:spLocks noGrp="1"/>
          </p:cNvSpPr>
          <p:nvPr>
            <p:ph type="sldNum" sz="quarter" idx="12"/>
          </p:nvPr>
        </p:nvSpPr>
        <p:spPr/>
        <p:txBody>
          <a:bodyPr/>
          <a:lstStyle/>
          <a:p>
            <a:fld id="{5C476CE9-DBD6-47B2-9488-80AA33A3CE56}" type="slidenum">
              <a:rPr lang="en-US" smtClean="0"/>
              <a:pPr/>
              <a:t>3</a:t>
            </a:fld>
            <a:endParaRPr lang="en-US"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7347" y="1690689"/>
            <a:ext cx="3085461" cy="2445544"/>
          </a:xfrm>
          <a:prstGeom prst="rect">
            <a:avLst/>
          </a:prstGeom>
        </p:spPr>
      </p:pic>
    </p:spTree>
    <p:extLst>
      <p:ext uri="{BB962C8B-B14F-4D97-AF65-F5344CB8AC3E}">
        <p14:creationId xmlns:p14="http://schemas.microsoft.com/office/powerpoint/2010/main" val="130730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Einführung</a:t>
            </a:r>
            <a:endParaRPr lang="de-DE" dirty="0"/>
          </a:p>
        </p:txBody>
      </p:sp>
      <p:sp>
        <p:nvSpPr>
          <p:cNvPr id="3" name="Inhaltsplatzhalter 2"/>
          <p:cNvSpPr>
            <a:spLocks noGrp="1"/>
          </p:cNvSpPr>
          <p:nvPr>
            <p:ph idx="1"/>
          </p:nvPr>
        </p:nvSpPr>
        <p:spPr>
          <a:xfrm>
            <a:off x="628650" y="1825625"/>
            <a:ext cx="6305550" cy="4351338"/>
          </a:xfrm>
        </p:spPr>
        <p:txBody>
          <a:bodyPr/>
          <a:lstStyle/>
          <a:p>
            <a:r>
              <a:rPr lang="de-DE" dirty="0"/>
              <a:t>Ähnliche Probleme auch in der Softwareentwicklung:</a:t>
            </a:r>
          </a:p>
          <a:p>
            <a:pPr lvl="1"/>
            <a:r>
              <a:rPr lang="de-DE" dirty="0" err="1"/>
              <a:t>Undokumentierte</a:t>
            </a:r>
            <a:r>
              <a:rPr lang="de-DE" dirty="0"/>
              <a:t> Änderungen von Code</a:t>
            </a:r>
          </a:p>
          <a:p>
            <a:pPr lvl="1"/>
            <a:r>
              <a:rPr lang="de-DE" dirty="0"/>
              <a:t>Kurzfristige Änderungen vor Auslieferung</a:t>
            </a:r>
          </a:p>
          <a:p>
            <a:pPr lvl="1"/>
            <a:r>
              <a:rPr lang="de-DE" dirty="0"/>
              <a:t>Softwareerzeugnisse lassen sich nicht mehr reproduzieren</a:t>
            </a:r>
          </a:p>
          <a:p>
            <a:pPr marL="0" indent="0">
              <a:buNone/>
            </a:pPr>
            <a:r>
              <a:rPr lang="de-DE" dirty="0">
                <a:sym typeface="Wingdings" panose="05000000000000000000" pitchFamily="2" charset="2"/>
              </a:rPr>
              <a:t> Konfigurationsmanagement wird Teil von Reifegradmodellen</a:t>
            </a:r>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4</a:t>
            </a:fld>
            <a:endParaRPr lang="en-US" dirty="0"/>
          </a:p>
        </p:txBody>
      </p:sp>
    </p:spTree>
    <p:extLst>
      <p:ext uri="{BB962C8B-B14F-4D97-AF65-F5344CB8AC3E}">
        <p14:creationId xmlns:p14="http://schemas.microsoft.com/office/powerpoint/2010/main" val="86375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Grundlagen des Konfigurationsmanagements</a:t>
            </a:r>
            <a:endParaRPr lang="de-DE" dirty="0"/>
          </a:p>
        </p:txBody>
      </p:sp>
      <p:sp>
        <p:nvSpPr>
          <p:cNvPr id="3" name="Inhaltsplatzhalter 2"/>
          <p:cNvSpPr>
            <a:spLocks noGrp="1"/>
          </p:cNvSpPr>
          <p:nvPr>
            <p:ph idx="1"/>
          </p:nvPr>
        </p:nvSpPr>
        <p:spPr>
          <a:xfrm>
            <a:off x="628650" y="1825625"/>
            <a:ext cx="7886700" cy="4351338"/>
          </a:xfrm>
        </p:spPr>
        <p:txBody>
          <a:bodyPr>
            <a:normAutofit/>
          </a:bodyPr>
          <a:lstStyle/>
          <a:p>
            <a:pPr marL="0" indent="0">
              <a:buNone/>
            </a:pPr>
            <a:r>
              <a:rPr lang="de-DE" b="1" dirty="0"/>
              <a:t>Definition nach DIN EN ISO 10007:</a:t>
            </a:r>
          </a:p>
          <a:p>
            <a:pPr marL="0" indent="0">
              <a:buNone/>
            </a:pPr>
            <a:r>
              <a:rPr lang="de-DE" dirty="0"/>
              <a:t>KM ist eine Managementdisziplin, die über die gesamte Lebensdauer eines Erzeugnisses angewandt wird, um Transparenz und Überwachung seiner funktionellen und physischen Merkmale sicherzustellen. Hauptziel von KM ist, die gegenwärtige Konfiguration eines Erzeugnisses sowie den Stand der Erfüllung seiner physischen und funktionellen Forderungen zu dokumentieren und volle Transparenz herzustellen. Ein weiteres Ziel ist, dass jeder am Projekt Mitwirkende zu jeder Zeit des </a:t>
            </a:r>
            <a:r>
              <a:rPr lang="de-DE" dirty="0" err="1"/>
              <a:t>Erzeugnislebenslaufs</a:t>
            </a:r>
            <a:r>
              <a:rPr lang="de-DE" dirty="0"/>
              <a:t> die richtige und zutreffende Dokumentation verwendet. </a:t>
            </a:r>
          </a:p>
        </p:txBody>
      </p:sp>
      <p:sp>
        <p:nvSpPr>
          <p:cNvPr id="4" name="Foliennummernplatzhalter 3"/>
          <p:cNvSpPr>
            <a:spLocks noGrp="1"/>
          </p:cNvSpPr>
          <p:nvPr>
            <p:ph type="sldNum" sz="quarter" idx="12"/>
          </p:nvPr>
        </p:nvSpPr>
        <p:spPr/>
        <p:txBody>
          <a:bodyPr/>
          <a:lstStyle/>
          <a:p>
            <a:fld id="{5C476CE9-DBD6-47B2-9488-80AA33A3CE56}" type="slidenum">
              <a:rPr lang="en-US" smtClean="0"/>
              <a:pPr/>
              <a:t>5</a:t>
            </a:fld>
            <a:endParaRPr lang="en-US" dirty="0"/>
          </a:p>
        </p:txBody>
      </p:sp>
    </p:spTree>
    <p:extLst>
      <p:ext uri="{BB962C8B-B14F-4D97-AF65-F5344CB8AC3E}">
        <p14:creationId xmlns:p14="http://schemas.microsoft.com/office/powerpoint/2010/main" val="216987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Grundlagen des Konfigurationsmanagements</a:t>
            </a:r>
          </a:p>
        </p:txBody>
      </p:sp>
      <p:sp>
        <p:nvSpPr>
          <p:cNvPr id="3" name="Inhaltsplatzhalter 2"/>
          <p:cNvSpPr>
            <a:spLocks noGrp="1"/>
          </p:cNvSpPr>
          <p:nvPr>
            <p:ph idx="1"/>
          </p:nvPr>
        </p:nvSpPr>
        <p:spPr/>
        <p:txBody>
          <a:bodyPr/>
          <a:lstStyle/>
          <a:p>
            <a:pPr marL="0" indent="0">
              <a:buNone/>
            </a:pPr>
            <a:r>
              <a:rPr lang="de-DE" dirty="0"/>
              <a:t>Der KM Prozess umfasst die folgenden integrierten Tätigkeiten:</a:t>
            </a:r>
          </a:p>
          <a:p>
            <a:pPr marL="0" indent="0">
              <a:buNone/>
            </a:pPr>
            <a:endParaRPr lang="de-DE" dirty="0"/>
          </a:p>
          <a:p>
            <a:r>
              <a:rPr lang="de-DE" dirty="0"/>
              <a:t>Konfigurationsidentifizierung</a:t>
            </a:r>
          </a:p>
          <a:p>
            <a:r>
              <a:rPr lang="de-DE" dirty="0"/>
              <a:t>Konfigurationsüberwachung</a:t>
            </a:r>
          </a:p>
          <a:p>
            <a:r>
              <a:rPr lang="de-DE" dirty="0"/>
              <a:t>Konfigurationsbuchführung</a:t>
            </a:r>
          </a:p>
          <a:p>
            <a:r>
              <a:rPr lang="de-DE" dirty="0" err="1"/>
              <a:t>Konfigurationsauditierung</a:t>
            </a:r>
            <a:endParaRPr lang="de-DE" dirty="0"/>
          </a:p>
          <a:p>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6</a:t>
            </a:fld>
            <a:endParaRPr lang="en-US" dirty="0"/>
          </a:p>
        </p:txBody>
      </p:sp>
    </p:spTree>
    <p:extLst>
      <p:ext uri="{BB962C8B-B14F-4D97-AF65-F5344CB8AC3E}">
        <p14:creationId xmlns:p14="http://schemas.microsoft.com/office/powerpoint/2010/main" val="330515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Konfigurationsidentifizierung</a:t>
            </a:r>
          </a:p>
        </p:txBody>
      </p:sp>
      <p:sp>
        <p:nvSpPr>
          <p:cNvPr id="3" name="Inhaltsplatzhalter 2"/>
          <p:cNvSpPr>
            <a:spLocks noGrp="1"/>
          </p:cNvSpPr>
          <p:nvPr>
            <p:ph idx="1"/>
          </p:nvPr>
        </p:nvSpPr>
        <p:spPr/>
        <p:txBody>
          <a:bodyPr/>
          <a:lstStyle/>
          <a:p>
            <a:r>
              <a:rPr lang="de-DE" dirty="0"/>
              <a:t>Festlegung und Beschreibung von </a:t>
            </a:r>
            <a:r>
              <a:rPr lang="de-DE" b="1" dirty="0"/>
              <a:t>Konfigurationseinheiten</a:t>
            </a:r>
          </a:p>
          <a:p>
            <a:pPr lvl="1"/>
            <a:r>
              <a:rPr lang="de-DE" b="1" dirty="0"/>
              <a:t>Konfigurationseinheit</a:t>
            </a:r>
            <a:r>
              <a:rPr lang="de-DE" dirty="0"/>
              <a:t>: beliebige Kombination von Hardware, Software und Dienstleistung</a:t>
            </a:r>
          </a:p>
          <a:p>
            <a:r>
              <a:rPr lang="de-DE" dirty="0"/>
              <a:t>Definition der physischen und funktionellen Merkmale der Einheiten in </a:t>
            </a:r>
            <a:r>
              <a:rPr lang="de-DE" b="1" dirty="0"/>
              <a:t>Konfigurationsdokumenten</a:t>
            </a:r>
          </a:p>
          <a:p>
            <a:r>
              <a:rPr lang="de-DE" dirty="0"/>
              <a:t>Bestimmung von Regeln, nach denen alle Artefakte eindeutig nummeriert werden</a:t>
            </a:r>
          </a:p>
          <a:p>
            <a:r>
              <a:rPr lang="de-DE" dirty="0"/>
              <a:t>Definition von </a:t>
            </a:r>
            <a:r>
              <a:rPr lang="de-DE" b="1" dirty="0"/>
              <a:t>Bezugskonfigurationen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7</a:t>
            </a:fld>
            <a:endParaRPr lang="en-US" dirty="0"/>
          </a:p>
        </p:txBody>
      </p:sp>
      <p:pic>
        <p:nvPicPr>
          <p:cNvPr id="1026" name="Picture 2" descr="http://oka-online.com/wp-content/uploads/2013/12/track-trace-asset-identific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182" y="4175918"/>
            <a:ext cx="2519036" cy="218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9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Konfigurationsüberwachung</a:t>
            </a:r>
          </a:p>
        </p:txBody>
      </p:sp>
      <p:sp>
        <p:nvSpPr>
          <p:cNvPr id="3" name="Inhaltsplatzhalter 2"/>
          <p:cNvSpPr>
            <a:spLocks noGrp="1"/>
          </p:cNvSpPr>
          <p:nvPr>
            <p:ph idx="1"/>
          </p:nvPr>
        </p:nvSpPr>
        <p:spPr/>
        <p:txBody>
          <a:bodyPr/>
          <a:lstStyle/>
          <a:p>
            <a:pPr marL="0" indent="0">
              <a:buNone/>
            </a:pPr>
            <a:endParaRPr lang="de-DE" dirty="0"/>
          </a:p>
          <a:p>
            <a:pPr marL="0" indent="0">
              <a:buNone/>
            </a:pPr>
            <a:r>
              <a:rPr lang="de-DE" dirty="0"/>
              <a:t>Überwachung der Änderungen mit den folgenden Tätigkeiten:</a:t>
            </a:r>
          </a:p>
          <a:p>
            <a:pPr marL="0" indent="0">
              <a:buNone/>
            </a:pPr>
            <a:endParaRPr lang="de-DE" dirty="0"/>
          </a:p>
          <a:p>
            <a:r>
              <a:rPr lang="de-DE" dirty="0"/>
              <a:t>Dokumentation und Begründung von Änderungen</a:t>
            </a:r>
          </a:p>
          <a:p>
            <a:r>
              <a:rPr lang="de-DE" dirty="0"/>
              <a:t>Beurteilung der Auswirkungen von Änderungen</a:t>
            </a:r>
          </a:p>
          <a:p>
            <a:r>
              <a:rPr lang="de-DE" dirty="0"/>
              <a:t>Genehmigung oder Ablehnung der Änderung</a:t>
            </a:r>
          </a:p>
        </p:txBody>
      </p:sp>
      <p:sp>
        <p:nvSpPr>
          <p:cNvPr id="4" name="Foliennummernplatzhalter 3"/>
          <p:cNvSpPr>
            <a:spLocks noGrp="1"/>
          </p:cNvSpPr>
          <p:nvPr>
            <p:ph type="sldNum" sz="quarter" idx="12"/>
          </p:nvPr>
        </p:nvSpPr>
        <p:spPr/>
        <p:txBody>
          <a:bodyPr/>
          <a:lstStyle/>
          <a:p>
            <a:fld id="{5C476CE9-DBD6-47B2-9488-80AA33A3CE56}" type="slidenum">
              <a:rPr lang="en-US" smtClean="0"/>
              <a:pPr/>
              <a:t>8</a:t>
            </a:fld>
            <a:endParaRPr lang="en-US" dirty="0"/>
          </a:p>
        </p:txBody>
      </p:sp>
      <p:pic>
        <p:nvPicPr>
          <p:cNvPr id="2050" name="Picture 2" descr="http://talkincloud.com/site-files/talkincloud.com/files/imagecache/medium_img/uploads/2012/12/cloud-monitorin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775" y="4629150"/>
            <a:ext cx="2743849" cy="154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0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Konfigurationsbuchführung</a:t>
            </a:r>
          </a:p>
        </p:txBody>
      </p:sp>
      <p:sp>
        <p:nvSpPr>
          <p:cNvPr id="3" name="Inhaltsplatzhalter 2"/>
          <p:cNvSpPr>
            <a:spLocks noGrp="1"/>
          </p:cNvSpPr>
          <p:nvPr>
            <p:ph idx="1"/>
          </p:nvPr>
        </p:nvSpPr>
        <p:spPr/>
        <p:txBody>
          <a:bodyPr/>
          <a:lstStyle/>
          <a:p>
            <a:endParaRPr lang="de-DE" dirty="0"/>
          </a:p>
          <a:p>
            <a:r>
              <a:rPr lang="de-DE" dirty="0"/>
              <a:t>Ermöglicht Rückverfolgbarkeit von Änderungen</a:t>
            </a:r>
          </a:p>
          <a:p>
            <a:r>
              <a:rPr lang="de-DE" dirty="0"/>
              <a:t>Notwendige Aufzeichnungen resultieren als Nebenprodukt aus Konfigurationsidentifizierung und Konfigurationsüberwachung</a:t>
            </a:r>
          </a:p>
          <a:p>
            <a:r>
              <a:rPr lang="de-DE" dirty="0"/>
              <a:t>Lässt alle Änderungen bis zur letzten Bezugskonfiguration nachvollziehen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9</a:t>
            </a:fld>
            <a:endParaRPr lang="en-US" dirty="0"/>
          </a:p>
        </p:txBody>
      </p:sp>
      <p:pic>
        <p:nvPicPr>
          <p:cNvPr id="4098" name="Picture 2" descr="https://static.pexels.com/photos/53621/calculator-calculation-insurance-finance-53621.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1585" y="4758309"/>
            <a:ext cx="2408230" cy="141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084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846</Words>
  <Application>Microsoft Office PowerPoint</Application>
  <PresentationFormat>Bildschirmpräsentation (4:3)</PresentationFormat>
  <Paragraphs>176</Paragraphs>
  <Slides>21</Slides>
  <Notes>12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Calibri Light</vt:lpstr>
      <vt:lpstr>Symbol</vt:lpstr>
      <vt:lpstr>Wingdings</vt:lpstr>
      <vt:lpstr>Office</vt:lpstr>
      <vt:lpstr>Konfigurationsmanagementstrategien und Tools in der SW Entwicklung</vt:lpstr>
      <vt:lpstr>Gliederung</vt:lpstr>
      <vt:lpstr>Einführung</vt:lpstr>
      <vt:lpstr>Einführung</vt:lpstr>
      <vt:lpstr>Grundlagen des Konfigurationsmanagements</vt:lpstr>
      <vt:lpstr>Grundlagen des Konfigurationsmanagements</vt:lpstr>
      <vt:lpstr>Konfigurationsidentifizierung</vt:lpstr>
      <vt:lpstr>Konfigurationsüberwachung</vt:lpstr>
      <vt:lpstr>Konfigurationsbuchführung</vt:lpstr>
      <vt:lpstr>Konfigurationsauditierung</vt:lpstr>
      <vt:lpstr>Konfigurationsauditierung</vt:lpstr>
      <vt:lpstr>Konfigurationsmanagementplan</vt:lpstr>
      <vt:lpstr>Konfigurationsmanagementplan</vt:lpstr>
      <vt:lpstr>Grundlagen des Konfigurationsmanagements</vt:lpstr>
      <vt:lpstr>Konfigurationsmanagement in der SE</vt:lpstr>
      <vt:lpstr>SCM-Repository</vt:lpstr>
      <vt:lpstr>SCM-Repository (2)</vt:lpstr>
      <vt:lpstr>SCM-Funktionen</vt:lpstr>
      <vt:lpstr>SCM-Funktionen (2)</vt:lpstr>
      <vt:lpstr>SCM-Funktionen (3)</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Prof. Dr. Samuel Kounev</dc:creator>
  <cp:lastModifiedBy>DerGuteste</cp:lastModifiedBy>
  <cp:revision>880</cp:revision>
  <dcterms:created xsi:type="dcterms:W3CDTF">2014-01-04T09:30:10Z</dcterms:created>
  <dcterms:modified xsi:type="dcterms:W3CDTF">2017-01-08T20:47:01Z</dcterms:modified>
</cp:coreProperties>
</file>