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9" r:id="rId3"/>
    <p:sldId id="260" r:id="rId4"/>
    <p:sldId id="264" r:id="rId5"/>
    <p:sldId id="265" r:id="rId6"/>
    <p:sldId id="266" r:id="rId7"/>
    <p:sldId id="276" r:id="rId8"/>
    <p:sldId id="268" r:id="rId9"/>
    <p:sldId id="271" r:id="rId10"/>
    <p:sldId id="270" r:id="rId11"/>
    <p:sldId id="258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2C785-2969-41CD-883C-835C0589BD59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FE7F2-359B-4F62-A30F-01CE92481D65}">
      <dgm:prSet phldrT="[Text]"/>
      <dgm:spPr/>
      <dgm:t>
        <a:bodyPr/>
        <a:lstStyle/>
        <a:p>
          <a:pPr algn="ctr"/>
          <a:r>
            <a:rPr lang="en-US" dirty="0"/>
            <a:t>Increasing Revenue</a:t>
          </a:r>
        </a:p>
      </dgm:t>
    </dgm:pt>
    <dgm:pt modelId="{3CD43CA2-6624-4D0E-A717-CEF0922D4910}" type="parTrans" cxnId="{A3841390-67BE-4CA3-978D-7F22496CC247}">
      <dgm:prSet/>
      <dgm:spPr/>
      <dgm:t>
        <a:bodyPr/>
        <a:lstStyle/>
        <a:p>
          <a:endParaRPr lang="en-US"/>
        </a:p>
      </dgm:t>
    </dgm:pt>
    <dgm:pt modelId="{45CB6153-60C7-48E3-A643-90148FA870FE}" type="sibTrans" cxnId="{A3841390-67BE-4CA3-978D-7F22496CC247}">
      <dgm:prSet/>
      <dgm:spPr/>
      <dgm:t>
        <a:bodyPr/>
        <a:lstStyle/>
        <a:p>
          <a:endParaRPr lang="en-US"/>
        </a:p>
      </dgm:t>
    </dgm:pt>
    <dgm:pt modelId="{F19BC974-E6E2-4FE3-A2ED-741611B8F410}">
      <dgm:prSet phldrT="[Text]"/>
      <dgm:spPr/>
      <dgm:t>
        <a:bodyPr/>
        <a:lstStyle/>
        <a:p>
          <a:pPr algn="ctr"/>
          <a:r>
            <a:rPr lang="en-US" dirty="0"/>
            <a:t>Decreasing Costs</a:t>
          </a:r>
        </a:p>
      </dgm:t>
    </dgm:pt>
    <dgm:pt modelId="{4BF9997F-5ECD-4226-A4D4-96C729848BEA}" type="parTrans" cxnId="{67EC4FDA-5D7B-4820-B601-A71710747DAC}">
      <dgm:prSet/>
      <dgm:spPr/>
      <dgm:t>
        <a:bodyPr/>
        <a:lstStyle/>
        <a:p>
          <a:endParaRPr lang="en-US"/>
        </a:p>
      </dgm:t>
    </dgm:pt>
    <dgm:pt modelId="{244D0C17-2295-4B55-8666-56E716E8067B}" type="sibTrans" cxnId="{67EC4FDA-5D7B-4820-B601-A71710747DAC}">
      <dgm:prSet/>
      <dgm:spPr/>
      <dgm:t>
        <a:bodyPr/>
        <a:lstStyle/>
        <a:p>
          <a:endParaRPr lang="en-US"/>
        </a:p>
      </dgm:t>
    </dgm:pt>
    <dgm:pt modelId="{1AA97B98-04E2-41E7-8D0D-205C96B62502}" type="pres">
      <dgm:prSet presAssocID="{DA42C785-2969-41CD-883C-835C0589BD59}" presName="compositeShape" presStyleCnt="0">
        <dgm:presLayoutVars>
          <dgm:chMax val="2"/>
          <dgm:dir/>
          <dgm:resizeHandles val="exact"/>
        </dgm:presLayoutVars>
      </dgm:prSet>
      <dgm:spPr/>
    </dgm:pt>
    <dgm:pt modelId="{65CA5E42-7F7C-4F81-8A3A-49D5EF1DAA1A}" type="pres">
      <dgm:prSet presAssocID="{263FE7F2-359B-4F62-A30F-01CE92481D65}" presName="upArrow" presStyleLbl="node1" presStyleIdx="0" presStyleCnt="2"/>
      <dgm:spPr>
        <a:solidFill>
          <a:schemeClr val="tx1"/>
        </a:solidFill>
      </dgm:spPr>
    </dgm:pt>
    <dgm:pt modelId="{2E3FFB61-352A-432A-A133-D40E43638FB5}" type="pres">
      <dgm:prSet presAssocID="{263FE7F2-359B-4F62-A30F-01CE92481D65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57721DE0-A916-4F0C-A1A7-B2BE18D8B9B4}" type="pres">
      <dgm:prSet presAssocID="{F19BC974-E6E2-4FE3-A2ED-741611B8F410}" presName="downArrow" presStyleLbl="node1" presStyleIdx="1" presStyleCnt="2"/>
      <dgm:spPr>
        <a:solidFill>
          <a:schemeClr val="tx1"/>
        </a:solidFill>
      </dgm:spPr>
    </dgm:pt>
    <dgm:pt modelId="{D07F595B-6118-4983-BA58-E67B32BB105E}" type="pres">
      <dgm:prSet presAssocID="{F19BC974-E6E2-4FE3-A2ED-741611B8F410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709AD578-82BF-402A-82E1-024251D9A0F7}" type="presOf" srcId="{F19BC974-E6E2-4FE3-A2ED-741611B8F410}" destId="{D07F595B-6118-4983-BA58-E67B32BB105E}" srcOrd="0" destOrd="0" presId="urn:microsoft.com/office/officeart/2005/8/layout/arrow4"/>
    <dgm:cxn modelId="{A3841390-67BE-4CA3-978D-7F22496CC247}" srcId="{DA42C785-2969-41CD-883C-835C0589BD59}" destId="{263FE7F2-359B-4F62-A30F-01CE92481D65}" srcOrd="0" destOrd="0" parTransId="{3CD43CA2-6624-4D0E-A717-CEF0922D4910}" sibTransId="{45CB6153-60C7-48E3-A643-90148FA870FE}"/>
    <dgm:cxn modelId="{67EC4FDA-5D7B-4820-B601-A71710747DAC}" srcId="{DA42C785-2969-41CD-883C-835C0589BD59}" destId="{F19BC974-E6E2-4FE3-A2ED-741611B8F410}" srcOrd="1" destOrd="0" parTransId="{4BF9997F-5ECD-4226-A4D4-96C729848BEA}" sibTransId="{244D0C17-2295-4B55-8666-56E716E8067B}"/>
    <dgm:cxn modelId="{6CE7FFF9-86E1-4D9E-A8A8-B19DC36E94A9}" type="presOf" srcId="{DA42C785-2969-41CD-883C-835C0589BD59}" destId="{1AA97B98-04E2-41E7-8D0D-205C96B62502}" srcOrd="0" destOrd="0" presId="urn:microsoft.com/office/officeart/2005/8/layout/arrow4"/>
    <dgm:cxn modelId="{DA8709FE-277F-4D26-8273-0AE801F994CB}" type="presOf" srcId="{263FE7F2-359B-4F62-A30F-01CE92481D65}" destId="{2E3FFB61-352A-432A-A133-D40E43638FB5}" srcOrd="0" destOrd="0" presId="urn:microsoft.com/office/officeart/2005/8/layout/arrow4"/>
    <dgm:cxn modelId="{0E4CAA9A-B465-49AF-BB20-EC23AE39A0DF}" type="presParOf" srcId="{1AA97B98-04E2-41E7-8D0D-205C96B62502}" destId="{65CA5E42-7F7C-4F81-8A3A-49D5EF1DAA1A}" srcOrd="0" destOrd="0" presId="urn:microsoft.com/office/officeart/2005/8/layout/arrow4"/>
    <dgm:cxn modelId="{627E038C-B900-4E9E-B11C-46C1C804E8C9}" type="presParOf" srcId="{1AA97B98-04E2-41E7-8D0D-205C96B62502}" destId="{2E3FFB61-352A-432A-A133-D40E43638FB5}" srcOrd="1" destOrd="0" presId="urn:microsoft.com/office/officeart/2005/8/layout/arrow4"/>
    <dgm:cxn modelId="{E5E0062A-2371-4633-A2EA-26C3A26F2490}" type="presParOf" srcId="{1AA97B98-04E2-41E7-8D0D-205C96B62502}" destId="{57721DE0-A916-4F0C-A1A7-B2BE18D8B9B4}" srcOrd="2" destOrd="0" presId="urn:microsoft.com/office/officeart/2005/8/layout/arrow4"/>
    <dgm:cxn modelId="{403A7E53-4EC7-4CA6-832B-CC0899554023}" type="presParOf" srcId="{1AA97B98-04E2-41E7-8D0D-205C96B62502}" destId="{D07F595B-6118-4983-BA58-E67B32BB105E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A5E42-7F7C-4F81-8A3A-49D5EF1DAA1A}">
      <dsp:nvSpPr>
        <dsp:cNvPr id="0" name=""/>
        <dsp:cNvSpPr/>
      </dsp:nvSpPr>
      <dsp:spPr>
        <a:xfrm>
          <a:off x="2563" y="0"/>
          <a:ext cx="1538216" cy="1167775"/>
        </a:xfrm>
        <a:prstGeom prst="upArrow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FFB61-352A-432A-A133-D40E43638FB5}">
      <dsp:nvSpPr>
        <dsp:cNvPr id="0" name=""/>
        <dsp:cNvSpPr/>
      </dsp:nvSpPr>
      <dsp:spPr>
        <a:xfrm>
          <a:off x="1586926" y="0"/>
          <a:ext cx="2610307" cy="116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0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Increasing Revenue</a:t>
          </a:r>
        </a:p>
      </dsp:txBody>
      <dsp:txXfrm>
        <a:off x="1586926" y="0"/>
        <a:ext cx="2610307" cy="1167775"/>
      </dsp:txXfrm>
    </dsp:sp>
    <dsp:sp modelId="{57721DE0-A916-4F0C-A1A7-B2BE18D8B9B4}">
      <dsp:nvSpPr>
        <dsp:cNvPr id="0" name=""/>
        <dsp:cNvSpPr/>
      </dsp:nvSpPr>
      <dsp:spPr>
        <a:xfrm>
          <a:off x="464028" y="1265090"/>
          <a:ext cx="1538216" cy="1167775"/>
        </a:xfrm>
        <a:prstGeom prst="downArrow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F595B-6118-4983-BA58-E67B32BB105E}">
      <dsp:nvSpPr>
        <dsp:cNvPr id="0" name=""/>
        <dsp:cNvSpPr/>
      </dsp:nvSpPr>
      <dsp:spPr>
        <a:xfrm>
          <a:off x="2048392" y="1265090"/>
          <a:ext cx="2610307" cy="11677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0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Decreasing Costs</a:t>
          </a:r>
        </a:p>
      </dsp:txBody>
      <dsp:txXfrm>
        <a:off x="2048392" y="1265090"/>
        <a:ext cx="2610307" cy="11677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2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2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0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1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14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4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278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95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2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1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45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35203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8D75B49-8CC9-4D88-B690-3F3152956F81}"/>
              </a:ext>
            </a:extLst>
          </p:cNvPr>
          <p:cNvSpPr/>
          <p:nvPr/>
        </p:nvSpPr>
        <p:spPr>
          <a:xfrm>
            <a:off x="0" y="4495219"/>
            <a:ext cx="12192000" cy="19957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EBBEE64D-2D50-4288-87DA-C3F6204EC523}"/>
              </a:ext>
            </a:extLst>
          </p:cNvPr>
          <p:cNvSpPr txBox="1">
            <a:spLocks/>
          </p:cNvSpPr>
          <p:nvPr/>
        </p:nvSpPr>
        <p:spPr>
          <a:xfrm>
            <a:off x="1414272" y="911353"/>
            <a:ext cx="9418320" cy="2944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-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+mj-ea"/>
                <a:cs typeface="+mj-cs"/>
              </a:rPr>
              <a:t>Lariat Fleet Optimization for 2019</a:t>
            </a:r>
          </a:p>
        </p:txBody>
      </p:sp>
      <p:sp>
        <p:nvSpPr>
          <p:cNvPr id="22" name="Subtitle 7">
            <a:extLst>
              <a:ext uri="{FF2B5EF4-FFF2-40B4-BE49-F238E27FC236}">
                <a16:creationId xmlns:a16="http://schemas.microsoft.com/office/drawing/2014/main" id="{779F081D-B855-4A3D-BA50-951FF1A409FA}"/>
              </a:ext>
            </a:extLst>
          </p:cNvPr>
          <p:cNvSpPr txBox="1">
            <a:spLocks/>
          </p:cNvSpPr>
          <p:nvPr/>
        </p:nvSpPr>
        <p:spPr>
          <a:xfrm>
            <a:off x="1414272" y="4764156"/>
            <a:ext cx="9418320" cy="1560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4000" b="0" i="0" u="none" strike="noStrike" kern="1200" cap="none" spc="10" normalizeH="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Eli Steinbeck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 sz="4000" dirty="0">
                <a:solidFill>
                  <a:srgbClr val="FFFFFF">
                    <a:alpha val="80000"/>
                  </a:srgbClr>
                </a:solidFill>
                <a:latin typeface="Century Schoolbook" panose="02040604050505020304"/>
              </a:rPr>
              <a:t>6</a:t>
            </a:r>
            <a:r>
              <a:rPr kumimoji="0" lang="en-US" sz="4000" b="0" i="0" u="none" strike="noStrike" kern="1200" cap="none" spc="10" normalizeH="0" baseline="0" noProof="0" dirty="0">
                <a:ln>
                  <a:noFill/>
                </a:ln>
                <a:solidFill>
                  <a:srgbClr val="FFFFFF">
                    <a:alpha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t>/1/2021</a:t>
            </a:r>
          </a:p>
        </p:txBody>
      </p:sp>
    </p:spTree>
    <p:extLst>
      <p:ext uri="{BB962C8B-B14F-4D97-AF65-F5344CB8AC3E}">
        <p14:creationId xmlns:p14="http://schemas.microsoft.com/office/powerpoint/2010/main" val="1515388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Closing 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0D706-E3EE-4896-B744-2637308CD6A2}"/>
              </a:ext>
            </a:extLst>
          </p:cNvPr>
          <p:cNvSpPr txBox="1"/>
          <p:nvPr/>
        </p:nvSpPr>
        <p:spPr>
          <a:xfrm>
            <a:off x="1" y="1750423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Recommend implementing Strategy 3 with a cap of 20% fleet replacement.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analysis only focuses on vehicle replacement strategies that maintain a fleet count of 4000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Assumes a replacement revenue, cost, and profit per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Other factors that could be taken into consideration:  </a:t>
            </a:r>
          </a:p>
          <a:p>
            <a:pPr lvl="1"/>
            <a:r>
              <a:rPr lang="en-US" sz="2400" dirty="0"/>
              <a:t>-branch location</a:t>
            </a:r>
          </a:p>
          <a:p>
            <a:pPr lvl="1"/>
            <a:r>
              <a:rPr lang="en-US" sz="2400" dirty="0"/>
              <a:t>-proximity to an airport</a:t>
            </a:r>
          </a:p>
          <a:p>
            <a:pPr lvl="1"/>
            <a:r>
              <a:rPr lang="en-US" sz="2400" dirty="0"/>
              <a:t>-vehicle accidents</a:t>
            </a:r>
          </a:p>
          <a:p>
            <a:pPr lvl="1"/>
            <a:r>
              <a:rPr lang="en-US" sz="2400" dirty="0"/>
              <a:t>-driver gender and age </a:t>
            </a:r>
          </a:p>
        </p:txBody>
      </p:sp>
    </p:spTree>
    <p:extLst>
      <p:ext uri="{BB962C8B-B14F-4D97-AF65-F5344CB8AC3E}">
        <p14:creationId xmlns:p14="http://schemas.microsoft.com/office/powerpoint/2010/main" val="297603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0E1032-CDC0-4B06-B2DF-D590874F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3697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Supplemental Charts</a:t>
            </a:r>
          </a:p>
        </p:txBody>
      </p:sp>
    </p:spTree>
    <p:extLst>
      <p:ext uri="{BB962C8B-B14F-4D97-AF65-F5344CB8AC3E}">
        <p14:creationId xmlns:p14="http://schemas.microsoft.com/office/powerpoint/2010/main" val="191599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B64E8C0-A324-4671-BC71-13A420566CCB}"/>
              </a:ext>
            </a:extLst>
          </p:cNvPr>
          <p:cNvSpPr txBox="1"/>
          <p:nvPr/>
        </p:nvSpPr>
        <p:spPr>
          <a:xfrm>
            <a:off x="1599446" y="156755"/>
            <a:ext cx="2634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Impact of Branch 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0FB62-59D8-4426-A8FA-BA103FD5A3F5}"/>
              </a:ext>
            </a:extLst>
          </p:cNvPr>
          <p:cNvSpPr txBox="1"/>
          <p:nvPr/>
        </p:nvSpPr>
        <p:spPr>
          <a:xfrm>
            <a:off x="8079985" y="156755"/>
            <a:ext cx="179889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Impact of Airport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CA1E59-4AB8-46BC-A724-4FB7CCD8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7" y="606544"/>
            <a:ext cx="5299208" cy="566036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837320-4205-4238-8D51-D9686F5B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826" y="584064"/>
            <a:ext cx="5299208" cy="56673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758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6CF3EE-978C-4876-BCF0-E5F2F7017AC4}"/>
              </a:ext>
            </a:extLst>
          </p:cNvPr>
          <p:cNvSpPr txBox="1"/>
          <p:nvPr/>
        </p:nvSpPr>
        <p:spPr>
          <a:xfrm>
            <a:off x="1928790" y="137161"/>
            <a:ext cx="203722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Impact of Accidents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D1DE7-57AC-4531-8B26-7FC9C4737BCE}"/>
              </a:ext>
            </a:extLst>
          </p:cNvPr>
          <p:cNvSpPr txBox="1"/>
          <p:nvPr/>
        </p:nvSpPr>
        <p:spPr>
          <a:xfrm>
            <a:off x="7601259" y="420270"/>
            <a:ext cx="24493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Impact of Customer 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46A3D8-1B79-4A54-8C37-D6CEB2FD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73" y="604936"/>
            <a:ext cx="4781627" cy="59803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FAB2D9-47E2-4307-BC82-8DE52E662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138" y="997819"/>
            <a:ext cx="6035630" cy="519024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43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Optimize How Exactly?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ACF4EC6-1398-4335-96F3-BB9C3F52D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853032"/>
              </p:ext>
            </p:extLst>
          </p:nvPr>
        </p:nvGraphicFramePr>
        <p:xfrm>
          <a:off x="603070" y="1335768"/>
          <a:ext cx="4661263" cy="243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EE685B-695E-4C01-8DD4-75E8A40FC0DB}"/>
              </a:ext>
            </a:extLst>
          </p:cNvPr>
          <p:cNvSpPr txBox="1"/>
          <p:nvPr/>
        </p:nvSpPr>
        <p:spPr>
          <a:xfrm>
            <a:off x="6096001" y="1744372"/>
            <a:ext cx="609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Maintain 2018 Vehicle Count and: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 1 – Replace the lowest revenue generating vehicles.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 2 – Replace the costliest vehicles.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Strategy 3 – Replace the lowest profit generating vehicles.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5E14F06-C55C-4035-99C4-A0F290D55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432701"/>
              </p:ext>
            </p:extLst>
          </p:nvPr>
        </p:nvGraphicFramePr>
        <p:xfrm>
          <a:off x="307701" y="4512491"/>
          <a:ext cx="5355046" cy="196668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677523">
                  <a:extLst>
                    <a:ext uri="{9D8B030D-6E8A-4147-A177-3AD203B41FA5}">
                      <a16:colId xmlns:a16="http://schemas.microsoft.com/office/drawing/2014/main" val="2274432236"/>
                    </a:ext>
                  </a:extLst>
                </a:gridCol>
                <a:gridCol w="2677523">
                  <a:extLst>
                    <a:ext uri="{9D8B030D-6E8A-4147-A177-3AD203B41FA5}">
                      <a16:colId xmlns:a16="http://schemas.microsoft.com/office/drawing/2014/main" val="940665259"/>
                    </a:ext>
                  </a:extLst>
                </a:gridCol>
              </a:tblGrid>
              <a:tr h="491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Vehicle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661117"/>
                  </a:ext>
                </a:extLst>
              </a:tr>
              <a:tr h="491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Annual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$61,219,794*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18932"/>
                  </a:ext>
                </a:extLst>
              </a:tr>
              <a:tr h="491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Annual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$33,076,689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61220"/>
                  </a:ext>
                </a:extLst>
              </a:tr>
              <a:tr h="49167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Annual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$28,143,105*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6255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8180F8-B442-4DA9-B96E-2E31044E0E43}"/>
              </a:ext>
            </a:extLst>
          </p:cNvPr>
          <p:cNvSpPr txBox="1"/>
          <p:nvPr/>
        </p:nvSpPr>
        <p:spPr>
          <a:xfrm>
            <a:off x="1968695" y="4029012"/>
            <a:ext cx="2033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 Snapshot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D7329-5D2C-41D2-9210-228C4D2045BF}"/>
              </a:ext>
            </a:extLst>
          </p:cNvPr>
          <p:cNvSpPr txBox="1"/>
          <p:nvPr/>
        </p:nvSpPr>
        <p:spPr>
          <a:xfrm>
            <a:off x="110579" y="6537560"/>
            <a:ext cx="5985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*Annual values are a projected estimate based on data available from January-October 2018.</a:t>
            </a:r>
          </a:p>
        </p:txBody>
      </p:sp>
    </p:spTree>
    <p:extLst>
      <p:ext uri="{BB962C8B-B14F-4D97-AF65-F5344CB8AC3E}">
        <p14:creationId xmlns:p14="http://schemas.microsoft.com/office/powerpoint/2010/main" val="88347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Setup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25773-50D5-4C3F-A9AE-9AF23F7FACBE}"/>
              </a:ext>
            </a:extLst>
          </p:cNvPr>
          <p:cNvSpPr txBox="1"/>
          <p:nvPr/>
        </p:nvSpPr>
        <p:spPr>
          <a:xfrm>
            <a:off x="6951246" y="1924917"/>
            <a:ext cx="53693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Objective:  Identify the poorest performing vehicles in Lariat’s fleet in terms of revenue, cost, and profit.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Main Goal:  Determine the best replacement strategy to optimize Lariat’s 2019 fleet.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370CA-CD42-49FC-9B44-AF145E93B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2" y="1162938"/>
            <a:ext cx="6619252" cy="56235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033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C185B-FD43-4131-A43D-B1BDCFAD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62" y="1478111"/>
            <a:ext cx="6701477" cy="49016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B8B9F-3F6B-4C31-AF4C-F6EC73625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562" y="1478111"/>
            <a:ext cx="6701476" cy="490780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947AFE-E563-4FD7-B37D-99FD0C7F4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61" y="1471962"/>
            <a:ext cx="6701477" cy="4901652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Results (Strategy 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25773-50D5-4C3F-A9AE-9AF23F7FACBE}"/>
              </a:ext>
            </a:extLst>
          </p:cNvPr>
          <p:cNvSpPr txBox="1"/>
          <p:nvPr/>
        </p:nvSpPr>
        <p:spPr>
          <a:xfrm>
            <a:off x="0" y="1913706"/>
            <a:ext cx="4990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2018 Revenue ≈ $61,200,000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Assuming Lariat replaces 20% of the fleet:</a:t>
            </a:r>
          </a:p>
          <a:p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2019 Additional Revenue                       </a:t>
            </a:r>
            <a:r>
              <a:rPr lang="en-US" sz="2400" b="1" dirty="0"/>
              <a:t>≈ $4,500,000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Revenue Growth Rate</a:t>
            </a:r>
          </a:p>
          <a:p>
            <a:pPr algn="ctr"/>
            <a:r>
              <a:rPr lang="en-US" sz="2400" b="1" dirty="0"/>
              <a:t>≈ 7.5%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D457B-2706-4401-8BEF-E533A0DAA1B1}"/>
              </a:ext>
            </a:extLst>
          </p:cNvPr>
          <p:cNvSpPr/>
          <p:nvPr/>
        </p:nvSpPr>
        <p:spPr>
          <a:xfrm>
            <a:off x="6394151" y="5699357"/>
            <a:ext cx="5009723" cy="596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931F1-EB8E-47D5-9958-A30DBD66F282}"/>
              </a:ext>
            </a:extLst>
          </p:cNvPr>
          <p:cNvSpPr txBox="1"/>
          <p:nvPr/>
        </p:nvSpPr>
        <p:spPr>
          <a:xfrm>
            <a:off x="6256572" y="568704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2018</a:t>
            </a:r>
          </a:p>
          <a:p>
            <a:pPr algn="ctr"/>
            <a:r>
              <a:rPr lang="en-US" sz="1400" dirty="0"/>
              <a:t>(Baseline)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F048AA-594B-4E98-B4F2-6CC77CD6EE2F}"/>
              </a:ext>
            </a:extLst>
          </p:cNvPr>
          <p:cNvSpPr txBox="1"/>
          <p:nvPr/>
        </p:nvSpPr>
        <p:spPr>
          <a:xfrm>
            <a:off x="7874949" y="564710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10%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0734C-ED8A-4408-9D1E-34839CFACCDC}"/>
              </a:ext>
            </a:extLst>
          </p:cNvPr>
          <p:cNvSpPr txBox="1"/>
          <p:nvPr/>
        </p:nvSpPr>
        <p:spPr>
          <a:xfrm>
            <a:off x="9247675" y="564710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20%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097ED-62DE-424A-9F53-8F81EFB66FE1}"/>
              </a:ext>
            </a:extLst>
          </p:cNvPr>
          <p:cNvSpPr txBox="1"/>
          <p:nvPr/>
        </p:nvSpPr>
        <p:spPr>
          <a:xfrm>
            <a:off x="10632340" y="564710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30%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7DEB5-136A-415F-9958-4B208FCB95C5}"/>
              </a:ext>
            </a:extLst>
          </p:cNvPr>
          <p:cNvSpPr txBox="1"/>
          <p:nvPr/>
        </p:nvSpPr>
        <p:spPr>
          <a:xfrm>
            <a:off x="8427852" y="6069438"/>
            <a:ext cx="2141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Percent of Fleet to Replace</a:t>
            </a:r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343112C-D9EE-4B95-A9C4-B0FE965D3B2F}"/>
              </a:ext>
            </a:extLst>
          </p:cNvPr>
          <p:cNvSpPr/>
          <p:nvPr/>
        </p:nvSpPr>
        <p:spPr>
          <a:xfrm rot="16200000">
            <a:off x="9427112" y="4366012"/>
            <a:ext cx="174471" cy="322728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0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Results (Strategy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7882B-C454-4CB5-A3FA-7F7C36E6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62" y="1478110"/>
            <a:ext cx="6701476" cy="490725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33CAC5-E0BC-41CD-9058-A86870239765}"/>
              </a:ext>
            </a:extLst>
          </p:cNvPr>
          <p:cNvSpPr txBox="1"/>
          <p:nvPr/>
        </p:nvSpPr>
        <p:spPr>
          <a:xfrm>
            <a:off x="0" y="1913706"/>
            <a:ext cx="4990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2018 Cost ≈ $33,100,000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Assuming Lariat replaces 20% of the fleet:</a:t>
            </a:r>
          </a:p>
          <a:p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2019 Cost Reduction                                    </a:t>
            </a:r>
            <a:r>
              <a:rPr lang="en-US" sz="2400" b="1" dirty="0"/>
              <a:t>≈ $1,600,000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Cost Reduction Rate</a:t>
            </a:r>
          </a:p>
          <a:p>
            <a:pPr algn="ctr"/>
            <a:r>
              <a:rPr lang="en-US" sz="2400" b="1" dirty="0"/>
              <a:t>≈ 5%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21E6A-E525-4D27-9323-A25E33DE98A7}"/>
              </a:ext>
            </a:extLst>
          </p:cNvPr>
          <p:cNvSpPr/>
          <p:nvPr/>
        </p:nvSpPr>
        <p:spPr>
          <a:xfrm>
            <a:off x="6394151" y="5699357"/>
            <a:ext cx="5009723" cy="596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C60A9-F3F0-488C-985C-33C62C83C82D}"/>
              </a:ext>
            </a:extLst>
          </p:cNvPr>
          <p:cNvSpPr txBox="1"/>
          <p:nvPr/>
        </p:nvSpPr>
        <p:spPr>
          <a:xfrm>
            <a:off x="6256572" y="568704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2018</a:t>
            </a:r>
          </a:p>
          <a:p>
            <a:pPr algn="ctr"/>
            <a:r>
              <a:rPr lang="en-US" sz="1400" dirty="0"/>
              <a:t>(Baseline)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311B3-1307-4F98-BD21-5670D9092D77}"/>
              </a:ext>
            </a:extLst>
          </p:cNvPr>
          <p:cNvSpPr txBox="1"/>
          <p:nvPr/>
        </p:nvSpPr>
        <p:spPr>
          <a:xfrm>
            <a:off x="7874949" y="564710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10%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275A3-7570-428F-8264-7625F7F0E08F}"/>
              </a:ext>
            </a:extLst>
          </p:cNvPr>
          <p:cNvSpPr txBox="1"/>
          <p:nvPr/>
        </p:nvSpPr>
        <p:spPr>
          <a:xfrm>
            <a:off x="9247675" y="564710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20%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F48E8-3476-4A27-8117-784B5F3DD49B}"/>
              </a:ext>
            </a:extLst>
          </p:cNvPr>
          <p:cNvSpPr txBox="1"/>
          <p:nvPr/>
        </p:nvSpPr>
        <p:spPr>
          <a:xfrm>
            <a:off x="10632340" y="564710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30%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9F459-C971-495A-8BC0-4930BAE2EF28}"/>
              </a:ext>
            </a:extLst>
          </p:cNvPr>
          <p:cNvSpPr txBox="1"/>
          <p:nvPr/>
        </p:nvSpPr>
        <p:spPr>
          <a:xfrm>
            <a:off x="8427852" y="6069438"/>
            <a:ext cx="2141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Percent of Fleet to Replace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3151FC9-269B-4770-9F1B-7704041CB096}"/>
              </a:ext>
            </a:extLst>
          </p:cNvPr>
          <p:cNvSpPr/>
          <p:nvPr/>
        </p:nvSpPr>
        <p:spPr>
          <a:xfrm rot="16200000">
            <a:off x="9427112" y="4366012"/>
            <a:ext cx="174471" cy="322728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Modeling Results (Strategy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E7B5E-D3E6-4000-B135-30577E37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562" y="1478109"/>
            <a:ext cx="6701476" cy="490165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6AD280-57E1-4208-8553-E797E17DF9FD}"/>
              </a:ext>
            </a:extLst>
          </p:cNvPr>
          <p:cNvSpPr txBox="1"/>
          <p:nvPr/>
        </p:nvSpPr>
        <p:spPr>
          <a:xfrm>
            <a:off x="0" y="1913706"/>
            <a:ext cx="49900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2018 Profit ≈ $28,100,000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Assuming Lariat replaces 20% of the fleet:</a:t>
            </a:r>
          </a:p>
          <a:p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2019 Additional Profit                             </a:t>
            </a:r>
            <a:r>
              <a:rPr lang="en-US" sz="2400" b="1" dirty="0"/>
              <a:t>≈ $4,800,000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dirty="0"/>
              <a:t>Profit Growth Rate</a:t>
            </a:r>
          </a:p>
          <a:p>
            <a:pPr algn="ctr"/>
            <a:r>
              <a:rPr lang="en-US" sz="2400" b="1" dirty="0"/>
              <a:t>≈ 17%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4ADA4-5B6A-4DEC-A654-4D3AD0F1DF85}"/>
              </a:ext>
            </a:extLst>
          </p:cNvPr>
          <p:cNvSpPr/>
          <p:nvPr/>
        </p:nvSpPr>
        <p:spPr>
          <a:xfrm>
            <a:off x="6394151" y="5699357"/>
            <a:ext cx="5009723" cy="5969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B8313-8EA9-472F-968C-2616B84E8409}"/>
              </a:ext>
            </a:extLst>
          </p:cNvPr>
          <p:cNvSpPr txBox="1"/>
          <p:nvPr/>
        </p:nvSpPr>
        <p:spPr>
          <a:xfrm>
            <a:off x="6256572" y="568704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2018</a:t>
            </a:r>
          </a:p>
          <a:p>
            <a:pPr algn="ctr"/>
            <a:r>
              <a:rPr lang="en-US" sz="1400" dirty="0"/>
              <a:t>(Baseline)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85F8A-E539-4FEC-9D7B-E522B2DE3D87}"/>
              </a:ext>
            </a:extLst>
          </p:cNvPr>
          <p:cNvSpPr txBox="1"/>
          <p:nvPr/>
        </p:nvSpPr>
        <p:spPr>
          <a:xfrm>
            <a:off x="7874949" y="564710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10%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C5A2E-BA4F-4B68-AD09-D82B7D72D8D4}"/>
              </a:ext>
            </a:extLst>
          </p:cNvPr>
          <p:cNvSpPr txBox="1"/>
          <p:nvPr/>
        </p:nvSpPr>
        <p:spPr>
          <a:xfrm>
            <a:off x="9247675" y="564710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20%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C4D3F-27F0-4E91-B2EB-7A4DCA62C9F7}"/>
              </a:ext>
            </a:extLst>
          </p:cNvPr>
          <p:cNvSpPr txBox="1"/>
          <p:nvPr/>
        </p:nvSpPr>
        <p:spPr>
          <a:xfrm>
            <a:off x="10632340" y="5647109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30%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0E8F6D-35A2-4DA7-AE09-F8707E39270A}"/>
              </a:ext>
            </a:extLst>
          </p:cNvPr>
          <p:cNvSpPr txBox="1"/>
          <p:nvPr/>
        </p:nvSpPr>
        <p:spPr>
          <a:xfrm>
            <a:off x="8427852" y="6069438"/>
            <a:ext cx="2141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Percent of Fleet to Replace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7D93581-BEFC-4378-9769-B7C70FED7B37}"/>
              </a:ext>
            </a:extLst>
          </p:cNvPr>
          <p:cNvSpPr/>
          <p:nvPr/>
        </p:nvSpPr>
        <p:spPr>
          <a:xfrm rot="16200000">
            <a:off x="9427112" y="4366012"/>
            <a:ext cx="174471" cy="322728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4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206F3F-E2E8-42A3-A9ED-72CA10A8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849" y="1612444"/>
            <a:ext cx="3498276" cy="39044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AED10-15BF-4AA2-810F-DF22F3FA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5" y="1612444"/>
            <a:ext cx="3509788" cy="390448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1DEEE4-566D-43E6-A667-56314B128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345" y="1609344"/>
            <a:ext cx="3507352" cy="390177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516116-535F-431C-BD47-72E79A8E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 Comparison of Strategies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246EE-6626-4685-9B5D-7378ACAFC807}"/>
              </a:ext>
            </a:extLst>
          </p:cNvPr>
          <p:cNvSpPr txBox="1"/>
          <p:nvPr/>
        </p:nvSpPr>
        <p:spPr>
          <a:xfrm>
            <a:off x="-1" y="592749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comparisons are reflective of 20% fleet replacement.</a:t>
            </a:r>
          </a:p>
        </p:txBody>
      </p:sp>
    </p:spTree>
    <p:extLst>
      <p:ext uri="{BB962C8B-B14F-4D97-AF65-F5344CB8AC3E}">
        <p14:creationId xmlns:p14="http://schemas.microsoft.com/office/powerpoint/2010/main" val="282000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Give the Customer What They Want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B922C-DD51-4226-8010-D7893397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4" y="2848988"/>
            <a:ext cx="5811521" cy="3698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5970C-4199-4788-BAD0-482CB4F56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76" y="2848988"/>
            <a:ext cx="5811520" cy="3698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31D4C-D3E1-4E91-A111-03FC2789D777}"/>
              </a:ext>
            </a:extLst>
          </p:cNvPr>
          <p:cNvSpPr txBox="1"/>
          <p:nvPr/>
        </p:nvSpPr>
        <p:spPr>
          <a:xfrm>
            <a:off x="0" y="1205273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Recommendation: Heavier emphasis on growing revenue and profits rather than cutting costs.</a:t>
            </a:r>
          </a:p>
          <a:p>
            <a:r>
              <a:rPr lang="en-US" sz="2400" dirty="0"/>
              <a:t>Why?: 	1) Greater financial impact.</a:t>
            </a:r>
          </a:p>
          <a:p>
            <a:r>
              <a:rPr lang="en-US" sz="2400" dirty="0"/>
              <a:t>            	2) Revenue has a strong relationship with demand.</a:t>
            </a:r>
          </a:p>
          <a:p>
            <a:r>
              <a:rPr lang="en-US" sz="2400" dirty="0"/>
              <a:t>            	3) Cost has a poor relationship with demand.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B0A1B-96F8-47D7-B136-BF855DE50D78}"/>
              </a:ext>
            </a:extLst>
          </p:cNvPr>
          <p:cNvCxnSpPr/>
          <p:nvPr/>
        </p:nvCxnSpPr>
        <p:spPr>
          <a:xfrm>
            <a:off x="9529354" y="3089366"/>
            <a:ext cx="0" cy="2658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991969-E9DE-4A73-8112-3884D9BA060B}"/>
              </a:ext>
            </a:extLst>
          </p:cNvPr>
          <p:cNvCxnSpPr>
            <a:cxnSpLocks/>
          </p:cNvCxnSpPr>
          <p:nvPr/>
        </p:nvCxnSpPr>
        <p:spPr>
          <a:xfrm rot="5400000">
            <a:off x="9529354" y="2837907"/>
            <a:ext cx="0" cy="32918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76F6FC-A66D-4402-A073-14FC671124F3}"/>
              </a:ext>
            </a:extLst>
          </p:cNvPr>
          <p:cNvSpPr txBox="1"/>
          <p:nvPr/>
        </p:nvSpPr>
        <p:spPr>
          <a:xfrm>
            <a:off x="10632532" y="2958388"/>
            <a:ext cx="117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High Cost</a:t>
            </a:r>
          </a:p>
          <a:p>
            <a:pPr algn="ctr"/>
            <a:r>
              <a:rPr lang="en-US" sz="1400" dirty="0"/>
              <a:t>High Demand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A61E61-3E38-4058-B43C-F5E9942F61A5}"/>
              </a:ext>
            </a:extLst>
          </p:cNvPr>
          <p:cNvSpPr txBox="1"/>
          <p:nvPr/>
        </p:nvSpPr>
        <p:spPr>
          <a:xfrm>
            <a:off x="10769692" y="5253918"/>
            <a:ext cx="117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Low Cost</a:t>
            </a:r>
          </a:p>
          <a:p>
            <a:pPr algn="ctr"/>
            <a:r>
              <a:rPr lang="en-US" sz="1400" dirty="0"/>
              <a:t>High 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A6593-D346-4EE7-89DC-FAA57CEF7C1A}"/>
              </a:ext>
            </a:extLst>
          </p:cNvPr>
          <p:cNvSpPr txBox="1"/>
          <p:nvPr/>
        </p:nvSpPr>
        <p:spPr>
          <a:xfrm>
            <a:off x="7547455" y="3001767"/>
            <a:ext cx="1140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High Cost</a:t>
            </a:r>
          </a:p>
          <a:p>
            <a:pPr algn="ctr"/>
            <a:r>
              <a:rPr lang="en-US" sz="1400" dirty="0"/>
              <a:t>Low Demand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5ED3-B78F-43E5-B42E-0DF17961EAFB}"/>
              </a:ext>
            </a:extLst>
          </p:cNvPr>
          <p:cNvSpPr txBox="1"/>
          <p:nvPr/>
        </p:nvSpPr>
        <p:spPr>
          <a:xfrm>
            <a:off x="7480531" y="5270022"/>
            <a:ext cx="1140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Low Cost</a:t>
            </a:r>
          </a:p>
          <a:p>
            <a:pPr algn="ctr"/>
            <a:r>
              <a:rPr lang="en-US" sz="1400" dirty="0"/>
              <a:t>Low Demand</a:t>
            </a:r>
          </a:p>
        </p:txBody>
      </p:sp>
    </p:spTree>
    <p:extLst>
      <p:ext uri="{BB962C8B-B14F-4D97-AF65-F5344CB8AC3E}">
        <p14:creationId xmlns:p14="http://schemas.microsoft.com/office/powerpoint/2010/main" val="173128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1717-F31B-4665-997E-D80778C1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946"/>
            <a:ext cx="12192000" cy="903444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Sanity Check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25773-50D5-4C3F-A9AE-9AF23F7FACBE}"/>
              </a:ext>
            </a:extLst>
          </p:cNvPr>
          <p:cNvSpPr txBox="1"/>
          <p:nvPr/>
        </p:nvSpPr>
        <p:spPr>
          <a:xfrm>
            <a:off x="0" y="1565689"/>
            <a:ext cx="53650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not make an entire fleet of our highest earning vehicle?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Lack of fleet diversification could result in loss of customers.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Would strongly recommend setting a cap on percent of vehicles to replace. (No more than 20%)</a:t>
            </a:r>
          </a:p>
        </p:txBody>
      </p:sp>
      <p:pic>
        <p:nvPicPr>
          <p:cNvPr id="10" name="Picture 9" descr="A red sports car&#10;&#10;Description automatically generated with medium confidence">
            <a:extLst>
              <a:ext uri="{FF2B5EF4-FFF2-40B4-BE49-F238E27FC236}">
                <a16:creationId xmlns:a16="http://schemas.microsoft.com/office/drawing/2014/main" id="{75BF73DD-F288-4830-BB81-B07C13F2B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43154" y="1400989"/>
            <a:ext cx="6300654" cy="47254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139403-7B7F-4BF6-90EF-EBDA9667ECB8}"/>
              </a:ext>
            </a:extLst>
          </p:cNvPr>
          <p:cNvSpPr txBox="1"/>
          <p:nvPr/>
        </p:nvSpPr>
        <p:spPr>
          <a:xfrm>
            <a:off x="7583749" y="5603968"/>
            <a:ext cx="29382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pngimg.com/download/35203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/3.0/"/>
              </a:rPr>
              <a:t>CC BY-NC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8D334-E2FE-4AFD-BC79-77E2561DA4A4}"/>
              </a:ext>
            </a:extLst>
          </p:cNvPr>
          <p:cNvSpPr txBox="1"/>
          <p:nvPr/>
        </p:nvSpPr>
        <p:spPr>
          <a:xfrm>
            <a:off x="5937067" y="1472835"/>
            <a:ext cx="6300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2017 Mitsubishi Eclipse</a:t>
            </a:r>
          </a:p>
        </p:txBody>
      </p:sp>
    </p:spTree>
    <p:extLst>
      <p:ext uri="{BB962C8B-B14F-4D97-AF65-F5344CB8AC3E}">
        <p14:creationId xmlns:p14="http://schemas.microsoft.com/office/powerpoint/2010/main" val="120085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5118</TotalTime>
  <Words>489</Words>
  <Application>Microsoft Office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Optimize How Exactly?</vt:lpstr>
      <vt:lpstr>Modeling Setup</vt:lpstr>
      <vt:lpstr>Modeling Results (Strategy 1)</vt:lpstr>
      <vt:lpstr>Modeling Results (Strategy 2)</vt:lpstr>
      <vt:lpstr>Modeling Results (Strategy 3)</vt:lpstr>
      <vt:lpstr>A Comparison of Strategies</vt:lpstr>
      <vt:lpstr>Give the Customer What They Want</vt:lpstr>
      <vt:lpstr>Sanity Check</vt:lpstr>
      <vt:lpstr>Closing Thoughts</vt:lpstr>
      <vt:lpstr>Supplemental Charts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</dc:creator>
  <cp:lastModifiedBy>Eli</cp:lastModifiedBy>
  <cp:revision>86</cp:revision>
  <dcterms:created xsi:type="dcterms:W3CDTF">2021-05-28T10:58:58Z</dcterms:created>
  <dcterms:modified xsi:type="dcterms:W3CDTF">2021-06-01T18:48:02Z</dcterms:modified>
</cp:coreProperties>
</file>