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68" r:id="rId3"/>
    <p:sldId id="281" r:id="rId4"/>
    <p:sldId id="259" r:id="rId5"/>
    <p:sldId id="282" r:id="rId6"/>
    <p:sldId id="283" r:id="rId7"/>
    <p:sldId id="284" r:id="rId8"/>
    <p:sldId id="288" r:id="rId9"/>
    <p:sldId id="265" r:id="rId10"/>
    <p:sldId id="258" r:id="rId11"/>
    <p:sldId id="274" r:id="rId12"/>
    <p:sldId id="275" r:id="rId13"/>
    <p:sldId id="28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84" d="100"/>
          <a:sy n="84" d="100"/>
        </p:scale>
        <p:origin x="64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62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72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905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1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4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4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2780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5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92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1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84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8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8D75B49-8CC9-4D88-B690-3F3152956F81}"/>
              </a:ext>
            </a:extLst>
          </p:cNvPr>
          <p:cNvSpPr/>
          <p:nvPr/>
        </p:nvSpPr>
        <p:spPr>
          <a:xfrm>
            <a:off x="0" y="4495219"/>
            <a:ext cx="12192000" cy="199573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6">
            <a:extLst>
              <a:ext uri="{FF2B5EF4-FFF2-40B4-BE49-F238E27FC236}">
                <a16:creationId xmlns:a16="http://schemas.microsoft.com/office/drawing/2014/main" id="{EBBEE64D-2D50-4288-87DA-C3F6204EC523}"/>
              </a:ext>
            </a:extLst>
          </p:cNvPr>
          <p:cNvSpPr txBox="1">
            <a:spLocks/>
          </p:cNvSpPr>
          <p:nvPr/>
        </p:nvSpPr>
        <p:spPr>
          <a:xfrm>
            <a:off x="1414272" y="911353"/>
            <a:ext cx="9418320" cy="2944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j-ea"/>
                <a:cs typeface="+mj-cs"/>
              </a:rPr>
              <a:t>What is Driving my Fuel Consumption?</a:t>
            </a:r>
          </a:p>
        </p:txBody>
      </p:sp>
      <p:sp>
        <p:nvSpPr>
          <p:cNvPr id="22" name="Subtitle 7">
            <a:extLst>
              <a:ext uri="{FF2B5EF4-FFF2-40B4-BE49-F238E27FC236}">
                <a16:creationId xmlns:a16="http://schemas.microsoft.com/office/drawing/2014/main" id="{779F081D-B855-4A3D-BA50-951FF1A409FA}"/>
              </a:ext>
            </a:extLst>
          </p:cNvPr>
          <p:cNvSpPr txBox="1">
            <a:spLocks/>
          </p:cNvSpPr>
          <p:nvPr/>
        </p:nvSpPr>
        <p:spPr>
          <a:xfrm>
            <a:off x="1414272" y="4764156"/>
            <a:ext cx="9418320" cy="1560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10" normalizeH="0" baseline="0" noProof="0" dirty="0">
                <a:ln>
                  <a:noFill/>
                </a:ln>
                <a:solidFill>
                  <a:srgbClr val="FFFFFF">
                    <a:alpha val="8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Eli Steinbeck</a:t>
            </a: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itchFamily="34" charset="0"/>
              <a:buNone/>
              <a:tabLst/>
              <a:defRPr/>
            </a:pPr>
            <a:r>
              <a:rPr lang="en-US" sz="4000" dirty="0">
                <a:solidFill>
                  <a:srgbClr val="FFFFFF">
                    <a:alpha val="80000"/>
                  </a:srgbClr>
                </a:solidFill>
                <a:latin typeface="Century Schoolbook" panose="02040604050505020304"/>
              </a:rPr>
              <a:t>9</a:t>
            </a:r>
            <a:r>
              <a:rPr kumimoji="0" lang="en-US" sz="4000" b="0" i="0" u="none" strike="noStrike" kern="1200" cap="none" spc="10" normalizeH="0" baseline="0" noProof="0" dirty="0">
                <a:ln>
                  <a:noFill/>
                </a:ln>
                <a:solidFill>
                  <a:srgbClr val="FFFFFF">
                    <a:alpha val="8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/8/2021</a:t>
            </a:r>
          </a:p>
        </p:txBody>
      </p:sp>
    </p:spTree>
    <p:extLst>
      <p:ext uri="{BB962C8B-B14F-4D97-AF65-F5344CB8AC3E}">
        <p14:creationId xmlns:p14="http://schemas.microsoft.com/office/powerpoint/2010/main" val="1515388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30E1032-CDC0-4B06-B2DF-D590874F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23697"/>
            <a:ext cx="12192000" cy="903444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Supplemental Charts</a:t>
            </a:r>
          </a:p>
        </p:txBody>
      </p:sp>
    </p:spTree>
    <p:extLst>
      <p:ext uri="{BB962C8B-B14F-4D97-AF65-F5344CB8AC3E}">
        <p14:creationId xmlns:p14="http://schemas.microsoft.com/office/powerpoint/2010/main" val="1915993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CD0FB62-59D8-4426-A8FA-BA103FD5A3F5}"/>
              </a:ext>
            </a:extLst>
          </p:cNvPr>
          <p:cNvSpPr txBox="1"/>
          <p:nvPr/>
        </p:nvSpPr>
        <p:spPr>
          <a:xfrm>
            <a:off x="0" y="156755"/>
            <a:ext cx="12191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Impact of Vehicle Class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370B9F-38B8-4EA9-ACEC-E7040D164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86" y="711974"/>
            <a:ext cx="5134286" cy="58808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B46B30-2E93-4AB8-958E-E75145205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229" y="711974"/>
            <a:ext cx="5134286" cy="58808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8990C01-CD92-49E4-85D6-68BD530F7AAF}"/>
              </a:ext>
            </a:extLst>
          </p:cNvPr>
          <p:cNvSpPr/>
          <p:nvPr/>
        </p:nvSpPr>
        <p:spPr>
          <a:xfrm>
            <a:off x="6393711" y="6269974"/>
            <a:ext cx="375683" cy="2693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83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BB96E7-9678-4E57-9469-50FA72183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87" y="858559"/>
            <a:ext cx="4910920" cy="56249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FEBD43-8FD2-42F9-9A87-F5E524B74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085" y="858558"/>
            <a:ext cx="4910920" cy="56249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C5268C-B43B-4F70-B383-C79867900509}"/>
              </a:ext>
            </a:extLst>
          </p:cNvPr>
          <p:cNvSpPr txBox="1"/>
          <p:nvPr/>
        </p:nvSpPr>
        <p:spPr>
          <a:xfrm>
            <a:off x="889587" y="156755"/>
            <a:ext cx="49109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Impact of Transmission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9F82AE-EB36-4F85-9A2A-B24F8B526BEB}"/>
              </a:ext>
            </a:extLst>
          </p:cNvPr>
          <p:cNvSpPr txBox="1"/>
          <p:nvPr/>
        </p:nvSpPr>
        <p:spPr>
          <a:xfrm>
            <a:off x="6341085" y="143624"/>
            <a:ext cx="49109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Impact of Using Turbo/Superchargers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ABC5EA-4296-4CBF-9AB9-4B976E9D9419}"/>
              </a:ext>
            </a:extLst>
          </p:cNvPr>
          <p:cNvSpPr/>
          <p:nvPr/>
        </p:nvSpPr>
        <p:spPr>
          <a:xfrm>
            <a:off x="6391495" y="6156560"/>
            <a:ext cx="375683" cy="2693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D7FC1-C5E9-4463-A8AF-1C7924CDCBC8}"/>
              </a:ext>
            </a:extLst>
          </p:cNvPr>
          <p:cNvSpPr/>
          <p:nvPr/>
        </p:nvSpPr>
        <p:spPr>
          <a:xfrm>
            <a:off x="939995" y="6156560"/>
            <a:ext cx="375683" cy="2693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64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1F3DF3-B4A5-4607-831F-B61078B0D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043" y="818843"/>
            <a:ext cx="4987702" cy="57129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3D1C72-D6E2-401B-9867-DC34619C828D}"/>
              </a:ext>
            </a:extLst>
          </p:cNvPr>
          <p:cNvSpPr txBox="1"/>
          <p:nvPr/>
        </p:nvSpPr>
        <p:spPr>
          <a:xfrm>
            <a:off x="0" y="156755"/>
            <a:ext cx="12191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Impact of Using My MPG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8A39EA-F030-4605-996A-8888DEDA50B3}"/>
              </a:ext>
            </a:extLst>
          </p:cNvPr>
          <p:cNvSpPr/>
          <p:nvPr/>
        </p:nvSpPr>
        <p:spPr>
          <a:xfrm>
            <a:off x="3435643" y="6199090"/>
            <a:ext cx="375683" cy="2693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1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BF63E3B-8D22-44B3-9DDA-5E4224480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32" y="2007015"/>
            <a:ext cx="5483221" cy="329576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3C88-3493-41C5-9493-0A544D777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749" y="2014307"/>
            <a:ext cx="5483221" cy="328847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471717-F31B-4665-997E-D80778C1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946"/>
            <a:ext cx="12192000" cy="903444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Why Should Anyone Care?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831D4C-D3E1-4E91-A111-03FC2789D777}"/>
              </a:ext>
            </a:extLst>
          </p:cNvPr>
          <p:cNvSpPr txBox="1"/>
          <p:nvPr/>
        </p:nvSpPr>
        <p:spPr>
          <a:xfrm>
            <a:off x="0" y="1131029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AutoNum type="arabicPeriod"/>
            </a:pPr>
            <a:r>
              <a:rPr lang="en-US" sz="2800" dirty="0"/>
              <a:t>More fuel means higher emissions.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821CC6-1D69-4976-90D5-703ADF3C8DE4}"/>
              </a:ext>
            </a:extLst>
          </p:cNvPr>
          <p:cNvSpPr txBox="1"/>
          <p:nvPr/>
        </p:nvSpPr>
        <p:spPr>
          <a:xfrm>
            <a:off x="6096000" y="1131029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2.   More fuel means more money.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7DFD64-34DB-4B52-A543-7E8F3D7AE067}"/>
              </a:ext>
            </a:extLst>
          </p:cNvPr>
          <p:cNvSpPr txBox="1"/>
          <p:nvPr/>
        </p:nvSpPr>
        <p:spPr>
          <a:xfrm>
            <a:off x="1" y="5660502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Question</a:t>
            </a:r>
            <a:r>
              <a:rPr lang="en-US" sz="2800" dirty="0"/>
              <a:t>:  What sort of factors have a significant influence on annual fuel consumption?  </a:t>
            </a:r>
          </a:p>
        </p:txBody>
      </p:sp>
    </p:spTree>
    <p:extLst>
      <p:ext uri="{BB962C8B-B14F-4D97-AF65-F5344CB8AC3E}">
        <p14:creationId xmlns:p14="http://schemas.microsoft.com/office/powerpoint/2010/main" val="1731281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71717-F31B-4665-997E-D80778C1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946"/>
            <a:ext cx="12192000" cy="903444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What Are We Testing?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498BFD-C03A-41EE-9B2F-53ED538A8D77}"/>
                  </a:ext>
                </a:extLst>
              </p:cNvPr>
              <p:cNvSpPr txBox="1"/>
              <p:nvPr/>
            </p:nvSpPr>
            <p:spPr>
              <a:xfrm>
                <a:off x="0" y="1371600"/>
                <a:ext cx="12192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sz="2400" b="1" dirty="0"/>
                  <a:t>Number of Engine Cylinders</a:t>
                </a:r>
              </a:p>
              <a:p>
                <a:endParaRPr lang="en-US" sz="2400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: There is no significant difference in annual fuel consumption between vehicles when the number of engine cylinders changes.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498BFD-C03A-41EE-9B2F-53ED538A8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1600"/>
                <a:ext cx="12192000" cy="1569660"/>
              </a:xfrm>
              <a:prstGeom prst="rect">
                <a:avLst/>
              </a:prstGeom>
              <a:blipFill>
                <a:blip r:embed="rId2"/>
                <a:stretch>
                  <a:fillRect l="-800" t="-3502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1D3817-2D5F-4415-B758-1033ADD89058}"/>
                  </a:ext>
                </a:extLst>
              </p:cNvPr>
              <p:cNvSpPr txBox="1"/>
              <p:nvPr/>
            </p:nvSpPr>
            <p:spPr>
              <a:xfrm>
                <a:off x="0" y="3174171"/>
                <a:ext cx="12192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 startAt="2"/>
                </a:pPr>
                <a:r>
                  <a:rPr lang="en-US" sz="2400" b="1" dirty="0"/>
                  <a:t>Type of Drivetrain</a:t>
                </a:r>
              </a:p>
              <a:p>
                <a:endParaRPr lang="en-US" sz="2400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: There is no significant difference in annual fuel consumption between vehicles with different drivetrains.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1D3817-2D5F-4415-B758-1033ADD89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74171"/>
                <a:ext cx="12192000" cy="1569660"/>
              </a:xfrm>
              <a:prstGeom prst="rect">
                <a:avLst/>
              </a:prstGeom>
              <a:blipFill>
                <a:blip r:embed="rId3"/>
                <a:stretch>
                  <a:fillRect l="-800" t="-3891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EB5FA13-AC9C-4D33-9433-8F2D494BB7F7}"/>
                  </a:ext>
                </a:extLst>
              </p:cNvPr>
              <p:cNvSpPr txBox="1"/>
              <p:nvPr/>
            </p:nvSpPr>
            <p:spPr>
              <a:xfrm>
                <a:off x="1" y="4976743"/>
                <a:ext cx="1219199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3.  Use of Start/Stop Technology</a:t>
                </a:r>
              </a:p>
              <a:p>
                <a:endParaRPr lang="en-US" sz="2400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: There is no significant difference in annual fuel consumption when start/stop technology is used.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EB5FA13-AC9C-4D33-9433-8F2D494BB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4976743"/>
                <a:ext cx="12191999" cy="1569660"/>
              </a:xfrm>
              <a:prstGeom prst="rect">
                <a:avLst/>
              </a:prstGeom>
              <a:blipFill>
                <a:blip r:embed="rId4"/>
                <a:stretch>
                  <a:fillRect l="-750" t="-3101" b="-7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540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71717-F31B-4665-997E-D80778C1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946"/>
            <a:ext cx="12192000" cy="903444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Digging Into the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EE685B-695E-4C01-8DD4-75E8A40FC0DB}"/>
              </a:ext>
            </a:extLst>
          </p:cNvPr>
          <p:cNvSpPr txBox="1"/>
          <p:nvPr/>
        </p:nvSpPr>
        <p:spPr>
          <a:xfrm>
            <a:off x="0" y="1348797"/>
            <a:ext cx="657800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is a compilation of EPA fuel economy estimates and comes from Kaggle.</a:t>
            </a:r>
          </a:p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Using independent samples t-test to find evidence of causality. </a:t>
            </a:r>
          </a:p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Annual fuel consumption was chosen as the dependent variable.</a:t>
            </a:r>
          </a:p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Analysis limited to vehicles that run on regular gasoline.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B668E918-C503-4B54-B94A-E3C3A53DA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912" y="1835651"/>
            <a:ext cx="4658429" cy="4597454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07CE784-C62A-4320-BE9B-57B48FF9D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84756"/>
              </p:ext>
            </p:extLst>
          </p:nvPr>
        </p:nvGraphicFramePr>
        <p:xfrm>
          <a:off x="9847956" y="1897997"/>
          <a:ext cx="2146300" cy="2758440"/>
        </p:xfrm>
        <a:graphic>
          <a:graphicData uri="http://schemas.openxmlformats.org/drawingml/2006/table">
            <a:tbl>
              <a:tblPr/>
              <a:tblGrid>
                <a:gridCol w="1206107">
                  <a:extLst>
                    <a:ext uri="{9D8B030D-6E8A-4147-A177-3AD203B41FA5}">
                      <a16:colId xmlns:a16="http://schemas.microsoft.com/office/drawing/2014/main" val="3055624317"/>
                    </a:ext>
                  </a:extLst>
                </a:gridCol>
                <a:gridCol w="940193">
                  <a:extLst>
                    <a:ext uri="{9D8B030D-6E8A-4147-A177-3AD203B41FA5}">
                      <a16:colId xmlns:a16="http://schemas.microsoft.com/office/drawing/2014/main" val="1204137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Descriptive Statistics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79688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89806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43686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Error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29091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752683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15.70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97428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9608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Variance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607279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Kurtosis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7569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Skewness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63414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Range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35.52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15289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Minimum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906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41.20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47698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453989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3296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25806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266017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0C5DAB8-2FCE-4077-BD67-4391E4646F9F}"/>
              </a:ext>
            </a:extLst>
          </p:cNvPr>
          <p:cNvSpPr txBox="1"/>
          <p:nvPr/>
        </p:nvSpPr>
        <p:spPr>
          <a:xfrm>
            <a:off x="7925788" y="6442499"/>
            <a:ext cx="308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Annual Fuel Consumption (Barrels)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CCFECE-DCA2-4A49-8398-967EF1FBE1F2}"/>
              </a:ext>
            </a:extLst>
          </p:cNvPr>
          <p:cNvSpPr txBox="1"/>
          <p:nvPr/>
        </p:nvSpPr>
        <p:spPr>
          <a:xfrm rot="16200000">
            <a:off x="5933250" y="3858774"/>
            <a:ext cx="1628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Count of Vehicles</a:t>
            </a:r>
          </a:p>
        </p:txBody>
      </p:sp>
    </p:spTree>
    <p:extLst>
      <p:ext uri="{BB962C8B-B14F-4D97-AF65-F5344CB8AC3E}">
        <p14:creationId xmlns:p14="http://schemas.microsoft.com/office/powerpoint/2010/main" val="883479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EB916E4D-5E08-42C5-9ED3-F521D7FBE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46" y="1754069"/>
            <a:ext cx="5230821" cy="452654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19536C32-7546-4DAE-B25A-2D12C5B46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46" y="1754069"/>
            <a:ext cx="5230821" cy="453380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471717-F31B-4665-997E-D80778C1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946"/>
            <a:ext cx="12192000" cy="903444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Impact of Number of Engine Cylinders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5207B9-FC64-4693-98B6-8A73A1FAF874}"/>
              </a:ext>
            </a:extLst>
          </p:cNvPr>
          <p:cNvSpPr txBox="1"/>
          <p:nvPr/>
        </p:nvSpPr>
        <p:spPr>
          <a:xfrm>
            <a:off x="5644468" y="1083981"/>
            <a:ext cx="6547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t-test Results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4F60CA-1610-4ED1-AC6E-78F352F97874}"/>
              </a:ext>
            </a:extLst>
          </p:cNvPr>
          <p:cNvSpPr txBox="1"/>
          <p:nvPr/>
        </p:nvSpPr>
        <p:spPr>
          <a:xfrm>
            <a:off x="5644467" y="3964901"/>
            <a:ext cx="6547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Difference in Annual Fuel Cost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C31ED1-62EE-4DFE-9862-EBCC87E45C29}"/>
              </a:ext>
            </a:extLst>
          </p:cNvPr>
          <p:cNvSpPr txBox="1"/>
          <p:nvPr/>
        </p:nvSpPr>
        <p:spPr>
          <a:xfrm>
            <a:off x="5644467" y="1545692"/>
            <a:ext cx="3275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4 vs 6 Cylinders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372EBF-F68F-4C98-9B5F-EA2A3D2065CE}"/>
              </a:ext>
            </a:extLst>
          </p:cNvPr>
          <p:cNvSpPr txBox="1"/>
          <p:nvPr/>
        </p:nvSpPr>
        <p:spPr>
          <a:xfrm>
            <a:off x="8919834" y="1545692"/>
            <a:ext cx="3272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6 vs 8 Cylinders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558F33-39B6-4431-8FA2-0D9F6C9A167E}"/>
              </a:ext>
            </a:extLst>
          </p:cNvPr>
          <p:cNvSpPr txBox="1"/>
          <p:nvPr/>
        </p:nvSpPr>
        <p:spPr>
          <a:xfrm>
            <a:off x="5644467" y="4491603"/>
            <a:ext cx="3275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4 vs 6 Cylinders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BEB9C2-075D-4748-9D9C-4C8E18929283}"/>
              </a:ext>
            </a:extLst>
          </p:cNvPr>
          <p:cNvSpPr txBox="1"/>
          <p:nvPr/>
        </p:nvSpPr>
        <p:spPr>
          <a:xfrm>
            <a:off x="8929262" y="4496167"/>
            <a:ext cx="3262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6 vs 8 Cylinders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6116291-E96B-40A2-9559-F0CE668A7B31}"/>
              </a:ext>
            </a:extLst>
          </p:cNvPr>
          <p:cNvCxnSpPr>
            <a:cxnSpLocks/>
          </p:cNvCxnSpPr>
          <p:nvPr/>
        </p:nvCxnSpPr>
        <p:spPr>
          <a:xfrm>
            <a:off x="5644467" y="3960692"/>
            <a:ext cx="6547104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A93B432-6319-489E-96DC-C3CC1D9B66E7}"/>
              </a:ext>
            </a:extLst>
          </p:cNvPr>
          <p:cNvSpPr txBox="1"/>
          <p:nvPr/>
        </p:nvSpPr>
        <p:spPr>
          <a:xfrm>
            <a:off x="5644468" y="2158870"/>
            <a:ext cx="3275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/>
              <a:t>Reject the null</a:t>
            </a:r>
          </a:p>
          <a:p>
            <a:pPr algn="ctr"/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/>
              <a:t>P &lt; .05</a:t>
            </a:r>
          </a:p>
          <a:p>
            <a:pPr algn="ctr"/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/>
              <a:t>95% C.I. = 4.43 – 4.56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F8F15A-8DAF-451D-A4FC-A019E7F9F181}"/>
              </a:ext>
            </a:extLst>
          </p:cNvPr>
          <p:cNvSpPr txBox="1"/>
          <p:nvPr/>
        </p:nvSpPr>
        <p:spPr>
          <a:xfrm>
            <a:off x="8929262" y="2155820"/>
            <a:ext cx="32623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/>
              <a:t>Reject the null</a:t>
            </a:r>
          </a:p>
          <a:p>
            <a:pPr algn="ctr"/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/>
              <a:t>P &lt; .05</a:t>
            </a:r>
          </a:p>
          <a:p>
            <a:pPr algn="ctr"/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/>
              <a:t>95% C.I. = 4.62 – 4.85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087AC5-FE13-4444-940A-E43276B10D55}"/>
              </a:ext>
            </a:extLst>
          </p:cNvPr>
          <p:cNvSpPr txBox="1"/>
          <p:nvPr/>
        </p:nvSpPr>
        <p:spPr>
          <a:xfrm>
            <a:off x="5644467" y="5391845"/>
            <a:ext cx="3275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$461 - $475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3DCAA9-9DA8-4875-8539-5BF082CC30B0}"/>
              </a:ext>
            </a:extLst>
          </p:cNvPr>
          <p:cNvSpPr txBox="1"/>
          <p:nvPr/>
        </p:nvSpPr>
        <p:spPr>
          <a:xfrm>
            <a:off x="8929262" y="5394960"/>
            <a:ext cx="3262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$481 - $506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D392ECE-0033-47C6-B210-84BB7AF373C4}"/>
              </a:ext>
            </a:extLst>
          </p:cNvPr>
          <p:cNvCxnSpPr>
            <a:cxnSpLocks/>
          </p:cNvCxnSpPr>
          <p:nvPr/>
        </p:nvCxnSpPr>
        <p:spPr>
          <a:xfrm>
            <a:off x="8919842" y="1790363"/>
            <a:ext cx="0" cy="217032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2354E4-DD5A-4D95-857C-785085409455}"/>
              </a:ext>
            </a:extLst>
          </p:cNvPr>
          <p:cNvCxnSpPr>
            <a:cxnSpLocks/>
          </p:cNvCxnSpPr>
          <p:nvPr/>
        </p:nvCxnSpPr>
        <p:spPr>
          <a:xfrm>
            <a:off x="8924544" y="4687671"/>
            <a:ext cx="0" cy="217032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60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95CABB5-943A-4C59-A0ED-07FDD2138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5" y="1364786"/>
            <a:ext cx="4758181" cy="544244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95EAEFFF-18B3-4EB4-8616-DBD266360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66" y="1347365"/>
            <a:ext cx="4758181" cy="546333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471717-F31B-4665-997E-D80778C1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7160"/>
            <a:ext cx="12192000" cy="903444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Impact of Drivetrain Type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3D82E-C0E5-4B3B-89BC-CD49F40DA5F4}"/>
              </a:ext>
            </a:extLst>
          </p:cNvPr>
          <p:cNvCxnSpPr>
            <a:cxnSpLocks/>
          </p:cNvCxnSpPr>
          <p:nvPr/>
        </p:nvCxnSpPr>
        <p:spPr>
          <a:xfrm>
            <a:off x="2094049" y="3074212"/>
            <a:ext cx="1009287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9F9042E-37BA-4647-B574-F4D4FEAA6DBC}"/>
              </a:ext>
            </a:extLst>
          </p:cNvPr>
          <p:cNvCxnSpPr>
            <a:cxnSpLocks/>
          </p:cNvCxnSpPr>
          <p:nvPr/>
        </p:nvCxnSpPr>
        <p:spPr>
          <a:xfrm>
            <a:off x="2094049" y="4704619"/>
            <a:ext cx="1009287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C107EBF-8ED8-4675-8496-3DDA66C76607}"/>
              </a:ext>
            </a:extLst>
          </p:cNvPr>
          <p:cNvSpPr txBox="1"/>
          <p:nvPr/>
        </p:nvSpPr>
        <p:spPr>
          <a:xfrm>
            <a:off x="4991551" y="1044842"/>
            <a:ext cx="358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t-test Results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3C180D-9CBB-4E64-92D7-824BDD169F6E}"/>
              </a:ext>
            </a:extLst>
          </p:cNvPr>
          <p:cNvSpPr txBox="1"/>
          <p:nvPr/>
        </p:nvSpPr>
        <p:spPr>
          <a:xfrm>
            <a:off x="8591773" y="1044900"/>
            <a:ext cx="3600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Difference in Annual Fuel Cost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B7064F-2598-40B0-8474-3833ACB034B5}"/>
              </a:ext>
            </a:extLst>
          </p:cNvPr>
          <p:cNvSpPr txBox="1"/>
          <p:nvPr/>
        </p:nvSpPr>
        <p:spPr>
          <a:xfrm>
            <a:off x="4991552" y="3152459"/>
            <a:ext cx="35951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/>
              <a:t>Reject the null</a:t>
            </a:r>
          </a:p>
          <a:p>
            <a:pPr marL="285750" indent="-285750" algn="ctr">
              <a:buFontTx/>
              <a:buChar char="-"/>
            </a:pPr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/>
              <a:t>P &lt; .05</a:t>
            </a:r>
          </a:p>
          <a:p>
            <a:pPr algn="ctr"/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/>
              <a:t>95% C.I. = 3.27 – 3.42 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5B05B3-47AC-4815-9F79-1C36172A710D}"/>
              </a:ext>
            </a:extLst>
          </p:cNvPr>
          <p:cNvSpPr txBox="1"/>
          <p:nvPr/>
        </p:nvSpPr>
        <p:spPr>
          <a:xfrm>
            <a:off x="4989037" y="1471321"/>
            <a:ext cx="3602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/>
              <a:t>Reject the null</a:t>
            </a:r>
          </a:p>
          <a:p>
            <a:pPr algn="ctr"/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/>
              <a:t>P &lt; .05</a:t>
            </a:r>
          </a:p>
          <a:p>
            <a:pPr algn="ctr"/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/>
              <a:t>95% C.I. = 3.77 – 4.60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C40EBA4-1D71-40CF-9213-C498A1433496}"/>
              </a:ext>
            </a:extLst>
          </p:cNvPr>
          <p:cNvSpPr txBox="1"/>
          <p:nvPr/>
        </p:nvSpPr>
        <p:spPr>
          <a:xfrm>
            <a:off x="4989036" y="5003121"/>
            <a:ext cx="36078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/>
              <a:t>Reject the null</a:t>
            </a:r>
          </a:p>
          <a:p>
            <a:pPr algn="ctr"/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/>
              <a:t>P &lt; .05</a:t>
            </a:r>
          </a:p>
          <a:p>
            <a:pPr algn="ctr"/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/>
              <a:t>95% C.I. = 3.06 – 3.23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8066BB-F97A-4F12-9F24-230C6F5377ED}"/>
              </a:ext>
            </a:extLst>
          </p:cNvPr>
          <p:cNvSpPr txBox="1"/>
          <p:nvPr/>
        </p:nvSpPr>
        <p:spPr>
          <a:xfrm>
            <a:off x="8596836" y="1948960"/>
            <a:ext cx="3590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$390 - $479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3DB370E-1843-47E3-9806-D3647CA52185}"/>
              </a:ext>
            </a:extLst>
          </p:cNvPr>
          <p:cNvSpPr txBox="1"/>
          <p:nvPr/>
        </p:nvSpPr>
        <p:spPr>
          <a:xfrm>
            <a:off x="8596837" y="3627806"/>
            <a:ext cx="3590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$337 - $353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54C316-856D-4CA7-9039-971FDDD3B355}"/>
              </a:ext>
            </a:extLst>
          </p:cNvPr>
          <p:cNvSpPr txBox="1"/>
          <p:nvPr/>
        </p:nvSpPr>
        <p:spPr>
          <a:xfrm>
            <a:off x="8586710" y="5480356"/>
            <a:ext cx="3600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$315 - $333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A8166A3-5425-400B-98EC-3219D9368021}"/>
              </a:ext>
            </a:extLst>
          </p:cNvPr>
          <p:cNvCxnSpPr>
            <a:cxnSpLocks/>
          </p:cNvCxnSpPr>
          <p:nvPr/>
        </p:nvCxnSpPr>
        <p:spPr>
          <a:xfrm>
            <a:off x="8591773" y="1584495"/>
            <a:ext cx="0" cy="527350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72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 descr="Chart, bar chart&#10;&#10;Description automatically generated">
            <a:extLst>
              <a:ext uri="{FF2B5EF4-FFF2-40B4-BE49-F238E27FC236}">
                <a16:creationId xmlns:a16="http://schemas.microsoft.com/office/drawing/2014/main" id="{4A3A48BA-396B-4BE6-BDA2-2A8D95C54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89" y="1333405"/>
            <a:ext cx="4765158" cy="547865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471717-F31B-4665-997E-D80778C1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8566"/>
            <a:ext cx="12192000" cy="903444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Impact of Using Start/Stop Technology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7CA817C-AD89-4925-A750-9A5FA6440A9D}"/>
              </a:ext>
            </a:extLst>
          </p:cNvPr>
          <p:cNvCxnSpPr>
            <a:cxnSpLocks/>
          </p:cNvCxnSpPr>
          <p:nvPr/>
        </p:nvCxnSpPr>
        <p:spPr>
          <a:xfrm>
            <a:off x="963500" y="3050323"/>
            <a:ext cx="1122343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6BC98AA-232F-45B8-9BF8-20EFBCFF08BB}"/>
              </a:ext>
            </a:extLst>
          </p:cNvPr>
          <p:cNvCxnSpPr>
            <a:cxnSpLocks/>
          </p:cNvCxnSpPr>
          <p:nvPr/>
        </p:nvCxnSpPr>
        <p:spPr>
          <a:xfrm>
            <a:off x="961685" y="4697637"/>
            <a:ext cx="1121968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740D5FB-195E-48AC-B4FA-D3FA894E54A5}"/>
              </a:ext>
            </a:extLst>
          </p:cNvPr>
          <p:cNvSpPr txBox="1"/>
          <p:nvPr/>
        </p:nvSpPr>
        <p:spPr>
          <a:xfrm>
            <a:off x="4991545" y="1044842"/>
            <a:ext cx="3600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t-test Results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535F6D0-9C65-4D03-BEE5-D361021EE52A}"/>
              </a:ext>
            </a:extLst>
          </p:cNvPr>
          <p:cNvSpPr txBox="1"/>
          <p:nvPr/>
        </p:nvSpPr>
        <p:spPr>
          <a:xfrm>
            <a:off x="4976847" y="3131519"/>
            <a:ext cx="36098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/>
              <a:t>Reject the null</a:t>
            </a:r>
          </a:p>
          <a:p>
            <a:pPr marL="285750" indent="-285750" algn="ctr">
              <a:buFontTx/>
              <a:buChar char="-"/>
            </a:pPr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/>
              <a:t>P &lt; .05</a:t>
            </a:r>
          </a:p>
          <a:p>
            <a:pPr algn="ctr"/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/>
              <a:t>95% C.I. = 1.37 – 2.23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FA1125-9315-4455-875F-08B1BB05E8C1}"/>
              </a:ext>
            </a:extLst>
          </p:cNvPr>
          <p:cNvSpPr txBox="1"/>
          <p:nvPr/>
        </p:nvSpPr>
        <p:spPr>
          <a:xfrm>
            <a:off x="4996615" y="1471321"/>
            <a:ext cx="3590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/>
              <a:t>Reject the null</a:t>
            </a:r>
          </a:p>
          <a:p>
            <a:pPr algn="ctr"/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/>
              <a:t>P &lt; .05</a:t>
            </a:r>
          </a:p>
          <a:p>
            <a:pPr algn="ctr"/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/>
              <a:t>95% C.I. = 2.43 – 3.81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6CF818E-2735-4627-9889-9D7DBDA63AAD}"/>
              </a:ext>
            </a:extLst>
          </p:cNvPr>
          <p:cNvSpPr txBox="1"/>
          <p:nvPr/>
        </p:nvSpPr>
        <p:spPr>
          <a:xfrm>
            <a:off x="4976847" y="4989161"/>
            <a:ext cx="36098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/>
              <a:t>Reject the null</a:t>
            </a:r>
          </a:p>
          <a:p>
            <a:pPr algn="ctr"/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/>
              <a:t>P &lt; .05</a:t>
            </a:r>
          </a:p>
          <a:p>
            <a:pPr algn="ctr"/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/>
              <a:t>95% C.I. = 2.21 – 2.70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845C884-C62C-44E5-9A85-E6EFAC4147A3}"/>
              </a:ext>
            </a:extLst>
          </p:cNvPr>
          <p:cNvSpPr txBox="1"/>
          <p:nvPr/>
        </p:nvSpPr>
        <p:spPr>
          <a:xfrm>
            <a:off x="8586709" y="1935000"/>
            <a:ext cx="360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$247 - $395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B68985C-5062-4176-9DCD-711B0A1596F9}"/>
              </a:ext>
            </a:extLst>
          </p:cNvPr>
          <p:cNvSpPr txBox="1"/>
          <p:nvPr/>
        </p:nvSpPr>
        <p:spPr>
          <a:xfrm>
            <a:off x="8596838" y="3613846"/>
            <a:ext cx="3590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$134 - $226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CFE40F-9798-4461-BF5C-F5AC39218268}"/>
              </a:ext>
            </a:extLst>
          </p:cNvPr>
          <p:cNvSpPr txBox="1"/>
          <p:nvPr/>
        </p:nvSpPr>
        <p:spPr>
          <a:xfrm>
            <a:off x="8596839" y="5466396"/>
            <a:ext cx="3595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$224 - $276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9082550-C6CE-4339-8885-167C31E33188}"/>
              </a:ext>
            </a:extLst>
          </p:cNvPr>
          <p:cNvSpPr txBox="1"/>
          <p:nvPr/>
        </p:nvSpPr>
        <p:spPr>
          <a:xfrm>
            <a:off x="8591774" y="1044900"/>
            <a:ext cx="3600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Difference in Annual Fuel Cost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BA6A436-EA6F-4282-9F20-4750A1EC8CF0}"/>
              </a:ext>
            </a:extLst>
          </p:cNvPr>
          <p:cNvCxnSpPr>
            <a:cxnSpLocks/>
          </p:cNvCxnSpPr>
          <p:nvPr/>
        </p:nvCxnSpPr>
        <p:spPr>
          <a:xfrm>
            <a:off x="8591773" y="1584495"/>
            <a:ext cx="0" cy="527350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259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ADF55E6-6A5B-442A-9169-683132CC1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59" y="1601817"/>
            <a:ext cx="3774019" cy="511761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471717-F31B-4665-997E-D80778C1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8566"/>
            <a:ext cx="12192000" cy="903444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 Note About Bias</a:t>
            </a:r>
          </a:p>
        </p:txBody>
      </p:sp>
      <p:pic>
        <p:nvPicPr>
          <p:cNvPr id="6" name="Picture 5" descr="Chart, schematic&#10;&#10;Description automatically generated">
            <a:extLst>
              <a:ext uri="{FF2B5EF4-FFF2-40B4-BE49-F238E27FC236}">
                <a16:creationId xmlns:a16="http://schemas.microsoft.com/office/drawing/2014/main" id="{1DB90CCC-FC40-41D3-8FB6-5ACB677A4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974" y="1601816"/>
            <a:ext cx="3769299" cy="511761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9BA0D41-C1C3-43DC-854C-1D78376B7CBF}"/>
              </a:ext>
            </a:extLst>
          </p:cNvPr>
          <p:cNvSpPr txBox="1"/>
          <p:nvPr/>
        </p:nvSpPr>
        <p:spPr>
          <a:xfrm>
            <a:off x="4036978" y="1842819"/>
            <a:ext cx="42679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Vehicle make appears to influence annual fuel consumption.</a:t>
            </a:r>
            <a:endParaRPr lang="en-US" sz="2400" dirty="0">
              <a:solidFill>
                <a:prstClr val="black"/>
              </a:solidFill>
              <a:latin typeface="Calibri" panose="020F0502020204030204"/>
            </a:endParaRPr>
          </a:p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But is it for the reason we think?</a:t>
            </a:r>
          </a:p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same data viewed two different ways can tell two different stories.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F19F6-BC4D-4217-AFB5-2CB9875D137E}"/>
              </a:ext>
            </a:extLst>
          </p:cNvPr>
          <p:cNvSpPr txBox="1"/>
          <p:nvPr/>
        </p:nvSpPr>
        <p:spPr>
          <a:xfrm>
            <a:off x="262959" y="1133246"/>
            <a:ext cx="3769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Without Categorical Breakdown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CDF83F9-93B3-4B6B-BDF2-A87ECE784ADD}"/>
              </a:ext>
            </a:extLst>
          </p:cNvPr>
          <p:cNvSpPr txBox="1"/>
          <p:nvPr/>
        </p:nvSpPr>
        <p:spPr>
          <a:xfrm>
            <a:off x="8304974" y="1133246"/>
            <a:ext cx="3769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With Categorical Breakdown</a:t>
            </a:r>
          </a:p>
        </p:txBody>
      </p:sp>
    </p:spTree>
    <p:extLst>
      <p:ext uri="{BB962C8B-B14F-4D97-AF65-F5344CB8AC3E}">
        <p14:creationId xmlns:p14="http://schemas.microsoft.com/office/powerpoint/2010/main" val="3104130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71717-F31B-4665-997E-D80778C1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946"/>
            <a:ext cx="12192000" cy="903444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Takeaways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9E7FFE-0674-44A5-8329-D7F3D600A683}"/>
              </a:ext>
            </a:extLst>
          </p:cNvPr>
          <p:cNvSpPr txBox="1"/>
          <p:nvPr/>
        </p:nvSpPr>
        <p:spPr>
          <a:xfrm>
            <a:off x="1" y="130386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Number of engine cylinders, type of drive train, and the use of start/stop technology all have a significant impact on annual fuel consumption and resulting annual costs.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DE00C3-DB20-4F87-AF2C-E1359AA36957}"/>
              </a:ext>
            </a:extLst>
          </p:cNvPr>
          <p:cNvSpPr txBox="1"/>
          <p:nvPr/>
        </p:nvSpPr>
        <p:spPr>
          <a:xfrm>
            <a:off x="1" y="234182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Average Cost Savings With: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6327D2-0FBC-4A81-88E0-C4814E380A96}"/>
              </a:ext>
            </a:extLst>
          </p:cNvPr>
          <p:cNvSpPr txBox="1"/>
          <p:nvPr/>
        </p:nvSpPr>
        <p:spPr>
          <a:xfrm>
            <a:off x="446728" y="3060409"/>
            <a:ext cx="3238791" cy="4616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Smaller Engine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FD5AA9-01A6-46CA-A213-14CCCE7619F0}"/>
              </a:ext>
            </a:extLst>
          </p:cNvPr>
          <p:cNvSpPr txBox="1"/>
          <p:nvPr/>
        </p:nvSpPr>
        <p:spPr>
          <a:xfrm>
            <a:off x="4516161" y="3060409"/>
            <a:ext cx="3238791" cy="4616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Front-Wheel Drive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6BFB1E-6F8F-46E3-B22B-567F20EB640B}"/>
              </a:ext>
            </a:extLst>
          </p:cNvPr>
          <p:cNvSpPr txBox="1"/>
          <p:nvPr/>
        </p:nvSpPr>
        <p:spPr>
          <a:xfrm>
            <a:off x="8501824" y="3060409"/>
            <a:ext cx="3238791" cy="4616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Start/Stop Technology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80555-9DA0-4112-BA1E-36B5E84DE260}"/>
              </a:ext>
            </a:extLst>
          </p:cNvPr>
          <p:cNvSpPr txBox="1"/>
          <p:nvPr/>
        </p:nvSpPr>
        <p:spPr>
          <a:xfrm>
            <a:off x="446727" y="3522074"/>
            <a:ext cx="323879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$461 - $986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A8A863-C07F-490F-BB6D-BCFFA9B4A35E}"/>
              </a:ext>
            </a:extLst>
          </p:cNvPr>
          <p:cNvSpPr txBox="1"/>
          <p:nvPr/>
        </p:nvSpPr>
        <p:spPr>
          <a:xfrm>
            <a:off x="4516160" y="3522074"/>
            <a:ext cx="323879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$315 - $479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6C0D74-E4F3-446D-A4CE-2B6ADBEA864A}"/>
              </a:ext>
            </a:extLst>
          </p:cNvPr>
          <p:cNvSpPr txBox="1"/>
          <p:nvPr/>
        </p:nvSpPr>
        <p:spPr>
          <a:xfrm>
            <a:off x="8501823" y="3522074"/>
            <a:ext cx="323879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$134 - $395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B84669-53F6-481A-A529-EF682C9D0BD9}"/>
              </a:ext>
            </a:extLst>
          </p:cNvPr>
          <p:cNvSpPr txBox="1"/>
          <p:nvPr/>
        </p:nvSpPr>
        <p:spPr>
          <a:xfrm>
            <a:off x="0" y="4438160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Recommendation:  Include a cost saving dashboard tool on the review site that highlights the annual cost savings associated with changing impactful technical specs.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Recommendation for future work:  Would extend the analysis even further to understand the impact of vehicle class and fuel type (including electric and hybrid vehicles).</a:t>
            </a:r>
          </a:p>
        </p:txBody>
      </p:sp>
    </p:spTree>
    <p:extLst>
      <p:ext uri="{BB962C8B-B14F-4D97-AF65-F5344CB8AC3E}">
        <p14:creationId xmlns:p14="http://schemas.microsoft.com/office/powerpoint/2010/main" val="2921339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14251</TotalTime>
  <Words>615</Words>
  <Application>Microsoft Office PowerPoint</Application>
  <PresentationFormat>Widescreen</PresentationFormat>
  <Paragraphs>142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Century Schoolbook</vt:lpstr>
      <vt:lpstr>Office Theme</vt:lpstr>
      <vt:lpstr>PowerPoint Presentation</vt:lpstr>
      <vt:lpstr>Why Should Anyone Care?</vt:lpstr>
      <vt:lpstr>What Are We Testing?</vt:lpstr>
      <vt:lpstr>Digging Into the Data</vt:lpstr>
      <vt:lpstr>Impact of Number of Engine Cylinders</vt:lpstr>
      <vt:lpstr>Impact of Drivetrain Type</vt:lpstr>
      <vt:lpstr>Impact of Using Start/Stop Technology</vt:lpstr>
      <vt:lpstr>A Note About Bias</vt:lpstr>
      <vt:lpstr>Takeaways</vt:lpstr>
      <vt:lpstr>Supplemental Charts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</dc:creator>
  <cp:lastModifiedBy>Eli</cp:lastModifiedBy>
  <cp:revision>163</cp:revision>
  <dcterms:created xsi:type="dcterms:W3CDTF">2021-05-28T10:58:58Z</dcterms:created>
  <dcterms:modified xsi:type="dcterms:W3CDTF">2021-09-08T18:33:37Z</dcterms:modified>
</cp:coreProperties>
</file>