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8" r:id="rId3"/>
    <p:sldId id="259" r:id="rId4"/>
    <p:sldId id="281" r:id="rId5"/>
    <p:sldId id="282" r:id="rId6"/>
    <p:sldId id="283" r:id="rId7"/>
    <p:sldId id="284" r:id="rId8"/>
    <p:sldId id="288" r:id="rId9"/>
    <p:sldId id="265" r:id="rId10"/>
    <p:sldId id="289" r:id="rId11"/>
    <p:sldId id="258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2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2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0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4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278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2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lickr.com/photos/pictures-of-money/17121925920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D75B49-8CC9-4D88-B690-3F3152956F81}"/>
              </a:ext>
            </a:extLst>
          </p:cNvPr>
          <p:cNvSpPr/>
          <p:nvPr/>
        </p:nvSpPr>
        <p:spPr>
          <a:xfrm>
            <a:off x="0" y="4495219"/>
            <a:ext cx="12192000" cy="19957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EBBEE64D-2D50-4288-87DA-C3F6204EC523}"/>
              </a:ext>
            </a:extLst>
          </p:cNvPr>
          <p:cNvSpPr txBox="1">
            <a:spLocks/>
          </p:cNvSpPr>
          <p:nvPr/>
        </p:nvSpPr>
        <p:spPr>
          <a:xfrm>
            <a:off x="1414272" y="911353"/>
            <a:ext cx="9418320" cy="2944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Crowning the Index Champ</a:t>
            </a:r>
          </a:p>
        </p:txBody>
      </p:sp>
      <p:sp>
        <p:nvSpPr>
          <p:cNvPr id="22" name="Subtitle 7">
            <a:extLst>
              <a:ext uri="{FF2B5EF4-FFF2-40B4-BE49-F238E27FC236}">
                <a16:creationId xmlns:a16="http://schemas.microsoft.com/office/drawing/2014/main" id="{779F081D-B855-4A3D-BA50-951FF1A409FA}"/>
              </a:ext>
            </a:extLst>
          </p:cNvPr>
          <p:cNvSpPr txBox="1">
            <a:spLocks/>
          </p:cNvSpPr>
          <p:nvPr/>
        </p:nvSpPr>
        <p:spPr>
          <a:xfrm>
            <a:off x="1414272" y="4764156"/>
            <a:ext cx="9418320" cy="156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10" normalizeH="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Eli Steinbeck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10" normalizeH="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10/7/2021</a:t>
            </a:r>
          </a:p>
        </p:txBody>
      </p:sp>
    </p:spTree>
    <p:extLst>
      <p:ext uri="{BB962C8B-B14F-4D97-AF65-F5344CB8AC3E}">
        <p14:creationId xmlns:p14="http://schemas.microsoft.com/office/powerpoint/2010/main" val="1515388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 just remember…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E7FFE-0674-44A5-8329-D7F3D600A683}"/>
              </a:ext>
            </a:extLst>
          </p:cNvPr>
          <p:cNvSpPr txBox="1"/>
          <p:nvPr/>
        </p:nvSpPr>
        <p:spPr>
          <a:xfrm>
            <a:off x="0" y="2370664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am not a financial advisor and as such the results of this analysis should not be considered investing advice.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Historic performance may not be indicative of future results.</a:t>
            </a:r>
          </a:p>
        </p:txBody>
      </p:sp>
    </p:spTree>
    <p:extLst>
      <p:ext uri="{BB962C8B-B14F-4D97-AF65-F5344CB8AC3E}">
        <p14:creationId xmlns:p14="http://schemas.microsoft.com/office/powerpoint/2010/main" val="140274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0E1032-CDC0-4B06-B2DF-D590874F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3697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191599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0130B-F897-4D60-8D0C-FC4A9F61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036205"/>
            <a:ext cx="10315575" cy="57317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9BB267-BBA0-4EFA-A0FD-7950A827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203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Detailed Workflow</a:t>
            </a:r>
          </a:p>
        </p:txBody>
      </p:sp>
    </p:spTree>
    <p:extLst>
      <p:ext uri="{BB962C8B-B14F-4D97-AF65-F5344CB8AC3E}">
        <p14:creationId xmlns:p14="http://schemas.microsoft.com/office/powerpoint/2010/main" val="250477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41D705-B64E-45C3-9934-BB41EAB0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4" y="1730445"/>
            <a:ext cx="5250800" cy="3397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6E056-79E8-4B6E-8437-370C0ED51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7" y="1730446"/>
            <a:ext cx="5376719" cy="33971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409547-109A-46B4-BE11-817C04F34412}"/>
              </a:ext>
            </a:extLst>
          </p:cNvPr>
          <p:cNvCxnSpPr>
            <a:cxnSpLocks/>
          </p:cNvCxnSpPr>
          <p:nvPr/>
        </p:nvCxnSpPr>
        <p:spPr>
          <a:xfrm>
            <a:off x="6055496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D807CA9-AA3F-4871-B8BB-A511A6F9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203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 Plots</a:t>
            </a:r>
          </a:p>
        </p:txBody>
      </p:sp>
    </p:spTree>
    <p:extLst>
      <p:ext uri="{BB962C8B-B14F-4D97-AF65-F5344CB8AC3E}">
        <p14:creationId xmlns:p14="http://schemas.microsoft.com/office/powerpoint/2010/main" val="373518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Motivation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3CF0E-41EC-4D9E-8686-9EDFF184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183083"/>
            <a:ext cx="3849624" cy="5569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B1D820-574F-49B2-8F6E-A7E51BBA6AF1}"/>
              </a:ext>
            </a:extLst>
          </p:cNvPr>
          <p:cNvSpPr txBox="1"/>
          <p:nvPr/>
        </p:nvSpPr>
        <p:spPr>
          <a:xfrm>
            <a:off x="0" y="1563195"/>
            <a:ext cx="7653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initially began as an effort to identify the optimal asset allocation mix. 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Began wondering how the choice of financial institution impacted performance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Which financial institution has better performing index funds?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Benefits the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individual investor*.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31507-20A6-4EF4-9A25-336FC6E4A97E}"/>
              </a:ext>
            </a:extLst>
          </p:cNvPr>
          <p:cNvSpPr txBox="1"/>
          <p:nvPr/>
        </p:nvSpPr>
        <p:spPr>
          <a:xfrm>
            <a:off x="0" y="6471824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*I am not a financial advisor. This is not investing advice.</a:t>
            </a:r>
          </a:p>
        </p:txBody>
      </p:sp>
    </p:spTree>
    <p:extLst>
      <p:ext uri="{BB962C8B-B14F-4D97-AF65-F5344CB8AC3E}">
        <p14:creationId xmlns:p14="http://schemas.microsoft.com/office/powerpoint/2010/main" val="173128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Will Performance Be Measured?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E685B-695E-4C01-8DD4-75E8A40FC0DB}"/>
              </a:ext>
            </a:extLst>
          </p:cNvPr>
          <p:cNvSpPr txBox="1"/>
          <p:nvPr/>
        </p:nvSpPr>
        <p:spPr>
          <a:xfrm>
            <a:off x="1" y="1348752"/>
            <a:ext cx="6400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u="sng" dirty="0">
                <a:solidFill>
                  <a:prstClr val="black"/>
                </a:solidFill>
                <a:latin typeface="Calibri" panose="020F0502020204030204"/>
              </a:rPr>
              <a:t>Two Variables of Interest: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Average Annualized Rate of Return (Who earns the most?)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Maximum Annual Loss (Who loses the least?)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0A4736-70C4-43AF-BA4A-A67BA45A4244}"/>
                  </a:ext>
                </a:extLst>
              </p:cNvPr>
              <p:cNvSpPr txBox="1"/>
              <p:nvPr/>
            </p:nvSpPr>
            <p:spPr>
              <a:xfrm>
                <a:off x="0" y="4843817"/>
                <a:ext cx="1219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There is no significant difference in the average annualized returns between financial institutions 1 and 2.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0A4736-70C4-43AF-BA4A-A67BA45A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43817"/>
                <a:ext cx="12192000" cy="830997"/>
              </a:xfrm>
              <a:prstGeom prst="rect">
                <a:avLst/>
              </a:prstGeom>
              <a:blipFill>
                <a:blip r:embed="rId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1E027D-3F26-4EB2-867F-D8F2E40A21A8}"/>
                  </a:ext>
                </a:extLst>
              </p:cNvPr>
              <p:cNvSpPr txBox="1"/>
              <p:nvPr/>
            </p:nvSpPr>
            <p:spPr>
              <a:xfrm>
                <a:off x="1" y="5772271"/>
                <a:ext cx="121919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 There is no significant difference in average maximum annual losses between financial institutions 1 and 2.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1E027D-3F26-4EB2-867F-D8F2E40A2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772271"/>
                <a:ext cx="12191999" cy="830997"/>
              </a:xfrm>
              <a:prstGeom prst="rect">
                <a:avLst/>
              </a:prstGeom>
              <a:blipFill>
                <a:blip r:embed="rId3"/>
                <a:stretch>
                  <a:fillRect t="-5882" r="-30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2A9FD7-79A3-4D50-8025-E29049859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008" y="1265681"/>
            <a:ext cx="5080592" cy="34211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D63D68-9574-4C66-86E4-3DA88384720F}"/>
              </a:ext>
            </a:extLst>
          </p:cNvPr>
          <p:cNvCxnSpPr>
            <a:cxnSpLocks/>
          </p:cNvCxnSpPr>
          <p:nvPr/>
        </p:nvCxnSpPr>
        <p:spPr>
          <a:xfrm>
            <a:off x="6303146" y="1075390"/>
            <a:ext cx="0" cy="37007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3E828B-D39A-4137-850C-E74CBBAEC39F}"/>
              </a:ext>
            </a:extLst>
          </p:cNvPr>
          <p:cNvCxnSpPr>
            <a:cxnSpLocks/>
          </p:cNvCxnSpPr>
          <p:nvPr/>
        </p:nvCxnSpPr>
        <p:spPr>
          <a:xfrm flipH="1">
            <a:off x="6303146" y="4776186"/>
            <a:ext cx="588885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92746F-682C-4F58-BAAA-D97B7B7FD0AD}"/>
              </a:ext>
            </a:extLst>
          </p:cNvPr>
          <p:cNvSpPr txBox="1"/>
          <p:nvPr/>
        </p:nvSpPr>
        <p:spPr>
          <a:xfrm>
            <a:off x="1" y="4225772"/>
            <a:ext cx="6303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Null Hypotheses</a:t>
            </a:r>
          </a:p>
        </p:txBody>
      </p:sp>
    </p:spTree>
    <p:extLst>
      <p:ext uri="{BB962C8B-B14F-4D97-AF65-F5344CB8AC3E}">
        <p14:creationId xmlns:p14="http://schemas.microsoft.com/office/powerpoint/2010/main" val="8834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Workflow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0A7DD-00D0-40E8-895D-27CAAA2F70E4}"/>
              </a:ext>
            </a:extLst>
          </p:cNvPr>
          <p:cNvSpPr/>
          <p:nvPr/>
        </p:nvSpPr>
        <p:spPr>
          <a:xfrm>
            <a:off x="533400" y="2149783"/>
            <a:ext cx="1214910" cy="74066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9B7A6-C9A8-455A-AE21-75C0055F92DD}"/>
              </a:ext>
            </a:extLst>
          </p:cNvPr>
          <p:cNvSpPr/>
          <p:nvPr/>
        </p:nvSpPr>
        <p:spPr>
          <a:xfrm>
            <a:off x="533400" y="2890447"/>
            <a:ext cx="1214910" cy="740664"/>
          </a:xfrm>
          <a:prstGeom prst="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9A2CE-3E7F-4616-BAC0-D24F3E88FA5B}"/>
              </a:ext>
            </a:extLst>
          </p:cNvPr>
          <p:cNvSpPr/>
          <p:nvPr/>
        </p:nvSpPr>
        <p:spPr>
          <a:xfrm>
            <a:off x="533400" y="3631827"/>
            <a:ext cx="1214910" cy="740664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5AF05-0877-460C-8552-286575081DFF}"/>
              </a:ext>
            </a:extLst>
          </p:cNvPr>
          <p:cNvSpPr/>
          <p:nvPr/>
        </p:nvSpPr>
        <p:spPr>
          <a:xfrm>
            <a:off x="533400" y="4373207"/>
            <a:ext cx="1214910" cy="740664"/>
          </a:xfrm>
          <a:prstGeom prst="rect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83FAA-0648-4741-A9B5-411B39AE699D}"/>
              </a:ext>
            </a:extLst>
          </p:cNvPr>
          <p:cNvSpPr/>
          <p:nvPr/>
        </p:nvSpPr>
        <p:spPr>
          <a:xfrm>
            <a:off x="533400" y="5114587"/>
            <a:ext cx="1214910" cy="740664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2DB83-519D-4583-AC1F-FD1D7B2AEF3C}"/>
              </a:ext>
            </a:extLst>
          </p:cNvPr>
          <p:cNvSpPr/>
          <p:nvPr/>
        </p:nvSpPr>
        <p:spPr>
          <a:xfrm>
            <a:off x="533400" y="5842102"/>
            <a:ext cx="1214910" cy="740664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D6491-051B-4A79-8D05-BECE12991F30}"/>
              </a:ext>
            </a:extLst>
          </p:cNvPr>
          <p:cNvSpPr txBox="1"/>
          <p:nvPr/>
        </p:nvSpPr>
        <p:spPr>
          <a:xfrm flipH="1">
            <a:off x="533400" y="2258505"/>
            <a:ext cx="12149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/>
              <a:t>Domestic Stock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F7232-03C0-4F49-AB9A-9996D2D075DB}"/>
              </a:ext>
            </a:extLst>
          </p:cNvPr>
          <p:cNvSpPr txBox="1"/>
          <p:nvPr/>
        </p:nvSpPr>
        <p:spPr>
          <a:xfrm flipH="1">
            <a:off x="533400" y="2972485"/>
            <a:ext cx="121491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/>
              <a:t>International</a:t>
            </a:r>
          </a:p>
          <a:p>
            <a:pPr algn="ctr"/>
            <a:r>
              <a:rPr lang="en-US" dirty="0"/>
              <a:t> </a:t>
            </a:r>
            <a:r>
              <a:rPr lang="en-US" sz="1400" dirty="0"/>
              <a:t>Stock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67872-73DC-42B9-A855-1E3BEDB22052}"/>
              </a:ext>
            </a:extLst>
          </p:cNvPr>
          <p:cNvSpPr txBox="1"/>
          <p:nvPr/>
        </p:nvSpPr>
        <p:spPr>
          <a:xfrm flipH="1">
            <a:off x="533400" y="3736738"/>
            <a:ext cx="12149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/>
              <a:t>Emerging Markets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09FE2-7D28-49AB-9036-441C8595A5ED}"/>
              </a:ext>
            </a:extLst>
          </p:cNvPr>
          <p:cNvSpPr txBox="1"/>
          <p:nvPr/>
        </p:nvSpPr>
        <p:spPr>
          <a:xfrm flipH="1">
            <a:off x="533400" y="4596941"/>
            <a:ext cx="12149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/>
              <a:t>Real Estate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693C8-6D4E-4F01-88DC-5B8D91867FB2}"/>
              </a:ext>
            </a:extLst>
          </p:cNvPr>
          <p:cNvSpPr txBox="1"/>
          <p:nvPr/>
        </p:nvSpPr>
        <p:spPr>
          <a:xfrm flipH="1">
            <a:off x="533400" y="5311980"/>
            <a:ext cx="12149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/>
              <a:t>Bonds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F5B7A-EE26-4F7B-946B-AF3FCF66D6C3}"/>
              </a:ext>
            </a:extLst>
          </p:cNvPr>
          <p:cNvSpPr txBox="1"/>
          <p:nvPr/>
        </p:nvSpPr>
        <p:spPr>
          <a:xfrm flipH="1">
            <a:off x="533400" y="5849677"/>
            <a:ext cx="121491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Inflation Protected Securities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9CFF4-4ACF-4627-BCE0-86D03EFE074F}"/>
              </a:ext>
            </a:extLst>
          </p:cNvPr>
          <p:cNvSpPr txBox="1"/>
          <p:nvPr/>
        </p:nvSpPr>
        <p:spPr>
          <a:xfrm>
            <a:off x="345517" y="1194443"/>
            <a:ext cx="1533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Asset Classes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2A1542-775A-491E-9C75-A6226A461F5F}"/>
              </a:ext>
            </a:extLst>
          </p:cNvPr>
          <p:cNvCxnSpPr>
            <a:cxnSpLocks/>
          </p:cNvCxnSpPr>
          <p:nvPr/>
        </p:nvCxnSpPr>
        <p:spPr>
          <a:xfrm>
            <a:off x="2293121" y="1075390"/>
            <a:ext cx="0" cy="5782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5BD1C7F-6118-4B2E-B6D9-EFA244BC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07201" y="2092531"/>
            <a:ext cx="2076450" cy="1372121"/>
          </a:xfrm>
          <a:prstGeom prst="rect">
            <a:avLst/>
          </a:prstGeom>
        </p:spPr>
      </p:pic>
      <p:pic>
        <p:nvPicPr>
          <p:cNvPr id="30" name="Picture 29" descr="Thumbtack on a calendar date">
            <a:extLst>
              <a:ext uri="{FF2B5EF4-FFF2-40B4-BE49-F238E27FC236}">
                <a16:creationId xmlns:a16="http://schemas.microsoft.com/office/drawing/2014/main" id="{E711A817-1F31-44D0-9888-1F0F32EDB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99" y="2080690"/>
            <a:ext cx="2076450" cy="13839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1A7694-BC54-49CF-B68C-24EDE776B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045" y="1837110"/>
            <a:ext cx="2076450" cy="1889229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352BB779-81C8-41F9-A5E3-A621DD86157E}"/>
              </a:ext>
            </a:extLst>
          </p:cNvPr>
          <p:cNvSpPr/>
          <p:nvPr/>
        </p:nvSpPr>
        <p:spPr>
          <a:xfrm>
            <a:off x="5045473" y="2589791"/>
            <a:ext cx="731520" cy="3657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DEBA312-DFB1-4C57-B060-64ABD443358A}"/>
              </a:ext>
            </a:extLst>
          </p:cNvPr>
          <p:cNvSpPr/>
          <p:nvPr/>
        </p:nvSpPr>
        <p:spPr>
          <a:xfrm>
            <a:off x="8236348" y="2589791"/>
            <a:ext cx="731520" cy="3657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8D59106-499D-4948-8A47-312519D806A1}"/>
              </a:ext>
            </a:extLst>
          </p:cNvPr>
          <p:cNvSpPr/>
          <p:nvPr/>
        </p:nvSpPr>
        <p:spPr>
          <a:xfrm rot="5400000">
            <a:off x="10227073" y="3969055"/>
            <a:ext cx="731520" cy="3657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C352604-7FBD-43E1-B07B-2C29DF7C5073}"/>
              </a:ext>
            </a:extLst>
          </p:cNvPr>
          <p:cNvSpPr/>
          <p:nvPr/>
        </p:nvSpPr>
        <p:spPr>
          <a:xfrm rot="12195409">
            <a:off x="8602109" y="4814894"/>
            <a:ext cx="731520" cy="3657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8BDDAF-27DA-47F1-A18E-5132F8D2C09C}"/>
              </a:ext>
            </a:extLst>
          </p:cNvPr>
          <p:cNvSpPr txBox="1"/>
          <p:nvPr/>
        </p:nvSpPr>
        <p:spPr>
          <a:xfrm>
            <a:off x="2837937" y="1194443"/>
            <a:ext cx="166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Define Initial Investment Amount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794ADB-AE41-439C-BD1C-F8B896004AFD}"/>
              </a:ext>
            </a:extLst>
          </p:cNvPr>
          <p:cNvSpPr txBox="1"/>
          <p:nvPr/>
        </p:nvSpPr>
        <p:spPr>
          <a:xfrm>
            <a:off x="6096000" y="1145576"/>
            <a:ext cx="166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Define Asset Allocation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11D6A0-9E40-4055-BCB1-DB08160E9413}"/>
              </a:ext>
            </a:extLst>
          </p:cNvPr>
          <p:cNvSpPr txBox="1"/>
          <p:nvPr/>
        </p:nvSpPr>
        <p:spPr>
          <a:xfrm>
            <a:off x="9690122" y="1114034"/>
            <a:ext cx="166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Define Investment Period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A47387-0391-474D-844F-9CFD760FFE56}"/>
              </a:ext>
            </a:extLst>
          </p:cNvPr>
          <p:cNvSpPr txBox="1"/>
          <p:nvPr/>
        </p:nvSpPr>
        <p:spPr>
          <a:xfrm>
            <a:off x="9554610" y="4767973"/>
            <a:ext cx="21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Calculate Running 365-Day ROR</a:t>
            </a:r>
          </a:p>
        </p:txBody>
      </p:sp>
      <p:pic>
        <p:nvPicPr>
          <p:cNvPr id="46" name="Graphic 45" descr="Calculator with solid fill">
            <a:extLst>
              <a:ext uri="{FF2B5EF4-FFF2-40B4-BE49-F238E27FC236}">
                <a16:creationId xmlns:a16="http://schemas.microsoft.com/office/drawing/2014/main" id="{6AE2167B-0947-427D-8801-9DEFC6EB5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691" y="5528318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0FA6108-2BFC-4B04-91D5-AE26337EC17B}"/>
              </a:ext>
            </a:extLst>
          </p:cNvPr>
          <p:cNvSpPr txBox="1"/>
          <p:nvPr/>
        </p:nvSpPr>
        <p:spPr>
          <a:xfrm>
            <a:off x="4152843" y="3828722"/>
            <a:ext cx="330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 Calculate Outputs of Interest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D62E52A-A59B-4681-93EA-5F5DBFF6DA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6863" y="4324982"/>
            <a:ext cx="5419724" cy="572981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00C2B729-89DD-4DF9-A5F8-D49984B8748E}"/>
              </a:ext>
            </a:extLst>
          </p:cNvPr>
          <p:cNvSpPr/>
          <p:nvPr/>
        </p:nvSpPr>
        <p:spPr>
          <a:xfrm rot="5400000">
            <a:off x="5317834" y="5231424"/>
            <a:ext cx="731520" cy="3657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B863BA-59DA-4E3D-9E3F-24B0D3761733}"/>
              </a:ext>
            </a:extLst>
          </p:cNvPr>
          <p:cNvSpPr txBox="1"/>
          <p:nvPr/>
        </p:nvSpPr>
        <p:spPr>
          <a:xfrm>
            <a:off x="3780647" y="5895843"/>
            <a:ext cx="380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 Repeat for Remaining Asset Allocation Combinations (53130 Total)</a:t>
            </a:r>
          </a:p>
        </p:txBody>
      </p:sp>
    </p:spTree>
    <p:extLst>
      <p:ext uri="{BB962C8B-B14F-4D97-AF65-F5344CB8AC3E}">
        <p14:creationId xmlns:p14="http://schemas.microsoft.com/office/powerpoint/2010/main" val="379154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Comparing Average Annualized 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30DF3-FE44-4DF1-AD40-C25530CF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238" y="4108264"/>
            <a:ext cx="4023360" cy="26956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25F6B4-7A7C-4B29-8F7C-13DAD0D1230F}"/>
              </a:ext>
            </a:extLst>
          </p:cNvPr>
          <p:cNvCxnSpPr>
            <a:cxnSpLocks/>
          </p:cNvCxnSpPr>
          <p:nvPr/>
        </p:nvCxnSpPr>
        <p:spPr>
          <a:xfrm>
            <a:off x="6950846" y="1075390"/>
            <a:ext cx="0" cy="5782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D0771-7C53-410B-BB52-82F64623AC20}"/>
              </a:ext>
            </a:extLst>
          </p:cNvPr>
          <p:cNvCxnSpPr>
            <a:cxnSpLocks/>
          </p:cNvCxnSpPr>
          <p:nvPr/>
        </p:nvCxnSpPr>
        <p:spPr>
          <a:xfrm flipH="1">
            <a:off x="6962775" y="4042761"/>
            <a:ext cx="52482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353E5A-66B3-4365-A004-3263BE950D4A}"/>
              </a:ext>
            </a:extLst>
          </p:cNvPr>
          <p:cNvCxnSpPr>
            <a:cxnSpLocks/>
          </p:cNvCxnSpPr>
          <p:nvPr/>
        </p:nvCxnSpPr>
        <p:spPr>
          <a:xfrm>
            <a:off x="6960371" y="1075390"/>
            <a:ext cx="0" cy="5782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6308A6-193F-4995-841D-FDBD364798A0}"/>
              </a:ext>
            </a:extLst>
          </p:cNvPr>
          <p:cNvCxnSpPr>
            <a:cxnSpLocks/>
          </p:cNvCxnSpPr>
          <p:nvPr/>
        </p:nvCxnSpPr>
        <p:spPr>
          <a:xfrm flipH="1">
            <a:off x="6972300" y="4042761"/>
            <a:ext cx="52482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DC52A6-BBB0-4CFE-AD68-6CBBEF1A6B42}"/>
              </a:ext>
            </a:extLst>
          </p:cNvPr>
          <p:cNvSpPr txBox="1"/>
          <p:nvPr/>
        </p:nvSpPr>
        <p:spPr>
          <a:xfrm>
            <a:off x="0" y="4149196"/>
            <a:ext cx="693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t-test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0C78B-880D-4CBC-B408-94502887D4A7}"/>
              </a:ext>
            </a:extLst>
          </p:cNvPr>
          <p:cNvSpPr txBox="1"/>
          <p:nvPr/>
        </p:nvSpPr>
        <p:spPr>
          <a:xfrm>
            <a:off x="1" y="4800600"/>
            <a:ext cx="693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Reject null hypothesis 1. Results are significant with p values much less than .05.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95% confidence the difference in the means is between 0.23 and 0.27%.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E606CD-2333-472A-A8FE-DF41D436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77" y="1122856"/>
            <a:ext cx="4583831" cy="28898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8ECE9B-0A38-42FA-821B-F06FA7CD385B}"/>
              </a:ext>
            </a:extLst>
          </p:cNvPr>
          <p:cNvSpPr/>
          <p:nvPr/>
        </p:nvSpPr>
        <p:spPr>
          <a:xfrm>
            <a:off x="7909935" y="1092758"/>
            <a:ext cx="3997973" cy="256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B10F7-2A21-4D9E-B840-4C7901426956}"/>
              </a:ext>
            </a:extLst>
          </p:cNvPr>
          <p:cNvSpPr txBox="1"/>
          <p:nvPr/>
        </p:nvSpPr>
        <p:spPr>
          <a:xfrm>
            <a:off x="8740513" y="1063597"/>
            <a:ext cx="121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Institution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C4EE25-E210-40F6-91A8-F7F0084B258E}"/>
              </a:ext>
            </a:extLst>
          </p:cNvPr>
          <p:cNvSpPr txBox="1"/>
          <p:nvPr/>
        </p:nvSpPr>
        <p:spPr>
          <a:xfrm>
            <a:off x="10728417" y="1051804"/>
            <a:ext cx="12161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Institution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AF7153-F61C-40D6-A82B-7B24790A3B08}"/>
              </a:ext>
            </a:extLst>
          </p:cNvPr>
          <p:cNvSpPr txBox="1"/>
          <p:nvPr/>
        </p:nvSpPr>
        <p:spPr>
          <a:xfrm>
            <a:off x="11932" y="1437179"/>
            <a:ext cx="6938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range of values for Institution 1 and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Slightly higher average annualized ROR for Institution 1 at 7.04% vs 6.79% for Institution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it significant?</a:t>
            </a:r>
          </a:p>
        </p:txBody>
      </p:sp>
    </p:spTree>
    <p:extLst>
      <p:ext uri="{BB962C8B-B14F-4D97-AF65-F5344CB8AC3E}">
        <p14:creationId xmlns:p14="http://schemas.microsoft.com/office/powerpoint/2010/main" val="339060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EA3F0C0-E19E-4253-B04E-39CB9EC3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49" y="1112226"/>
            <a:ext cx="4483713" cy="2889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160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Comparing Average Maximum Annual Loss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EC0BB-8937-4ECD-A10B-2F5052F5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218" y="4107258"/>
            <a:ext cx="4023360" cy="269565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FB6CED-547E-434B-B2D3-25D88CAC4A5D}"/>
              </a:ext>
            </a:extLst>
          </p:cNvPr>
          <p:cNvCxnSpPr>
            <a:cxnSpLocks/>
          </p:cNvCxnSpPr>
          <p:nvPr/>
        </p:nvCxnSpPr>
        <p:spPr>
          <a:xfrm>
            <a:off x="6960371" y="1075390"/>
            <a:ext cx="0" cy="5782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55B75D-2B3D-4493-A013-45C0A8449F92}"/>
              </a:ext>
            </a:extLst>
          </p:cNvPr>
          <p:cNvCxnSpPr>
            <a:cxnSpLocks/>
          </p:cNvCxnSpPr>
          <p:nvPr/>
        </p:nvCxnSpPr>
        <p:spPr>
          <a:xfrm flipH="1">
            <a:off x="6972300" y="4042761"/>
            <a:ext cx="52482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F6811E-5031-4660-B9DA-94AF1DA54303}"/>
              </a:ext>
            </a:extLst>
          </p:cNvPr>
          <p:cNvSpPr txBox="1"/>
          <p:nvPr/>
        </p:nvSpPr>
        <p:spPr>
          <a:xfrm>
            <a:off x="-1" y="4143669"/>
            <a:ext cx="693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t-test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736A6-77EB-42F8-A448-B19F5370620C}"/>
              </a:ext>
            </a:extLst>
          </p:cNvPr>
          <p:cNvSpPr txBox="1"/>
          <p:nvPr/>
        </p:nvSpPr>
        <p:spPr>
          <a:xfrm>
            <a:off x="1" y="4800600"/>
            <a:ext cx="693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Reject null hypothesis 2. Results are significant with p values much less than .05.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95% confidence the difference in the means is between 0.71 and 0.85%.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AC536-B23A-444F-B9C9-612B59EEEBF6}"/>
              </a:ext>
            </a:extLst>
          </p:cNvPr>
          <p:cNvSpPr/>
          <p:nvPr/>
        </p:nvSpPr>
        <p:spPr>
          <a:xfrm>
            <a:off x="7909935" y="1057246"/>
            <a:ext cx="3997973" cy="256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43679-4893-472C-A150-73526CBCB32D}"/>
              </a:ext>
            </a:extLst>
          </p:cNvPr>
          <p:cNvSpPr txBox="1"/>
          <p:nvPr/>
        </p:nvSpPr>
        <p:spPr>
          <a:xfrm>
            <a:off x="8740513" y="1063597"/>
            <a:ext cx="121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Institution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35685-2296-4B3C-9744-2F2E387A3969}"/>
              </a:ext>
            </a:extLst>
          </p:cNvPr>
          <p:cNvSpPr txBox="1"/>
          <p:nvPr/>
        </p:nvSpPr>
        <p:spPr>
          <a:xfrm>
            <a:off x="10728417" y="1051804"/>
            <a:ext cx="12161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Institution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2ED582-9B81-4B64-8EEB-498DD17AD1FD}"/>
              </a:ext>
            </a:extLst>
          </p:cNvPr>
          <p:cNvSpPr txBox="1"/>
          <p:nvPr/>
        </p:nvSpPr>
        <p:spPr>
          <a:xfrm>
            <a:off x="11932" y="1389554"/>
            <a:ext cx="6938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Larger range of values for Institution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Slightly higher average maximum annual losses for Institution 2 at -18.24% vs -17.46% for Institution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it significant?</a:t>
            </a:r>
          </a:p>
        </p:txBody>
      </p:sp>
    </p:spTree>
    <p:extLst>
      <p:ext uri="{BB962C8B-B14F-4D97-AF65-F5344CB8AC3E}">
        <p14:creationId xmlns:p14="http://schemas.microsoft.com/office/powerpoint/2010/main" val="124172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56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it Practically Significant?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887DD-C390-4462-A1F4-44E22AA9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8" y="3503353"/>
            <a:ext cx="4942711" cy="3310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5631D8-ECE5-4C93-86A6-8C1206F5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0475"/>
            <a:ext cx="5587973" cy="23894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712FBB-DEE7-43BD-B5D0-16CA63A7AD4C}"/>
              </a:ext>
            </a:extLst>
          </p:cNvPr>
          <p:cNvCxnSpPr>
            <a:cxnSpLocks/>
          </p:cNvCxnSpPr>
          <p:nvPr/>
        </p:nvCxnSpPr>
        <p:spPr>
          <a:xfrm flipH="1">
            <a:off x="17755" y="3391187"/>
            <a:ext cx="121615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0D469E-1941-469F-A7DE-2F7698D94AD2}"/>
              </a:ext>
            </a:extLst>
          </p:cNvPr>
          <p:cNvSpPr txBox="1"/>
          <p:nvPr/>
        </p:nvSpPr>
        <p:spPr>
          <a:xfrm>
            <a:off x="-1" y="1046324"/>
            <a:ext cx="12179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a scenario where two individuals begin contributing to a Roth IRA at the age of 25.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individuals contribute $6000/year for 40 years until they reach age 65.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individual invests in an average portfolio of Institution 1 funds; the other invests in an average portfolio of Institution 2 funds. </a:t>
            </a:r>
          </a:p>
        </p:txBody>
      </p:sp>
    </p:spTree>
    <p:extLst>
      <p:ext uri="{BB962C8B-B14F-4D97-AF65-F5344CB8AC3E}">
        <p14:creationId xmlns:p14="http://schemas.microsoft.com/office/powerpoint/2010/main" val="18342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E731740-EED8-46C6-97F3-E49CC4A0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47" y="1609151"/>
            <a:ext cx="5651482" cy="442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56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Taking it a Step Further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F75C6-3474-4F98-B4DD-A918957847F9}"/>
              </a:ext>
            </a:extLst>
          </p:cNvPr>
          <p:cNvSpPr txBox="1"/>
          <p:nvPr/>
        </p:nvSpPr>
        <p:spPr>
          <a:xfrm>
            <a:off x="6260347" y="6135624"/>
            <a:ext cx="56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of Investing Period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C1853-6114-48A5-A2D0-B5129BF68EE4}"/>
              </a:ext>
            </a:extLst>
          </p:cNvPr>
          <p:cNvSpPr txBox="1"/>
          <p:nvPr/>
        </p:nvSpPr>
        <p:spPr>
          <a:xfrm rot="16200000">
            <a:off x="3764334" y="3637526"/>
            <a:ext cx="44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Avg. Annualized ROR (%)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DF4FD-4F20-44D5-93E2-A1FBCA84FF77}"/>
              </a:ext>
            </a:extLst>
          </p:cNvPr>
          <p:cNvSpPr txBox="1"/>
          <p:nvPr/>
        </p:nvSpPr>
        <p:spPr>
          <a:xfrm>
            <a:off x="10192757" y="4809744"/>
            <a:ext cx="171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Institution_1</a:t>
            </a:r>
          </a:p>
          <a:p>
            <a:pPr algn="ctr"/>
            <a:r>
              <a:rPr lang="en-US" sz="1400" dirty="0"/>
              <a:t>Institution_2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698EDD-F680-4BEB-A9F7-0DDC57327F12}"/>
              </a:ext>
            </a:extLst>
          </p:cNvPr>
          <p:cNvCxnSpPr>
            <a:cxnSpLocks/>
          </p:cNvCxnSpPr>
          <p:nvPr/>
        </p:nvCxnSpPr>
        <p:spPr>
          <a:xfrm flipH="1">
            <a:off x="10030968" y="4965192"/>
            <a:ext cx="4572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672183-FFE8-4A7E-A91A-FE77C838CDAD}"/>
              </a:ext>
            </a:extLst>
          </p:cNvPr>
          <p:cNvCxnSpPr>
            <a:cxnSpLocks/>
          </p:cNvCxnSpPr>
          <p:nvPr/>
        </p:nvCxnSpPr>
        <p:spPr>
          <a:xfrm flipH="1">
            <a:off x="10030968" y="5184648"/>
            <a:ext cx="4572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0B79D7C-343E-4B96-BADB-4499CC6E13FE}"/>
              </a:ext>
            </a:extLst>
          </p:cNvPr>
          <p:cNvSpPr/>
          <p:nvPr/>
        </p:nvSpPr>
        <p:spPr>
          <a:xfrm>
            <a:off x="9875520" y="4745736"/>
            <a:ext cx="1810512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13DFE-10A5-4E6A-AF29-A7F30D5B8501}"/>
              </a:ext>
            </a:extLst>
          </p:cNvPr>
          <p:cNvSpPr txBox="1"/>
          <p:nvPr/>
        </p:nvSpPr>
        <p:spPr>
          <a:xfrm>
            <a:off x="11932" y="1589579"/>
            <a:ext cx="56514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Are the results being influenced by the age of the funds?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Institution 1 maintains superior performance with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Important to note that this analysis does not account expense ratios.</a:t>
            </a:r>
          </a:p>
        </p:txBody>
      </p:sp>
    </p:spTree>
    <p:extLst>
      <p:ext uri="{BB962C8B-B14F-4D97-AF65-F5344CB8AC3E}">
        <p14:creationId xmlns:p14="http://schemas.microsoft.com/office/powerpoint/2010/main" val="310413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E7FFE-0674-44A5-8329-D7F3D600A683}"/>
              </a:ext>
            </a:extLst>
          </p:cNvPr>
          <p:cNvSpPr txBox="1"/>
          <p:nvPr/>
        </p:nvSpPr>
        <p:spPr>
          <a:xfrm>
            <a:off x="1" y="139911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Institution 1 has a stronger performing lineup of index funds in terms of both average annualized rate of return and average maximum annual losses.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addition to being statistically significant, the difference in performance between institution 1 and 2 proves to be practically significant for long-term investment outcomes.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84669-53F6-481A-A529-EF682C9D0BD9}"/>
              </a:ext>
            </a:extLst>
          </p:cNvPr>
          <p:cNvSpPr txBox="1"/>
          <p:nvPr/>
        </p:nvSpPr>
        <p:spPr>
          <a:xfrm>
            <a:off x="-1" y="3710395"/>
            <a:ext cx="6848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Recommendation for future work:  </a:t>
            </a:r>
            <a:r>
              <a:rPr lang="en-US" sz="2400" dirty="0"/>
              <a:t>Extend the analysis to include the impact of expense ratio.</a:t>
            </a:r>
            <a:r>
              <a:rPr lang="en-US" sz="2400" b="1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FFDF80-49C2-490A-8D0C-9D9E6D76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08" y="3332606"/>
            <a:ext cx="5080592" cy="3421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4D857D-D0D3-4184-BBA8-00FEB49AFAEF}"/>
              </a:ext>
            </a:extLst>
          </p:cNvPr>
          <p:cNvSpPr txBox="1"/>
          <p:nvPr/>
        </p:nvSpPr>
        <p:spPr>
          <a:xfrm>
            <a:off x="0" y="4970789"/>
            <a:ext cx="684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Recommendation for future work:  </a:t>
            </a:r>
            <a:r>
              <a:rPr lang="en-US" sz="2400" dirty="0"/>
              <a:t>Continue to use this workflow as a tool to identify optimal asset allocation mix.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3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15654</TotalTime>
  <Words>589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Project Motivation</vt:lpstr>
      <vt:lpstr>How Will Performance Be Measured?</vt:lpstr>
      <vt:lpstr>Modeling Workflow</vt:lpstr>
      <vt:lpstr>Comparing Average Annualized ROR</vt:lpstr>
      <vt:lpstr>Comparing Average Maximum Annual Loss</vt:lpstr>
      <vt:lpstr>Is it Practically Significant?</vt:lpstr>
      <vt:lpstr>Taking it a Step Further</vt:lpstr>
      <vt:lpstr>Takeaways</vt:lpstr>
      <vt:lpstr>And just remember…</vt:lpstr>
      <vt:lpstr>Supplemental Material</vt:lpstr>
      <vt:lpstr>Detailed Workflow</vt:lpstr>
      <vt:lpstr>Box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</dc:creator>
  <cp:lastModifiedBy>Eli</cp:lastModifiedBy>
  <cp:revision>198</cp:revision>
  <dcterms:created xsi:type="dcterms:W3CDTF">2021-05-28T10:58:58Z</dcterms:created>
  <dcterms:modified xsi:type="dcterms:W3CDTF">2021-10-07T21:09:29Z</dcterms:modified>
</cp:coreProperties>
</file>